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84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83" r:id="rId1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34" autoAdjust="0"/>
  </p:normalViewPr>
  <p:slideViewPr>
    <p:cSldViewPr>
      <p:cViewPr>
        <p:scale>
          <a:sx n="100" d="100"/>
          <a:sy n="100" d="100"/>
        </p:scale>
        <p:origin x="-110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666"/>
    </p:cViewPr>
  </p:sorterViewPr>
  <p:notesViewPr>
    <p:cSldViewPr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0"/>
            <a:ext cx="4029282" cy="35076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B209AB-776C-41BE-8A91-2FDC03C6CF47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658443"/>
            <a:ext cx="4029282" cy="35076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B7055B-00E9-4F2D-9D1B-3414B30BC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2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5" y="0"/>
            <a:ext cx="4029282" cy="35076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4D3667-7362-45CF-909E-2099AA6D2605}" type="datetimeFigureOut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3" y="3330420"/>
            <a:ext cx="7435436" cy="3154441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5" y="6658443"/>
            <a:ext cx="4029282" cy="35076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B105FE-9B8F-4474-8CB0-4C000DFC5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572250" y="138113"/>
            <a:ext cx="1801813" cy="1350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D5E79-CD2F-4D4A-979F-87BA8AE0CCF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195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930483" y="138868"/>
            <a:ext cx="7435436" cy="634599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Thank you, [seminar’s </a:t>
            </a:r>
            <a:r>
              <a:rPr lang="en-US" sz="1400" baseline="0" dirty="0" smtClean="0">
                <a:latin typeface="Arial Narrow" pitchFamily="-72" charset="0"/>
              </a:rPr>
              <a:t>MC]</a:t>
            </a: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It’s an honor for me to take part in this conference!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And it’s great to be here in Cali representing</a:t>
            </a:r>
            <a:r>
              <a:rPr lang="en-US" sz="1400" baseline="0" dirty="0" smtClean="0">
                <a:latin typeface="Arial Narrow" pitchFamily="-72" charset="0"/>
              </a:rPr>
              <a:t> the U.S.</a:t>
            </a:r>
          </a:p>
          <a:p>
            <a:pPr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</a:rPr>
              <a:t>Census Bureau in this seminar, </a:t>
            </a:r>
            <a:r>
              <a:rPr lang="en-US" sz="1400" dirty="0" smtClean="0">
                <a:latin typeface="Arial Narrow" pitchFamily="-72" charset="0"/>
              </a:rPr>
              <a:t>with so many experts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from all over the world.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The </a:t>
            </a:r>
            <a:r>
              <a:rPr lang="en-US" sz="1400" dirty="0">
                <a:latin typeface="Arial Narrow" pitchFamily="-72" charset="0"/>
              </a:rPr>
              <a:t>Census Bureau’s 2015 National Content Test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is the continuation of ongoing testing activities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to research innovative methods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for reducing the cost of the 2020 </a:t>
            </a:r>
            <a:r>
              <a:rPr lang="en-US" sz="1400" dirty="0" smtClean="0">
                <a:latin typeface="Arial Narrow" pitchFamily="-72" charset="0"/>
              </a:rPr>
              <a:t>Census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(2010 Census cost more</a:t>
            </a:r>
            <a:r>
              <a:rPr lang="en-US" sz="1400" baseline="0" dirty="0" smtClean="0">
                <a:latin typeface="Arial Narrow" pitchFamily="-72" charset="0"/>
              </a:rPr>
              <a:t> than $13 billion)</a:t>
            </a:r>
            <a:r>
              <a:rPr lang="en-US" sz="1400" dirty="0" smtClean="0">
                <a:latin typeface="Arial Narrow" pitchFamily="-72" charset="0"/>
              </a:rPr>
              <a:t>,</a:t>
            </a:r>
            <a:endParaRPr lang="en-US" sz="1400" dirty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while maintaining our commitment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to a high quality census.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This presentation will update you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on the Census Bureau’s mid-decade research plans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for race and ethnicity.</a:t>
            </a:r>
            <a:endParaRPr lang="en-US" sz="1400" dirty="0">
              <a:latin typeface="Arial Narrow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66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656388" y="114300"/>
            <a:ext cx="1828800" cy="1371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5265015" y="6658443"/>
            <a:ext cx="4029282" cy="350760"/>
          </a:xfrm>
          <a:prstGeom prst="rect">
            <a:avLst/>
          </a:prstGeom>
          <a:noFill/>
        </p:spPr>
        <p:txBody>
          <a:bodyPr lIns="93150" tIns="46576" rIns="93150" bIns="46576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4D983A-ECF7-4EE6-9A68-672915EF6133}" type="slidenum">
              <a:rPr lang="en-US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latin typeface="+mn-lt"/>
              <a:ea typeface="+mn-ea"/>
              <a:cs typeface="+mn-cs"/>
            </a:endParaRPr>
          </a:p>
        </p:txBody>
      </p:sp>
      <p:sp>
        <p:nvSpPr>
          <p:cNvPr id="78851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543133" y="138867"/>
            <a:ext cx="7822786" cy="6787734"/>
          </a:xfrm>
          <a:noFill/>
        </p:spPr>
        <p:txBody>
          <a:bodyPr/>
          <a:lstStyle/>
          <a:p>
            <a:r>
              <a:rPr lang="en-US" sz="1400" dirty="0">
                <a:latin typeface="Arial Narrow" pitchFamily="-72" charset="0"/>
              </a:rPr>
              <a:t>For any category selected, a </a:t>
            </a:r>
            <a:r>
              <a:rPr lang="en-US" sz="1400" b="1" dirty="0">
                <a:latin typeface="Arial Narrow" pitchFamily="-72" charset="0"/>
              </a:rPr>
              <a:t>subsequent internet screen</a:t>
            </a:r>
            <a:r>
              <a:rPr lang="en-US" sz="1400" dirty="0">
                <a:latin typeface="Arial Narrow" pitchFamily="-72" charset="0"/>
              </a:rPr>
              <a:t> </a:t>
            </a:r>
          </a:p>
          <a:p>
            <a:r>
              <a:rPr lang="en-US" sz="1400" dirty="0">
                <a:latin typeface="Arial Narrow" pitchFamily="-72" charset="0"/>
              </a:rPr>
              <a:t>presents several </a:t>
            </a:r>
            <a:r>
              <a:rPr lang="en-US" sz="1400" b="1" dirty="0">
                <a:latin typeface="Arial Narrow" pitchFamily="-72" charset="0"/>
              </a:rPr>
              <a:t>detailed checkbox groups</a:t>
            </a:r>
            <a:r>
              <a:rPr lang="en-US" sz="1400" dirty="0">
                <a:latin typeface="Arial Narrow" pitchFamily="-72" charset="0"/>
              </a:rPr>
              <a:t> </a:t>
            </a:r>
          </a:p>
          <a:p>
            <a:r>
              <a:rPr lang="en-US" sz="1400" dirty="0">
                <a:latin typeface="Arial Narrow" pitchFamily="-72" charset="0"/>
              </a:rPr>
              <a:t>and a </a:t>
            </a:r>
            <a:r>
              <a:rPr lang="en-US" sz="1400" b="1" dirty="0">
                <a:latin typeface="Arial Narrow" pitchFamily="-72" charset="0"/>
              </a:rPr>
              <a:t>dedicated write-in area</a:t>
            </a:r>
            <a:r>
              <a:rPr lang="en-US" sz="1400" dirty="0">
                <a:latin typeface="Arial Narrow" pitchFamily="-72" charset="0"/>
              </a:rPr>
              <a:t> </a:t>
            </a:r>
          </a:p>
          <a:p>
            <a:r>
              <a:rPr lang="en-US" sz="1400" dirty="0">
                <a:latin typeface="Arial Narrow" pitchFamily="-72" charset="0"/>
              </a:rPr>
              <a:t>to collect additional detailed responses.</a:t>
            </a:r>
          </a:p>
          <a:p>
            <a:endParaRPr lang="en-US" sz="1400" dirty="0">
              <a:latin typeface="Arial Narrow" pitchFamily="-72" charset="0"/>
            </a:endParaRPr>
          </a:p>
          <a:p>
            <a:r>
              <a:rPr lang="en-US" sz="1400" b="1" dirty="0">
                <a:latin typeface="Arial Narrow" pitchFamily="-72" charset="0"/>
              </a:rPr>
              <a:t>[CLICK ]  </a:t>
            </a:r>
            <a:r>
              <a:rPr lang="en-US" sz="1400" dirty="0">
                <a:latin typeface="Arial Narrow" pitchFamily="-72" charset="0"/>
              </a:rPr>
              <a:t>So for example,</a:t>
            </a:r>
          </a:p>
          <a:p>
            <a:r>
              <a:rPr lang="en-US" sz="1400" dirty="0">
                <a:latin typeface="Arial Narrow" pitchFamily="-72" charset="0"/>
              </a:rPr>
              <a:t>this screen would collect detailed responses</a:t>
            </a:r>
          </a:p>
          <a:p>
            <a:r>
              <a:rPr lang="en-US" sz="1400" dirty="0">
                <a:latin typeface="Arial Narrow" pitchFamily="-72" charset="0"/>
              </a:rPr>
              <a:t>for specific Hispanic groups,</a:t>
            </a:r>
          </a:p>
          <a:p>
            <a:r>
              <a:rPr lang="en-US" sz="1400" dirty="0">
                <a:latin typeface="Arial Narrow" pitchFamily="-72" charset="0"/>
              </a:rPr>
              <a:t>such as Mexican, Puerto Rican, Cuban,</a:t>
            </a:r>
          </a:p>
          <a:p>
            <a:r>
              <a:rPr lang="en-US" sz="1400" dirty="0">
                <a:latin typeface="Arial Narrow" pitchFamily="-72" charset="0"/>
              </a:rPr>
              <a:t>Dominican, Salvadoran, Colombian, etc.</a:t>
            </a:r>
          </a:p>
          <a:p>
            <a:endParaRPr lang="en-US" sz="1400" dirty="0">
              <a:latin typeface="Arial Narrow" pitchFamily="-72" charset="0"/>
            </a:endParaRPr>
          </a:p>
          <a:p>
            <a:r>
              <a:rPr lang="en-US" sz="1400" b="1" dirty="0">
                <a:latin typeface="Arial Narrow" pitchFamily="-72" charset="0"/>
              </a:rPr>
              <a:t>[CLICK ]  </a:t>
            </a:r>
            <a:r>
              <a:rPr lang="en-US" sz="1400" dirty="0">
                <a:latin typeface="Arial Narrow" pitchFamily="-72" charset="0"/>
              </a:rPr>
              <a:t>And in similar fashion, a screen</a:t>
            </a:r>
          </a:p>
          <a:p>
            <a:r>
              <a:rPr lang="en-US" sz="1400" dirty="0">
                <a:latin typeface="Arial Narrow" pitchFamily="-72" charset="0"/>
              </a:rPr>
              <a:t>would collect detailed responses for specific Black groups,</a:t>
            </a:r>
          </a:p>
          <a:p>
            <a:r>
              <a:rPr lang="en-US" sz="1400" dirty="0">
                <a:latin typeface="Arial Narrow" pitchFamily="-72" charset="0"/>
              </a:rPr>
              <a:t>such as African American, Jamaican, Haitian,</a:t>
            </a:r>
          </a:p>
          <a:p>
            <a:r>
              <a:rPr lang="en-US" sz="1400" dirty="0">
                <a:latin typeface="Arial Narrow" pitchFamily="-72" charset="0"/>
              </a:rPr>
              <a:t>Nigerian, Ethiopian, Ghanaian, </a:t>
            </a:r>
            <a:r>
              <a:rPr lang="en-US" sz="1400" dirty="0" smtClean="0">
                <a:latin typeface="Arial Narrow" pitchFamily="-72" charset="0"/>
              </a:rPr>
              <a:t>etc…</a:t>
            </a:r>
          </a:p>
          <a:p>
            <a:endParaRPr lang="en-US" sz="1400" dirty="0" smtClean="0">
              <a:latin typeface="Arial Narrow" pitchFamily="-72" charset="0"/>
            </a:endParaRPr>
          </a:p>
          <a:p>
            <a:r>
              <a:rPr lang="en-US" sz="1400" dirty="0" smtClean="0">
                <a:latin typeface="Arial Narrow" pitchFamily="-72" charset="0"/>
              </a:rPr>
              <a:t>Maybe respondents will like that report that they are</a:t>
            </a:r>
          </a:p>
          <a:p>
            <a:r>
              <a:rPr lang="en-US" sz="1400" dirty="0" smtClean="0">
                <a:latin typeface="Arial Narrow" pitchFamily="-72" charset="0"/>
              </a:rPr>
              <a:t>Hispanic</a:t>
            </a:r>
            <a:r>
              <a:rPr lang="en-US" sz="1400" baseline="0" dirty="0" smtClean="0">
                <a:latin typeface="Arial Narrow" pitchFamily="-72" charset="0"/>
              </a:rPr>
              <a:t> or Afro-Latinos in this category. With this question</a:t>
            </a:r>
          </a:p>
          <a:p>
            <a:r>
              <a:rPr lang="en-US" sz="1400" baseline="0" dirty="0" smtClean="0">
                <a:latin typeface="Arial Narrow" pitchFamily="-72" charset="0"/>
              </a:rPr>
              <a:t>design, they would be able to do so.</a:t>
            </a:r>
            <a:endParaRPr lang="en-US" sz="1400" dirty="0">
              <a:latin typeface="Arial Narrow" pitchFamily="-72" charset="0"/>
            </a:endParaRPr>
          </a:p>
          <a:p>
            <a:endParaRPr lang="en-US" sz="1400" dirty="0">
              <a:latin typeface="Arial Narrow" pitchFamily="-72" charset="0"/>
            </a:endParaRPr>
          </a:p>
          <a:p>
            <a:r>
              <a:rPr lang="en-US" sz="1400" dirty="0">
                <a:latin typeface="Arial Narrow" pitchFamily="-72" charset="0"/>
              </a:rPr>
              <a:t>Additional screens would collect data for other categories </a:t>
            </a:r>
          </a:p>
          <a:p>
            <a:r>
              <a:rPr lang="en-US" sz="1400" dirty="0">
                <a:latin typeface="Arial Narrow" pitchFamily="-72" charset="0"/>
              </a:rPr>
              <a:t>that were selected by the respondent.</a:t>
            </a:r>
          </a:p>
          <a:p>
            <a:endParaRPr lang="en-US" sz="1400" dirty="0">
              <a:latin typeface="Arial Narrow" pitchFamily="-72" charset="0"/>
            </a:endParaRPr>
          </a:p>
          <a:p>
            <a:r>
              <a:rPr lang="en-US" sz="1400" b="1" dirty="0">
                <a:latin typeface="Arial Narrow" pitchFamily="-72" charset="0"/>
              </a:rPr>
              <a:t>[CLICK ]  </a:t>
            </a:r>
            <a:r>
              <a:rPr lang="en-US" sz="1400" dirty="0">
                <a:latin typeface="Arial Narrow" pitchFamily="-72" charset="0"/>
              </a:rPr>
              <a:t>For example, if they selected Asian,</a:t>
            </a:r>
          </a:p>
          <a:p>
            <a:r>
              <a:rPr lang="en-US" sz="1400" dirty="0">
                <a:latin typeface="Arial Narrow" pitchFamily="-72" charset="0"/>
              </a:rPr>
              <a:t>a follow-up screen would collect detailed responses for specific Asian groups,</a:t>
            </a:r>
          </a:p>
          <a:p>
            <a:r>
              <a:rPr lang="en-US" sz="1400" dirty="0">
                <a:latin typeface="Arial Narrow" pitchFamily="-72" charset="0"/>
              </a:rPr>
              <a:t>such as Chinese, Filipino, Asian Indian,</a:t>
            </a:r>
          </a:p>
          <a:p>
            <a:r>
              <a:rPr lang="en-US" sz="1400" dirty="0">
                <a:latin typeface="Arial Narrow" pitchFamily="-72" charset="0"/>
              </a:rPr>
              <a:t>Vietnamese, Korean, Japanese, etc.</a:t>
            </a:r>
          </a:p>
          <a:p>
            <a:endParaRPr lang="en-US" sz="1400" dirty="0">
              <a:latin typeface="Arial Narrow" pitchFamily="-72" charset="0"/>
            </a:endParaRPr>
          </a:p>
          <a:p>
            <a:r>
              <a:rPr lang="en-US" sz="1400" dirty="0">
                <a:latin typeface="Arial Narrow" pitchFamily="-72" charset="0"/>
              </a:rPr>
              <a:t>These web-based designs enable us </a:t>
            </a:r>
          </a:p>
          <a:p>
            <a:r>
              <a:rPr lang="en-US" sz="1400" dirty="0">
                <a:latin typeface="Arial Narrow" pitchFamily="-72" charset="0"/>
              </a:rPr>
              <a:t>to do </a:t>
            </a:r>
            <a:r>
              <a:rPr lang="en-US" sz="1400" b="1" u="sng" dirty="0">
                <a:latin typeface="Arial Narrow" pitchFamily="-72" charset="0"/>
              </a:rPr>
              <a:t>so much more</a:t>
            </a:r>
            <a:r>
              <a:rPr lang="en-US" sz="1400" dirty="0">
                <a:latin typeface="Arial Narrow" pitchFamily="-72" charset="0"/>
              </a:rPr>
              <a:t> than paper questionnaires, </a:t>
            </a:r>
          </a:p>
          <a:p>
            <a:r>
              <a:rPr lang="en-US" sz="1400" dirty="0">
                <a:latin typeface="Arial Narrow" pitchFamily="-72" charset="0"/>
              </a:rPr>
              <a:t>and we believe these new design approaches </a:t>
            </a:r>
          </a:p>
          <a:p>
            <a:r>
              <a:rPr lang="en-US" sz="1400" dirty="0">
                <a:latin typeface="Arial Narrow" pitchFamily="-72" charset="0"/>
              </a:rPr>
              <a:t>will help us collect data </a:t>
            </a:r>
          </a:p>
          <a:p>
            <a:r>
              <a:rPr lang="en-US" sz="1400" dirty="0">
                <a:latin typeface="Arial Narrow" pitchFamily="-72" charset="0"/>
              </a:rPr>
              <a:t>for both the broader OMB categories, </a:t>
            </a:r>
          </a:p>
          <a:p>
            <a:r>
              <a:rPr lang="en-US" sz="1400" dirty="0">
                <a:latin typeface="Arial Narrow" pitchFamily="-72" charset="0"/>
              </a:rPr>
              <a:t>as well as elicit detailed responses across all groups.</a:t>
            </a:r>
          </a:p>
        </p:txBody>
      </p:sp>
    </p:spTree>
    <p:extLst>
      <p:ext uri="{BB962C8B-B14F-4D97-AF65-F5344CB8AC3E}">
        <p14:creationId xmlns:p14="http://schemas.microsoft.com/office/powerpoint/2010/main" val="255238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692" indent="-285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602" indent="-228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641" indent="-228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6685" indent="-228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3724" indent="-228519" defTabSz="457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0765" indent="-228519" defTabSz="457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7807" indent="-228519" defTabSz="457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4846" indent="-228519" defTabSz="457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C35B8FF-101B-4DFA-954B-EB61E441C1D1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23088" y="139700"/>
            <a:ext cx="1531937" cy="1147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446692" y="138532"/>
            <a:ext cx="7919228" cy="6346329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</a:rPr>
              <a:t>I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hope this presentation has given you a good overview 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of our 2020 Census content testing plans.</a:t>
            </a:r>
          </a:p>
          <a:p>
            <a:pPr eaLnBrk="1" hangingPunct="1"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</a:rPr>
              <a:t>I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have listed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</a:rPr>
              <a:t>my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contact information on this slide.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</a:rPr>
              <a:t>If you have any questions, please</a:t>
            </a: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</a:rPr>
              <a:t> let me know. I’ll </a:t>
            </a:r>
          </a:p>
          <a:p>
            <a:pPr eaLnBrk="1" hangingPunct="1">
              <a:spcBef>
                <a:spcPts val="0"/>
              </a:spcBef>
            </a:pP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</a:rPr>
              <a:t>Be happy to answer them. Or, if you want to know </a:t>
            </a:r>
          </a:p>
          <a:p>
            <a:pPr eaLnBrk="1" hangingPunct="1">
              <a:spcBef>
                <a:spcPts val="0"/>
              </a:spcBef>
            </a:pP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</a:rPr>
              <a:t>In more detail about the AQE or its supplemental </a:t>
            </a:r>
          </a:p>
          <a:p>
            <a:pPr eaLnBrk="1" hangingPunct="1">
              <a:spcBef>
                <a:spcPts val="0"/>
              </a:spcBef>
            </a:pP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</a:rPr>
              <a:t>research,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</a:rPr>
              <a:t>I</a:t>
            </a: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</a:rPr>
              <a:t> can direct you to the original sources.</a:t>
            </a:r>
          </a:p>
          <a:p>
            <a:pPr eaLnBrk="1" hangingPunct="1">
              <a:spcBef>
                <a:spcPts val="0"/>
              </a:spcBef>
            </a:pPr>
            <a:endParaRPr lang="en-US" sz="1400" baseline="0" dirty="0" smtClean="0">
              <a:solidFill>
                <a:srgbClr val="000000"/>
              </a:solidFill>
              <a:latin typeface="Arial Narrow" pitchFamily="-72" charset="0"/>
            </a:endParaRPr>
          </a:p>
          <a:p>
            <a:pPr defTabSz="881390" eaLnBrk="1" hangingPunct="1">
              <a:spcBef>
                <a:spcPts val="0"/>
              </a:spcBef>
              <a:defRPr/>
            </a:pP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</a:rPr>
              <a:t>I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</a:rPr>
              <a:t>look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forward to your feedback and your questions.</a:t>
            </a:r>
          </a:p>
          <a:p>
            <a:pPr eaLnBrk="1" hangingPunct="1"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Thank you.</a:t>
            </a:r>
          </a:p>
          <a:p>
            <a:pPr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4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627813" y="114300"/>
            <a:ext cx="1752600" cy="1314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2FC99-EE2F-4F12-9EAA-57A8401A44A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8675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606287" y="114924"/>
            <a:ext cx="8285922" cy="672308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During</a:t>
            </a: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 the 2010 Census, we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 conducted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extensive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research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on race and ethnicity.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I’d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like to take a couple minutes to provide an overview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of the 2010 Census Alternative Questionnaire Experiment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research on race and Hispanic origin,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which we refer to as the “AQE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.”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solidFill>
                <a:srgbClr val="000000"/>
              </a:solidFill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This experiment produced special tabulations for the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Afro-Latino population that I am going</a:t>
            </a: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 to refer to shortly.</a:t>
            </a:r>
            <a:endParaRPr lang="en-US" sz="1400" dirty="0">
              <a:solidFill>
                <a:srgbClr val="000000"/>
              </a:solidFill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After that, I will update you on some of the outreach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and stakeholder engagement discussions we have had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over the past couple years.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And finally,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I will present an overview of the key dimensions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that we are testing for race and ethnicity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in our mid-decade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research.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solidFill>
                <a:srgbClr val="000000"/>
              </a:solidFill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I</a:t>
            </a:r>
            <a:r>
              <a:rPr lang="en-US" sz="1400" baseline="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 will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specifically discuss some of the revised question designs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that we are examining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in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the 2015 Test</a:t>
            </a:r>
            <a:r>
              <a:rPr lang="en-US" sz="1400" dirty="0" smtClean="0">
                <a:solidFill>
                  <a:srgbClr val="000000"/>
                </a:solidFill>
                <a:latin typeface="Arial Narrow" pitchFamily="-72" charset="0"/>
                <a:ea typeface="Arial" pitchFamily="-72" charset="0"/>
                <a:cs typeface="Arial" pitchFamily="-72" charset="0"/>
              </a:rPr>
              <a:t>.</a:t>
            </a:r>
            <a:endParaRPr lang="en-US" sz="1400" dirty="0">
              <a:solidFill>
                <a:srgbClr val="000000"/>
              </a:solidFill>
              <a:latin typeface="Arial Narrow" pitchFamily="-72" charset="0"/>
              <a:ea typeface="Arial" pitchFamily="-72" charset="0"/>
              <a:cs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1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02425" y="130175"/>
            <a:ext cx="1666875" cy="12493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404192" y="114924"/>
            <a:ext cx="8488017" cy="6723089"/>
          </a:xfrm>
          <a:noFill/>
        </p:spPr>
        <p:txBody>
          <a:bodyPr/>
          <a:lstStyle/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The 2010 AQE was the most comprehensive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research effort on race and Hispanic origin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ever undertaken by the Census Bureau.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It was comprised of included three components: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with half a million households for a mail out mail back sample;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 telephone reinterview with one-in-five of those households;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and a series of 67 focus groups with about 800 people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across the </a:t>
            </a: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United States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– including Alaska, Hawaii, and Puerto Rico.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We want to ensure you have a high-level understanding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of the experimental research </a:t>
            </a:r>
            <a:r>
              <a:rPr lang="en-US" sz="1400" b="1" i="1" dirty="0">
                <a:latin typeface="Arial Narrow" pitchFamily="-72" charset="0"/>
                <a:ea typeface="Arial" pitchFamily="-72" charset="0"/>
                <a:cs typeface="Arial" pitchFamily="-72" charset="0"/>
              </a:rPr>
              <a:t>approaches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 we explored in the 2010 AQE --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both to provide context for the results, and also the foundation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for the research refinements we are exploring </a:t>
            </a:r>
            <a:r>
              <a:rPr lang="en-US" sz="1400" b="1" i="1" dirty="0">
                <a:latin typeface="Arial Narrow" pitchFamily="-72" charset="0"/>
                <a:ea typeface="Arial" pitchFamily="-72" charset="0"/>
                <a:cs typeface="Arial" pitchFamily="-72" charset="0"/>
              </a:rPr>
              <a:t>now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.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b="1" dirty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So here on the slide, the image on the left presents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one example of the </a:t>
            </a:r>
            <a:r>
              <a:rPr lang="en-US" sz="1400" b="1" i="1" dirty="0">
                <a:latin typeface="Arial Narrow" pitchFamily="-72" charset="0"/>
                <a:ea typeface="Arial" pitchFamily="-72" charset="0"/>
                <a:cs typeface="Arial" pitchFamily="-72" charset="0"/>
              </a:rPr>
              <a:t>two separate questions approach</a:t>
            </a: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.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This approach is the one that was used in 2010. 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Our research shown</a:t>
            </a: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 that over 40% of Hispanic respondents did not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report being of one of the federally recognized race categories.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Those respondents either left the race question blank or gave us a “some other race”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response; We found that. Among Hispanics, “Some Other Race” responses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are often other Hispanic terms, like in the example on the screen.</a:t>
            </a:r>
            <a:endParaRPr lang="en-US" sz="1400" dirty="0" smtClean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During re-interviews, we found</a:t>
            </a: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 that this was the case because Hispanic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Respondents often did not identify with any of the officially recognized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racial categories.</a:t>
            </a:r>
            <a:endParaRPr lang="en-US" sz="1400" dirty="0" smtClean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The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image on the right presents an example of one of the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experimental </a:t>
            </a:r>
            <a:r>
              <a:rPr lang="en-US" sz="1400" b="1" i="1" dirty="0">
                <a:latin typeface="Arial Narrow" pitchFamily="-72" charset="0"/>
                <a:ea typeface="Arial" pitchFamily="-72" charset="0"/>
                <a:cs typeface="Arial" pitchFamily="-72" charset="0"/>
              </a:rPr>
              <a:t>combined question approaches</a:t>
            </a:r>
            <a:endParaRPr lang="en-US" sz="1400" dirty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that we tested in the 2010 </a:t>
            </a: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AQE, and that was designed to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improve our data.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Here, I am presenting two instances of responses</a:t>
            </a: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 of Afro-Latinos.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First, I show how Afro-Latinos can report their origin in the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Hispanic write-in line, and second, how an specific Hispanic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origin could be reported in the Black write-in line. In both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instances, the race and Hispanic origins of the respondents are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preserved.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The </a:t>
            </a:r>
            <a:r>
              <a:rPr lang="en-US" sz="1400" dirty="0">
                <a:latin typeface="Arial Narrow" pitchFamily="-72" charset="0"/>
              </a:rPr>
              <a:t>AQE research sought to understand </a:t>
            </a:r>
            <a:r>
              <a:rPr lang="en-US" sz="1400" b="1" i="1" dirty="0">
                <a:latin typeface="Arial Narrow" pitchFamily="-72" charset="0"/>
              </a:rPr>
              <a:t>how</a:t>
            </a:r>
            <a:r>
              <a:rPr lang="en-US" sz="1400" dirty="0">
                <a:latin typeface="Arial Narrow" pitchFamily="-72" charset="0"/>
              </a:rPr>
              <a:t> and </a:t>
            </a:r>
            <a:r>
              <a:rPr lang="en-US" sz="1400" b="1" i="1" dirty="0">
                <a:latin typeface="Arial Narrow" pitchFamily="-72" charset="0"/>
              </a:rPr>
              <a:t>why</a:t>
            </a:r>
            <a:r>
              <a:rPr lang="en-US" sz="1400" dirty="0">
                <a:latin typeface="Arial Narrow" pitchFamily="-72" charset="0"/>
              </a:rPr>
              <a:t>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people identify themselves in different ways and different contexts. 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We tested different questionnaire strategies with four goals in mind:</a:t>
            </a:r>
          </a:p>
          <a:p>
            <a:pPr marL="228567" indent="-228567" eaLnBrk="1" hangingPunct="1">
              <a:spcBef>
                <a:spcPct val="0"/>
              </a:spcBef>
              <a:buFontTx/>
              <a:buAutoNum type="arabicPeriod"/>
            </a:pPr>
            <a:r>
              <a:rPr lang="en-US" sz="1400" dirty="0">
                <a:latin typeface="Arial Narrow" pitchFamily="-72" charset="0"/>
              </a:rPr>
              <a:t>Increasing reporting in the race and ethnic categories as defined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by the U.S. Office of Management and Budget (OMB),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2. Decreasing non-response,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3. Increasing the accuracy and reliability of the results, and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4. Eliciting detailed responses for all racial and ethnic communities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(e.g., Chinese, Mexican, Jamaican, etc.).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The results of the AQE supported all of these objectives. 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Additionally, many individuals across communities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liked the combined question approach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as they felt it presented </a:t>
            </a:r>
            <a:r>
              <a:rPr lang="en-US" sz="1400" b="1" i="1" dirty="0">
                <a:latin typeface="Arial Narrow" pitchFamily="-72" charset="0"/>
              </a:rPr>
              <a:t>equity</a:t>
            </a:r>
            <a:r>
              <a:rPr lang="en-US" sz="1400" dirty="0">
                <a:latin typeface="Arial Narrow" pitchFamily="-72" charset="0"/>
              </a:rPr>
              <a:t> and </a:t>
            </a:r>
            <a:r>
              <a:rPr lang="en-US" sz="1400" b="1" i="1" dirty="0">
                <a:latin typeface="Arial Narrow" pitchFamily="-72" charset="0"/>
              </a:rPr>
              <a:t>balance</a:t>
            </a:r>
            <a:r>
              <a:rPr lang="en-US" sz="1400" dirty="0">
                <a:latin typeface="Arial Narrow" pitchFamily="-72" charset="0"/>
              </a:rPr>
              <a:t> to the different categories.</a:t>
            </a:r>
            <a:endParaRPr lang="en-US" sz="1400" dirty="0">
              <a:latin typeface="Arial Narrow" pitchFamily="-72" charset="0"/>
              <a:ea typeface="Arial" pitchFamily="-72" charset="0"/>
              <a:cs typeface="Arial" pitchFamily="-72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50B91-EB3C-436F-A9B2-F7F12FEF24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93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627813" y="114300"/>
            <a:ext cx="1752600" cy="131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5265015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>
            <a:prstTxWarp prst="textNoShape">
              <a:avLst/>
            </a:prstTxWarp>
          </a:bodyPr>
          <a:lstStyle/>
          <a:p>
            <a:pPr algn="r"/>
            <a:fld id="{50FE4D37-44BE-416A-A286-1049F624E8A8}" type="slidenum">
              <a:rPr lang="en-US" sz="1200">
                <a:latin typeface="Calibri" pitchFamily="-72" charset="0"/>
              </a:rPr>
              <a:pPr algn="r"/>
              <a:t>4</a:t>
            </a:fld>
            <a:endParaRPr lang="en-US" sz="1200">
              <a:latin typeface="Calibri" pitchFamily="-72" charset="0"/>
            </a:endParaRPr>
          </a:p>
        </p:txBody>
      </p:sp>
      <p:sp>
        <p:nvSpPr>
          <p:cNvPr id="32771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505239" y="83800"/>
            <a:ext cx="8386970" cy="684280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There was a concern</a:t>
            </a:r>
            <a:r>
              <a:rPr lang="en-US" sz="1400" baseline="0" dirty="0" smtClean="0">
                <a:latin typeface="Arial Narrow" pitchFamily="-72" charset="0"/>
              </a:rPr>
              <a:t> in the Afro-Latino community that the </a:t>
            </a:r>
          </a:p>
          <a:p>
            <a:pPr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</a:rPr>
              <a:t>implementation of a combined question would result in the</a:t>
            </a:r>
          </a:p>
          <a:p>
            <a:pPr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</a:rPr>
              <a:t>Under-counting of this group. They thought that Afro-Latinos</a:t>
            </a:r>
          </a:p>
          <a:p>
            <a:pPr eaLnBrk="1" hangingPunct="1">
              <a:spcBef>
                <a:spcPct val="0"/>
              </a:spcBef>
            </a:pPr>
            <a:r>
              <a:rPr lang="en-US" sz="1400" baseline="0" dirty="0" smtClean="0">
                <a:latin typeface="Arial Narrow" pitchFamily="-72" charset="0"/>
              </a:rPr>
              <a:t>Would often not report being Hispanic AND Black.</a:t>
            </a: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However,</a:t>
            </a:r>
            <a:r>
              <a:rPr lang="en-US" sz="1400" baseline="0" dirty="0" smtClean="0">
                <a:latin typeface="Arial Narrow" pitchFamily="-72" charset="0"/>
              </a:rPr>
              <a:t> in our research,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here were no significant differences </a:t>
            </a:r>
          </a:p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between any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the 17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panels tested in the AQE in Hispanics </a:t>
            </a:r>
          </a:p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reporting as Black,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</a:rPr>
              <a:t>whether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</a:rPr>
              <a:t> separate or combined.</a:t>
            </a: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 smtClean="0">
                <a:latin typeface="Arial Narrow" pitchFamily="-72" charset="0"/>
              </a:rPr>
              <a:t> Combining race and ethnicity into one question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did </a:t>
            </a:r>
            <a:r>
              <a:rPr lang="en-US" sz="1400" b="1" i="1" u="sng" dirty="0" smtClean="0">
                <a:latin typeface="Arial Narrow" pitchFamily="-72" charset="0"/>
              </a:rPr>
              <a:t>not</a:t>
            </a:r>
            <a:r>
              <a:rPr lang="en-US" sz="1400" baseline="0" dirty="0" smtClean="0">
                <a:latin typeface="Arial Narrow" pitchFamily="-72" charset="0"/>
              </a:rPr>
              <a:t> </a:t>
            </a:r>
            <a:r>
              <a:rPr lang="en-US" sz="1400" dirty="0" smtClean="0">
                <a:latin typeface="Arial Narrow" pitchFamily="-72" charset="0"/>
              </a:rPr>
              <a:t>change the proportion of Hispanics, Blacks,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American Indians and Alaska Natives, Asians,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</a:rPr>
              <a:t>or Native Hawaiians and Other Pacific Islanders.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Some other findings from the AQE include</a:t>
            </a:r>
            <a:r>
              <a:rPr lang="en-US" sz="1400" baseline="0" dirty="0" smtClean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: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</a:t>
            </a:r>
            <a:r>
              <a:rPr lang="en-US" sz="1400" dirty="0" smtClean="0">
                <a:latin typeface="Arial Narrow" pitchFamily="-72" charset="0"/>
              </a:rPr>
              <a:t>T</a:t>
            </a: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hat while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the separate questions still had </a:t>
            </a: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S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 err="1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ome</a:t>
            </a: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Other Race </a:t>
            </a: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as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high as 7 </a:t>
            </a: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percent, the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combined </a:t>
            </a:r>
            <a:endParaRPr lang="en-US" sz="1400" dirty="0" smtClean="0">
              <a:latin typeface="Arial Narrow" pitchFamily="-72" charset="0"/>
              <a:ea typeface="Arial" pitchFamily="-72" charset="0"/>
              <a:cs typeface="Arial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 Narrow" pitchFamily="-72" charset="0"/>
                <a:ea typeface="Arial" pitchFamily="-72" charset="0"/>
                <a:cs typeface="Arial" pitchFamily="-72" charset="0"/>
              </a:rPr>
              <a:t>question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designs yielded a substantially reduced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Some Other Race population under </a:t>
            </a:r>
            <a:r>
              <a:rPr lang="en-US" sz="1400" u="sng" dirty="0">
                <a:latin typeface="Arial Narrow" pitchFamily="-72" charset="0"/>
                <a:ea typeface="Arial" pitchFamily="-72" charset="0"/>
                <a:cs typeface="Arial" pitchFamily="-72" charset="0"/>
              </a:rPr>
              <a:t>half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 a percent.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And “White” dropped to levels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reflecting the “Non-Hispanic White” population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that we see in traditional separate question approaches.</a:t>
            </a:r>
            <a:endParaRPr lang="en-US" sz="1400" dirty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Overall, when a “Hispanic” category is provided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as a response option </a:t>
            </a:r>
            <a:r>
              <a:rPr lang="en-US" sz="1400" dirty="0">
                <a:latin typeface="Arial Narrow" pitchFamily="-72" charset="0"/>
              </a:rPr>
              <a:t>with the combined question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Some Other Race becomes one of the smallest response categories,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demonstrating that a combined question approach is more in-line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with how Hispanic respondents view themselves.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Another major finding was that t</a:t>
            </a:r>
            <a:r>
              <a:rPr lang="en-US" sz="1400" b="1" i="1" dirty="0">
                <a:latin typeface="Arial Narrow" pitchFamily="-72" charset="0"/>
              </a:rPr>
              <a:t>he combined question 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i="1" dirty="0">
                <a:latin typeface="Arial Narrow" pitchFamily="-72" charset="0"/>
              </a:rPr>
              <a:t>yielded lower item nonresponse rates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than the two separate questions approach.</a:t>
            </a: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The combined question </a:t>
            </a:r>
            <a:r>
              <a:rPr lang="en-US" sz="1400" b="1" i="1" dirty="0">
                <a:latin typeface="Arial Narrow" pitchFamily="-72" charset="0"/>
              </a:rPr>
              <a:t>increased reporting of detailed responses</a:t>
            </a:r>
            <a:r>
              <a:rPr lang="en-US" sz="1400" dirty="0">
                <a:latin typeface="Arial Narrow" pitchFamily="-72" charset="0"/>
              </a:rPr>
              <a:t> for most groups,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but decreased reporting for others.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The combined question </a:t>
            </a:r>
            <a:r>
              <a:rPr lang="en-US" sz="1400" b="1" i="1" dirty="0">
                <a:latin typeface="Arial Narrow" pitchFamily="-72" charset="0"/>
              </a:rPr>
              <a:t>better reflects self-identity</a:t>
            </a:r>
            <a:r>
              <a:rPr lang="en-US" sz="1400" dirty="0">
                <a:latin typeface="Arial Narrow" pitchFamily="-72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The reinterview study and focus group research confirmed that these reporting patterns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were a closer reflection of how people self-identify.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Across the focus groups, participants commented that all race and ethnic groups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were </a:t>
            </a:r>
            <a:r>
              <a:rPr lang="en-US" sz="1400" b="1" u="sng" dirty="0">
                <a:latin typeface="Arial Narrow" pitchFamily="-72" charset="0"/>
                <a:ea typeface="Arial" pitchFamily="-72" charset="0"/>
                <a:cs typeface="Arial" pitchFamily="-72" charset="0"/>
              </a:rPr>
              <a:t>not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 treated equally in the 2010 Census and felt that all groups </a:t>
            </a:r>
            <a:r>
              <a:rPr lang="en-US" sz="1400" b="1" u="sng" dirty="0">
                <a:latin typeface="Arial Narrow" pitchFamily="-72" charset="0"/>
                <a:ea typeface="Arial" pitchFamily="-72" charset="0"/>
                <a:cs typeface="Arial" pitchFamily="-72" charset="0"/>
              </a:rPr>
              <a:t>should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 be treated </a:t>
            </a:r>
            <a:r>
              <a:rPr lang="en-US" sz="1400" b="1" i="1" dirty="0">
                <a:latin typeface="Arial Narrow" pitchFamily="-72" charset="0"/>
                <a:ea typeface="Arial" pitchFamily="-72" charset="0"/>
                <a:cs typeface="Arial" pitchFamily="-72" charset="0"/>
              </a:rPr>
              <a:t>fairly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 and </a:t>
            </a:r>
            <a:r>
              <a:rPr lang="en-US" sz="1400" b="1" i="1" dirty="0">
                <a:latin typeface="Arial Narrow" pitchFamily="-72" charset="0"/>
                <a:ea typeface="Arial" pitchFamily="-72" charset="0"/>
                <a:cs typeface="Arial" pitchFamily="-72" charset="0"/>
              </a:rPr>
              <a:t>equitably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Finally, one common theme </a:t>
            </a:r>
            <a:r>
              <a:rPr lang="en-US" sz="1400" b="1" i="1" u="sng" dirty="0">
                <a:latin typeface="Arial Narrow" pitchFamily="-72" charset="0"/>
              </a:rPr>
              <a:t>across communities</a:t>
            </a:r>
            <a:r>
              <a:rPr lang="en-US" sz="1400" dirty="0">
                <a:latin typeface="Arial Narrow" pitchFamily="-72" charset="0"/>
              </a:rPr>
              <a:t> was that many respondents </a:t>
            </a:r>
            <a:r>
              <a:rPr lang="en-US" sz="1400" b="1" u="sng" dirty="0">
                <a:latin typeface="Arial Narrow" pitchFamily="-72" charset="0"/>
              </a:rPr>
              <a:t>liked</a:t>
            </a:r>
            <a:r>
              <a:rPr lang="en-US" sz="1400" b="1" dirty="0">
                <a:latin typeface="Arial Narrow" pitchFamily="-72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the </a:t>
            </a:r>
            <a:r>
              <a:rPr lang="en-US" sz="1400" b="1" dirty="0">
                <a:latin typeface="Arial Narrow" pitchFamily="-72" charset="0"/>
              </a:rPr>
              <a:t>combined question approach</a:t>
            </a:r>
            <a:r>
              <a:rPr lang="en-US" sz="1400" dirty="0">
                <a:latin typeface="Arial Narrow" pitchFamily="-72" charset="0"/>
              </a:rPr>
              <a:t>, and felt it presented </a:t>
            </a:r>
            <a:r>
              <a:rPr lang="en-US" sz="1400" b="1" i="1" u="sng" dirty="0">
                <a:latin typeface="Arial Narrow" pitchFamily="-72" charset="0"/>
              </a:rPr>
              <a:t>equity</a:t>
            </a:r>
            <a:r>
              <a:rPr lang="en-US" sz="1400" dirty="0">
                <a:latin typeface="Arial Narrow" pitchFamily="-72" charset="0"/>
              </a:rPr>
              <a:t> to the different categories,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as </a:t>
            </a:r>
            <a:r>
              <a:rPr lang="en-US" sz="1400" b="1" dirty="0">
                <a:latin typeface="Arial Narrow" pitchFamily="-72" charset="0"/>
              </a:rPr>
              <a:t>each major group </a:t>
            </a:r>
            <a:r>
              <a:rPr lang="en-US" sz="1400" dirty="0">
                <a:latin typeface="Arial Narrow" pitchFamily="-72" charset="0"/>
              </a:rPr>
              <a:t>received a </a:t>
            </a:r>
            <a:r>
              <a:rPr lang="en-US" sz="1400" b="1" i="1" dirty="0">
                <a:latin typeface="Arial Narrow" pitchFamily="-72" charset="0"/>
              </a:rPr>
              <a:t>checkbox</a:t>
            </a:r>
            <a:r>
              <a:rPr lang="en-US" sz="1400" dirty="0">
                <a:latin typeface="Arial Narrow" pitchFamily="-72" charset="0"/>
              </a:rPr>
              <a:t>, </a:t>
            </a:r>
            <a:r>
              <a:rPr lang="en-US" sz="1400" b="1" i="1" dirty="0">
                <a:latin typeface="Arial Narrow" pitchFamily="-72" charset="0"/>
              </a:rPr>
              <a:t>with examples</a:t>
            </a:r>
            <a:r>
              <a:rPr lang="en-US" sz="1400" dirty="0">
                <a:latin typeface="Arial Narrow" pitchFamily="-72" charset="0"/>
              </a:rPr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and a </a:t>
            </a:r>
            <a:r>
              <a:rPr lang="en-US" sz="1400" b="1" i="1" dirty="0">
                <a:latin typeface="Arial Narrow" pitchFamily="-72" charset="0"/>
              </a:rPr>
              <a:t>write-in line</a:t>
            </a:r>
            <a:r>
              <a:rPr lang="en-US" sz="1400" dirty="0">
                <a:latin typeface="Arial Narrow" pitchFamily="-72" charset="0"/>
              </a:rPr>
              <a:t>, where detailed responses could be provided.</a:t>
            </a: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7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575425" y="84138"/>
            <a:ext cx="1811338" cy="1357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5265015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>
            <a:prstTxWarp prst="textNoShape">
              <a:avLst/>
            </a:prstTxWarp>
          </a:bodyPr>
          <a:lstStyle/>
          <a:p>
            <a:pPr algn="r"/>
            <a:fld id="{5BA289AA-6DAB-4F3F-92E4-BEA0878CC0C0}" type="slidenum">
              <a:rPr lang="en-US" sz="1200">
                <a:latin typeface="Calibri" pitchFamily="-72" charset="0"/>
              </a:rPr>
              <a:pPr algn="r"/>
              <a:t>5</a:t>
            </a:fld>
            <a:endParaRPr lang="en-US" sz="1200">
              <a:latin typeface="Calibri" pitchFamily="-72" charset="0"/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254727" y="29929"/>
            <a:ext cx="8589065" cy="6895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Our research team has been involved in ongoing dialogues,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outreach discussions, and engagement with many diverse </a:t>
            </a: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 smtClean="0">
                <a:latin typeface="Arial Narrow" pitchFamily="-72" charset="0"/>
              </a:rPr>
              <a:t>advisors</a:t>
            </a:r>
            <a:r>
              <a:rPr lang="en-US" sz="1400" dirty="0">
                <a:latin typeface="Arial Narrow" pitchFamily="-72" charset="0"/>
              </a:rPr>
              <a:t>, </a:t>
            </a:r>
            <a:r>
              <a:rPr lang="en-US" sz="1400" dirty="0" smtClean="0">
                <a:latin typeface="Arial Narrow" pitchFamily="-72" charset="0"/>
              </a:rPr>
              <a:t>stakeholders </a:t>
            </a:r>
            <a:r>
              <a:rPr lang="en-US" sz="1400" dirty="0">
                <a:latin typeface="Arial Narrow" pitchFamily="-72" charset="0"/>
              </a:rPr>
              <a:t>and external experts since the </a:t>
            </a:r>
            <a:endParaRPr lang="en-US" sz="1400" dirty="0" smtClean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 smtClean="0">
                <a:latin typeface="Arial Narrow" pitchFamily="-72" charset="0"/>
              </a:rPr>
              <a:t>conception of </a:t>
            </a:r>
            <a:r>
              <a:rPr lang="en-US" sz="1400" dirty="0">
                <a:latin typeface="Arial Narrow" pitchFamily="-72" charset="0"/>
              </a:rPr>
              <a:t>the AQE research back in 2008.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400" dirty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We worked with them throughout the design phase,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implementation, and release of the results,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and continue to now as we make our next steps towards 2020.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For example, over the past year, members of our National Advisory Committee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met with us to discuss our race and ethnicity research and future plans,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and they encouraged us to continue our research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on the both the separate and combined questions,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alternative question wording, instructions, and terminology,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and the testing of a distinct category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for respondents of Middle Eastern, North African, and Arab heritage.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Additionally, earlier this year, OMB created a federal </a:t>
            </a:r>
            <a:r>
              <a:rPr lang="en-US" sz="1400" b="1" dirty="0">
                <a:latin typeface="Arial Narrow" pitchFamily="-72" charset="0"/>
              </a:rPr>
              <a:t>interagency working group</a:t>
            </a:r>
            <a:r>
              <a:rPr lang="en-US" sz="1400" dirty="0">
                <a:latin typeface="Arial Narrow" pitchFamily="-72" charset="0"/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on race and ethnicity to </a:t>
            </a:r>
            <a:r>
              <a:rPr lang="en-US" sz="1400" b="1" i="1" dirty="0">
                <a:latin typeface="Arial Narrow" pitchFamily="-72" charset="0"/>
              </a:rPr>
              <a:t>discuss research</a:t>
            </a:r>
            <a:r>
              <a:rPr lang="en-US" sz="1400" dirty="0">
                <a:latin typeface="Arial Narrow" pitchFamily="-72" charset="0"/>
              </a:rPr>
              <a:t> and </a:t>
            </a:r>
            <a:r>
              <a:rPr lang="en-US" sz="1400" b="1" dirty="0">
                <a:latin typeface="Arial Narrow" pitchFamily="-72" charset="0"/>
              </a:rPr>
              <a:t>possibly make </a:t>
            </a:r>
            <a:r>
              <a:rPr lang="en-US" sz="1400" dirty="0">
                <a:latin typeface="Arial Narrow" pitchFamily="-72" charset="0"/>
              </a:rPr>
              <a:t>recommendations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on important race and ethnicity issues</a:t>
            </a: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Narrow" pitchFamily="-72" charset="0"/>
              </a:rPr>
              <a:t>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4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We also continue a long tradition of outreach and dialogue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with myriad racial and ethnic communities, as well as academic scholars and expert researchers.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400" dirty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For example, we met with the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Arab American Institute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and </a:t>
            </a:r>
            <a:r>
              <a:rPr lang="en-US" sz="1400" dirty="0">
                <a:latin typeface="Arial Narrow" pitchFamily="-72" charset="0"/>
              </a:rPr>
              <a:t>leading Middle Eastern and Arab American scholars, activists, and organizations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</a:rPr>
              <a:t>about their request for a separate classification and “MENA” category.</a:t>
            </a:r>
            <a:endParaRPr lang="en-US" sz="1400" b="1" dirty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  <a:buFont typeface="Wingdings" pitchFamily="-72" charset="2"/>
              <a:buNone/>
              <a:defRPr/>
            </a:pPr>
            <a:endParaRPr lang="en-US" sz="7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  <a:buFont typeface="Wingdings" pitchFamily="-72" charset="2"/>
              <a:buNone/>
              <a:defRPr/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We met with members of the National Council of Asian &amp; Pacific Americans</a:t>
            </a:r>
          </a:p>
          <a:p>
            <a:pPr eaLnBrk="1" hangingPunct="1">
              <a:spcBef>
                <a:spcPct val="0"/>
              </a:spcBef>
              <a:buFont typeface="Wingdings" pitchFamily="-72" charset="2"/>
              <a:buNone/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to discuss ways in which to collect important disaggregated data </a:t>
            </a:r>
          </a:p>
          <a:p>
            <a:pPr eaLnBrk="1" hangingPunct="1">
              <a:spcBef>
                <a:spcPct val="0"/>
              </a:spcBef>
              <a:buFont typeface="Wingdings" pitchFamily="-72" charset="2"/>
              <a:buNone/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for detailed Asian and Pacific Islander groups.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7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We met with leaders and research experts in the Latino community at a national summit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sponsored by the National Association of Latino Elected &amp; Appointed Officials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to discuss AQE findings, race reporting among Hispanics,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and ways to improve data on race and ethnicity.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7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Additionally, we met with a broad national coalition of researchers and  civil rights experts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to discuss the topic of race, ethnicity, and civil rights at a forum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sponsored by the Leadership Conference on Civil &amp; Human Rights.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700" dirty="0">
              <a:latin typeface="Arial Narrow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•</a:t>
            </a:r>
            <a:r>
              <a:rPr lang="en-US" sz="1400" dirty="0">
                <a:latin typeface="Arial Narrow" pitchFamily="-72" charset="0"/>
              </a:rPr>
              <a:t> And t</a:t>
            </a: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his fall, we met with researchers and leaders in the Afro Latino community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to take part in a panel discussion on the importance of race and ethnic data and identity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Arial Narrow" pitchFamily="-72" charset="0"/>
                <a:ea typeface="Arial" pitchFamily="-72" charset="0"/>
                <a:cs typeface="Arial" pitchFamily="-72" charset="0"/>
              </a:rPr>
              <a:t>for the Afro-Latino population.</a:t>
            </a:r>
          </a:p>
        </p:txBody>
      </p:sp>
    </p:spTree>
    <p:extLst>
      <p:ext uri="{BB962C8B-B14F-4D97-AF65-F5344CB8AC3E}">
        <p14:creationId xmlns:p14="http://schemas.microsoft.com/office/powerpoint/2010/main" val="345555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627813" y="114300"/>
            <a:ext cx="1752600" cy="131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5265015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>
            <a:prstTxWarp prst="textNoShape">
              <a:avLst/>
            </a:prstTxWarp>
          </a:bodyPr>
          <a:lstStyle/>
          <a:p>
            <a:pPr algn="r"/>
            <a:fld id="{4EA0CF05-9CA5-418F-B187-E6E44DFA1821}" type="slidenum">
              <a:rPr lang="en-US" sz="1200">
                <a:latin typeface="Calibri" pitchFamily="-72" charset="0"/>
              </a:rPr>
              <a:pPr algn="r"/>
              <a:t>6</a:t>
            </a:fld>
            <a:endParaRPr lang="en-US" sz="1200">
              <a:latin typeface="Calibri" pitchFamily="-72" charset="0"/>
            </a:endParaRPr>
          </a:p>
        </p:txBody>
      </p:sp>
      <p:sp>
        <p:nvSpPr>
          <p:cNvPr id="36867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505239" y="114925"/>
            <a:ext cx="8488017" cy="6263390"/>
          </a:xfrm>
          <a:noFill/>
        </p:spPr>
        <p:txBody>
          <a:bodyPr/>
          <a:lstStyle/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This presentation provides an update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on our mid-decade testing plans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refine our designs for race and ethnicity,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which follow upon the successful strategies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of the 2010 Census AQE.  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With respect to race and ethnicity,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the Census Bureau has been developing refinements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that focus on several key dimensions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for improving the questions on race and Hispanic Origin.  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These dimensions include: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Question format 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- as we are continuing research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on the separate questions approach and the combined question approach, 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Response categories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- by exploring how to collect and tabulate data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for respondents of Middle Eastern, North African, and Arab heritage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Wording of instructions and question terminology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-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through examining ways to optimize detailed reporting 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and to improve respondent understanding of options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report multiple race and ethnic groups</a:t>
            </a:r>
          </a:p>
          <a:p>
            <a:pPr marL="228567" indent="-228567"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and using </a:t>
            </a: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Web-based technology 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-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e.g., internet, smart phone, tablet, telephone,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enhance question designs </a:t>
            </a:r>
          </a:p>
          <a:p>
            <a:pPr marL="228567" indent="-228567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and optimize reporting of detailed racial and ethnic groups.</a:t>
            </a:r>
            <a:endParaRPr lang="en-US" sz="1400" b="1" dirty="0">
              <a:solidFill>
                <a:srgbClr val="FF0000"/>
              </a:solidFill>
              <a:latin typeface="Arial Narrow" pitchFamily="-72" charset="0"/>
              <a:ea typeface="Arial" pitchFamily="-72" charset="0"/>
              <a:cs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0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648450" y="138113"/>
            <a:ext cx="1754188" cy="131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lide Number Placeholder 3"/>
          <p:cNvSpPr txBox="1">
            <a:spLocks noGrp="1"/>
          </p:cNvSpPr>
          <p:nvPr/>
        </p:nvSpPr>
        <p:spPr bwMode="auto">
          <a:xfrm>
            <a:off x="5265015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>
            <a:prstTxWarp prst="textNoShape">
              <a:avLst/>
            </a:prstTxWarp>
          </a:bodyPr>
          <a:lstStyle/>
          <a:p>
            <a:pPr algn="r"/>
            <a:fld id="{12848683-73F5-4C2F-B827-B7EADD626B92}" type="slidenum">
              <a:rPr lang="en-US" sz="1200">
                <a:latin typeface="Calibri" pitchFamily="-72" charset="0"/>
              </a:rPr>
              <a:pPr algn="r"/>
              <a:t>7</a:t>
            </a:fld>
            <a:endParaRPr lang="en-US" sz="1200">
              <a:latin typeface="Calibri" pitchFamily="-72" charset="0"/>
            </a:endParaRPr>
          </a:p>
        </p:txBody>
      </p:sp>
      <p:sp>
        <p:nvSpPr>
          <p:cNvPr id="38915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505241" y="229849"/>
            <a:ext cx="7860679" cy="6255011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When the 2010 AQE research was conducted,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the Census Bureau emphasized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that research </a:t>
            </a:r>
            <a:r>
              <a:rPr lang="en-US" sz="1400" b="1" i="1" dirty="0">
                <a:solidFill>
                  <a:srgbClr val="000000"/>
                </a:solidFill>
                <a:latin typeface="Arial Narrow" pitchFamily="-72" charset="0"/>
              </a:rPr>
              <a:t>strategies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were being tested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and that we did not intend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pick the 2020 Census question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ten years ahead of time. 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We also advised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that we expected to conduct more research during the decade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build upon the successful strategies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of the 2010 AQE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in order to make recommendations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and determination for the 2020 Census. 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The 2015 Test will enable us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further evaluate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the separate questions approach</a:t>
            </a:r>
            <a:endParaRPr lang="en-US" sz="1400" b="1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i="1" dirty="0">
                <a:solidFill>
                  <a:srgbClr val="000000"/>
                </a:solidFill>
                <a:latin typeface="Arial Narrow" pitchFamily="-72" charset="0"/>
              </a:rPr>
              <a:t>and</a:t>
            </a: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the combined question approach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determine how the questions perform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in new web-based data collection methods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using the internet, smartphone, telephone,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and in-person response options. 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i="1" dirty="0">
                <a:solidFill>
                  <a:srgbClr val="000000"/>
                </a:solidFill>
                <a:latin typeface="Arial Narrow" pitchFamily="-72" charset="0"/>
              </a:rPr>
              <a:t>What you see here are some of the revisions we are testing.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The results and findings from the 2015 research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will inform recommendations to OMB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on question design format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(separate vs. combined)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for the 2020 Census.</a:t>
            </a:r>
          </a:p>
        </p:txBody>
      </p:sp>
    </p:spTree>
    <p:extLst>
      <p:ext uri="{BB962C8B-B14F-4D97-AF65-F5344CB8AC3E}">
        <p14:creationId xmlns:p14="http://schemas.microsoft.com/office/powerpoint/2010/main" val="204426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627813" y="114300"/>
            <a:ext cx="1752600" cy="131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5265015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>
            <a:prstTxWarp prst="textNoShape">
              <a:avLst/>
            </a:prstTxWarp>
          </a:bodyPr>
          <a:lstStyle/>
          <a:p>
            <a:pPr algn="r"/>
            <a:fld id="{998F1EAA-C306-4CF6-903F-4DF6162F8E58}" type="slidenum">
              <a:rPr lang="en-US" sz="1200">
                <a:latin typeface="Calibri" pitchFamily="-72" charset="0"/>
              </a:rPr>
              <a:pPr algn="r"/>
              <a:t>8</a:t>
            </a:fld>
            <a:endParaRPr lang="en-US" sz="1200">
              <a:latin typeface="Calibri" pitchFamily="-72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255713" y="35101"/>
            <a:ext cx="7435436" cy="6974103"/>
          </a:xfrm>
        </p:spPr>
        <p:txBody>
          <a:bodyPr/>
          <a:lstStyle/>
          <a:p>
            <a:r>
              <a:rPr lang="en-US" sz="1300" dirty="0">
                <a:latin typeface="Arial Narrow" pitchFamily="-72" charset="0"/>
              </a:rPr>
              <a:t>The 2015 Test will also evaluate the use </a:t>
            </a:r>
          </a:p>
          <a:p>
            <a:r>
              <a:rPr lang="en-US" sz="1300" dirty="0">
                <a:latin typeface="Arial Narrow" pitchFamily="-72" charset="0"/>
              </a:rPr>
              <a:t>of alternative instruction wording and terminology</a:t>
            </a:r>
          </a:p>
          <a:p>
            <a:r>
              <a:rPr lang="en-US" sz="1300" dirty="0">
                <a:latin typeface="Arial Narrow" pitchFamily="-72" charset="0"/>
              </a:rPr>
              <a:t>for improving respondent understanding of the question </a:t>
            </a:r>
          </a:p>
          <a:p>
            <a:r>
              <a:rPr lang="en-US" sz="1300" dirty="0">
                <a:latin typeface="Arial Narrow" pitchFamily="-72" charset="0"/>
              </a:rPr>
              <a:t>and reporting options.  </a:t>
            </a:r>
          </a:p>
          <a:p>
            <a:endParaRPr lang="en-US" sz="700" dirty="0">
              <a:latin typeface="Arial Narrow" pitchFamily="-72" charset="0"/>
            </a:endParaRPr>
          </a:p>
          <a:p>
            <a:r>
              <a:rPr lang="en-US" sz="1300" b="1" dirty="0">
                <a:latin typeface="Arial Narrow" pitchFamily="-72" charset="0"/>
              </a:rPr>
              <a:t>[ CLICK ]  </a:t>
            </a:r>
            <a:r>
              <a:rPr lang="en-US" sz="1300" dirty="0">
                <a:latin typeface="Arial Narrow" pitchFamily="-72" charset="0"/>
              </a:rPr>
              <a:t>Recent qualitative focus groups </a:t>
            </a:r>
          </a:p>
          <a:p>
            <a:r>
              <a:rPr lang="en-US" sz="1300" dirty="0">
                <a:latin typeface="Arial Narrow" pitchFamily="-72" charset="0"/>
              </a:rPr>
              <a:t>and cognitive research found that </a:t>
            </a:r>
          </a:p>
          <a:p>
            <a:r>
              <a:rPr lang="en-US" sz="1300" dirty="0">
                <a:latin typeface="Arial Narrow" pitchFamily="-72" charset="0"/>
              </a:rPr>
              <a:t>the instruction to “Mark [X] one or more boxes” </a:t>
            </a:r>
          </a:p>
          <a:p>
            <a:r>
              <a:rPr lang="en-US" sz="1300" dirty="0">
                <a:latin typeface="Arial Narrow" pitchFamily="-72" charset="0"/>
              </a:rPr>
              <a:t>is frequently overlooked by respondents. </a:t>
            </a:r>
          </a:p>
          <a:p>
            <a:endParaRPr lang="en-US" sz="700" dirty="0">
              <a:latin typeface="Arial Narrow" pitchFamily="-72" charset="0"/>
            </a:endParaRPr>
          </a:p>
          <a:p>
            <a:r>
              <a:rPr lang="en-US" sz="1300" dirty="0">
                <a:latin typeface="Arial Narrow" pitchFamily="-72" charset="0"/>
              </a:rPr>
              <a:t>The research found that some respondents stopped reading the instruction </a:t>
            </a:r>
          </a:p>
          <a:p>
            <a:r>
              <a:rPr lang="en-US" sz="1300" dirty="0">
                <a:latin typeface="Arial Narrow" pitchFamily="-72" charset="0"/>
              </a:rPr>
              <a:t>after noticing the visual cue [X] </a:t>
            </a:r>
          </a:p>
          <a:p>
            <a:r>
              <a:rPr lang="en-US" sz="1300" dirty="0">
                <a:latin typeface="Arial Narrow" pitchFamily="-72" charset="0"/>
              </a:rPr>
              <a:t>and proceeded directly to do just that -- </a:t>
            </a:r>
            <a:r>
              <a:rPr lang="en-US" sz="1300" i="1" dirty="0">
                <a:latin typeface="Arial Narrow" pitchFamily="-72" charset="0"/>
              </a:rPr>
              <a:t>mark a box</a:t>
            </a:r>
            <a:r>
              <a:rPr lang="en-US" sz="1300" dirty="0">
                <a:latin typeface="Arial Narrow" pitchFamily="-72" charset="0"/>
              </a:rPr>
              <a:t> – </a:t>
            </a:r>
          </a:p>
          <a:p>
            <a:r>
              <a:rPr lang="en-US" sz="1300" dirty="0">
                <a:latin typeface="Arial Narrow" pitchFamily="-72" charset="0"/>
              </a:rPr>
              <a:t>overlooking the remainder of the instruction.</a:t>
            </a:r>
          </a:p>
          <a:p>
            <a:endParaRPr lang="en-US" sz="700" dirty="0">
              <a:latin typeface="Arial Narrow" pitchFamily="-72" charset="0"/>
            </a:endParaRPr>
          </a:p>
          <a:p>
            <a:r>
              <a:rPr lang="en-US" sz="1300" dirty="0">
                <a:latin typeface="Arial Narrow" pitchFamily="-72" charset="0"/>
              </a:rPr>
              <a:t>We are testing alternative instruction wording to “Mark all boxes that apply”</a:t>
            </a:r>
          </a:p>
          <a:p>
            <a:r>
              <a:rPr lang="en-US" sz="1300" dirty="0">
                <a:latin typeface="Arial Narrow" pitchFamily="-72" charset="0"/>
              </a:rPr>
              <a:t>And also Noting that people “may report more than one group.”</a:t>
            </a:r>
          </a:p>
          <a:p>
            <a:r>
              <a:rPr lang="en-US" sz="1300" dirty="0">
                <a:latin typeface="Arial Narrow" pitchFamily="-72" charset="0"/>
              </a:rPr>
              <a:t>in an attempt to improve the clarity of the question </a:t>
            </a:r>
          </a:p>
          <a:p>
            <a:r>
              <a:rPr lang="en-US" sz="1300" dirty="0">
                <a:latin typeface="Arial Narrow" pitchFamily="-72" charset="0"/>
              </a:rPr>
              <a:t>and make it more apparent that more than one group may be selected.</a:t>
            </a:r>
          </a:p>
          <a:p>
            <a:endParaRPr lang="en-US" sz="700" dirty="0">
              <a:latin typeface="Arial Narrow" pitchFamily="-72" charset="0"/>
            </a:endParaRPr>
          </a:p>
          <a:p>
            <a:r>
              <a:rPr lang="en-US" sz="1300" b="1" dirty="0">
                <a:latin typeface="Arial Narrow" pitchFamily="-72" charset="0"/>
              </a:rPr>
              <a:t>[ CLICK ]  </a:t>
            </a:r>
            <a:r>
              <a:rPr lang="en-US" sz="1300" dirty="0">
                <a:latin typeface="Arial Narrow" pitchFamily="-72" charset="0"/>
              </a:rPr>
              <a:t>We will also evaluate the use of different terminology </a:t>
            </a:r>
          </a:p>
          <a:p>
            <a:r>
              <a:rPr lang="en-US" sz="1300" dirty="0">
                <a:latin typeface="Arial Narrow" pitchFamily="-72" charset="0"/>
              </a:rPr>
              <a:t>to describe the question and concepts  of "race," "ethnicity," and "origin."  </a:t>
            </a:r>
          </a:p>
          <a:p>
            <a:endParaRPr lang="en-US" sz="700" dirty="0">
              <a:latin typeface="Arial Narrow" pitchFamily="-72" charset="0"/>
            </a:endParaRPr>
          </a:p>
          <a:p>
            <a:r>
              <a:rPr lang="en-US" sz="1300" dirty="0">
                <a:latin typeface="Arial Narrow" pitchFamily="-72" charset="0"/>
              </a:rPr>
              <a:t>Recent qualitative focus groups and qualitative research </a:t>
            </a:r>
          </a:p>
          <a:p>
            <a:r>
              <a:rPr lang="en-US" sz="1300" dirty="0">
                <a:latin typeface="Arial Narrow" pitchFamily="-72" charset="0"/>
              </a:rPr>
              <a:t>found that the term “origin” is confusing or misleading to many respondents, </a:t>
            </a:r>
          </a:p>
          <a:p>
            <a:r>
              <a:rPr lang="en-US" sz="1300" dirty="0">
                <a:latin typeface="Arial Narrow" pitchFamily="-72" charset="0"/>
              </a:rPr>
              <a:t>who may think it is asking about where they immigrated from or where they were born.  </a:t>
            </a:r>
          </a:p>
          <a:p>
            <a:endParaRPr lang="en-US" sz="700" dirty="0">
              <a:latin typeface="Arial Narrow" pitchFamily="-72" charset="0"/>
            </a:endParaRPr>
          </a:p>
          <a:p>
            <a:r>
              <a:rPr lang="en-US" sz="1300" dirty="0">
                <a:latin typeface="Arial Narrow" pitchFamily="-72" charset="0"/>
              </a:rPr>
              <a:t>Two alternative options are being explored in cognitive testing and usability research.  </a:t>
            </a:r>
          </a:p>
          <a:p>
            <a:r>
              <a:rPr lang="en-US" sz="1300" dirty="0">
                <a:latin typeface="Arial Narrow" pitchFamily="-72" charset="0"/>
              </a:rPr>
              <a:t>One approach tests the use of the term "ethnicities" along with "race" </a:t>
            </a:r>
          </a:p>
          <a:p>
            <a:r>
              <a:rPr lang="en-US" sz="1300" dirty="0">
                <a:latin typeface="Arial Narrow" pitchFamily="-72" charset="0"/>
              </a:rPr>
              <a:t>(e.g., "Print the specific races(s) and/or ethnicities...").  </a:t>
            </a:r>
          </a:p>
          <a:p>
            <a:r>
              <a:rPr lang="en-US" sz="1300" dirty="0">
                <a:latin typeface="Arial Narrow" pitchFamily="-72" charset="0"/>
              </a:rPr>
              <a:t>The other approach tests the removal of the terms altogether </a:t>
            </a:r>
          </a:p>
          <a:p>
            <a:r>
              <a:rPr lang="en-US" sz="1300" dirty="0">
                <a:latin typeface="Arial Narrow" pitchFamily="-72" charset="0"/>
              </a:rPr>
              <a:t>from the question stem, instructions, and examples.  </a:t>
            </a:r>
          </a:p>
          <a:p>
            <a:endParaRPr lang="en-US" sz="700" dirty="0">
              <a:latin typeface="Arial Narrow" pitchFamily="-72" charset="0"/>
            </a:endParaRPr>
          </a:p>
          <a:p>
            <a:r>
              <a:rPr lang="en-US" sz="1300" dirty="0">
                <a:latin typeface="Arial Narrow" pitchFamily="-72" charset="0"/>
              </a:rPr>
              <a:t>Instead, a general approach asks, "Which categories describe this person?" </a:t>
            </a:r>
          </a:p>
          <a:p>
            <a:endParaRPr lang="en-US" sz="700" dirty="0">
              <a:latin typeface="Arial Narrow" pitchFamily="-72" charset="0"/>
            </a:endParaRPr>
          </a:p>
          <a:p>
            <a:r>
              <a:rPr lang="en-US" sz="1300" dirty="0">
                <a:latin typeface="Arial Narrow" pitchFamily="-72" charset="0"/>
              </a:rPr>
              <a:t>The exact terminology to be used for the alternative version </a:t>
            </a:r>
          </a:p>
          <a:p>
            <a:r>
              <a:rPr lang="en-US" sz="1300" dirty="0">
                <a:latin typeface="Arial Narrow" pitchFamily="-72" charset="0"/>
              </a:rPr>
              <a:t>is pending cognitive testing and usability results later this year, </a:t>
            </a:r>
          </a:p>
          <a:p>
            <a:r>
              <a:rPr lang="en-US" sz="1300" dirty="0">
                <a:latin typeface="Arial Narrow" pitchFamily="-72" charset="0"/>
              </a:rPr>
              <a:t>which will inform the wording to be used in the 2015 Test.</a:t>
            </a:r>
          </a:p>
          <a:p>
            <a:endParaRPr lang="en-US" sz="1300" dirty="0">
              <a:latin typeface="Arial Narrow" pitchFamily="-72" charset="0"/>
            </a:endParaRPr>
          </a:p>
          <a:p>
            <a:endParaRPr lang="en-US" sz="1300" dirty="0">
              <a:latin typeface="Arial Narrow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7838" y="174625"/>
            <a:ext cx="1636712" cy="1227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5265015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6" rIns="93150" bIns="46576" anchor="b">
            <a:prstTxWarp prst="textNoShape">
              <a:avLst/>
            </a:prstTxWarp>
          </a:bodyPr>
          <a:lstStyle/>
          <a:p>
            <a:pPr algn="r"/>
            <a:fld id="{F3DD0526-7F83-434F-8042-CC5999B8C672}" type="slidenum">
              <a:rPr lang="en-US" sz="1200">
                <a:latin typeface="Calibri" pitchFamily="-72" charset="0"/>
              </a:rPr>
              <a:pPr algn="r"/>
              <a:t>9</a:t>
            </a:fld>
            <a:endParaRPr lang="en-US" sz="1200">
              <a:latin typeface="Calibri" pitchFamily="-72" charset="0"/>
            </a:endParaRPr>
          </a:p>
        </p:txBody>
      </p:sp>
      <p:sp>
        <p:nvSpPr>
          <p:cNvPr id="47107" name="Rectangle 4"/>
          <p:cNvSpPr>
            <a:spLocks noGrp="1"/>
          </p:cNvSpPr>
          <p:nvPr>
            <p:ph type="body" idx="3"/>
          </p:nvPr>
        </p:nvSpPr>
        <p:spPr bwMode="auto">
          <a:xfrm>
            <a:off x="543133" y="172387"/>
            <a:ext cx="7822786" cy="631247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In addition, with the advantage of new technology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collect data via web-based designs,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we will also be testing a combined question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with detailed checkboxes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for soliciting detailed racial and ethnic origins.  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This approach will provide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a series of detailed checkboxes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and write-in spaces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for each of the OMB categories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to help collect data for detailed groups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(e.g., Samoan, Iranian, Filipino,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 Narrow" pitchFamily="-72" charset="0"/>
              </a:rPr>
              <a:t>Jamaican, Puerto Rican, Irish, etc.).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This design example emphasizes some of the new options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that we are exploring for our internet and electronic data collections.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On the </a:t>
            </a:r>
            <a:r>
              <a:rPr lang="en-US" sz="1400" b="1" dirty="0">
                <a:latin typeface="Arial Narrow" pitchFamily="-72" charset="0"/>
              </a:rPr>
              <a:t>initial screen</a:t>
            </a:r>
            <a:r>
              <a:rPr lang="en-US" sz="1400" dirty="0">
                <a:latin typeface="Arial Narrow" pitchFamily="-72" charset="0"/>
              </a:rPr>
              <a:t>, a combined question collects data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on the major OMB categories.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For each of the major OMB categories: 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a </a:t>
            </a:r>
            <a:r>
              <a:rPr lang="en-US" sz="1400" b="1" dirty="0">
                <a:latin typeface="Arial Narrow" pitchFamily="-72" charset="0"/>
              </a:rPr>
              <a:t>checkbox</a:t>
            </a:r>
            <a:r>
              <a:rPr lang="en-US" sz="1400" dirty="0">
                <a:latin typeface="Arial Narrow" pitchFamily="-72" charset="0"/>
              </a:rPr>
              <a:t> is provided;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and</a:t>
            </a:r>
            <a:r>
              <a:rPr lang="en-US" sz="1400" b="1" dirty="0">
                <a:latin typeface="Arial Narrow" pitchFamily="-72" charset="0"/>
              </a:rPr>
              <a:t> examples</a:t>
            </a:r>
            <a:r>
              <a:rPr lang="en-US" sz="1400" dirty="0">
                <a:latin typeface="Arial Narrow" pitchFamily="-72" charset="0"/>
              </a:rPr>
              <a:t> are shown for the six largest detailed groups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representing the </a:t>
            </a:r>
            <a:r>
              <a:rPr lang="en-US" sz="1400" b="1" dirty="0">
                <a:latin typeface="Arial Narrow" pitchFamily="-72" charset="0"/>
              </a:rPr>
              <a:t>geographic diversity</a:t>
            </a:r>
            <a:r>
              <a:rPr lang="en-US" sz="1400" dirty="0">
                <a:latin typeface="Arial Narrow" pitchFamily="-72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Arial Narrow" pitchFamily="-72" charset="0"/>
              </a:rPr>
              <a:t>of the OMB race/ethnic group’s definition.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[ CLICK ]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So here, for example,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the respondent marks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Hispanic, Latino, or Spanish</a:t>
            </a:r>
          </a:p>
          <a:p>
            <a:pPr eaLnBrk="1" hangingPunct="1">
              <a:spcBef>
                <a:spcPct val="0"/>
              </a:spcBef>
            </a:pPr>
            <a:endParaRPr lang="en-US" sz="1400" b="1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[ CLICK ]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They also mark 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Black or African American</a:t>
            </a:r>
          </a:p>
          <a:p>
            <a:pPr eaLnBrk="1" hangingPunct="1">
              <a:spcBef>
                <a:spcPct val="0"/>
              </a:spcBef>
            </a:pPr>
            <a:endParaRPr lang="en-US" sz="1400" b="1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[ CLICK ]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and they mark 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Narrow" pitchFamily="-72" charset="0"/>
              </a:rPr>
              <a:t>Asian…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Arial Narrow" pitchFamily="-72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Arial Narrow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985" y="1565189"/>
            <a:ext cx="8128686" cy="1656321"/>
          </a:xfrm>
          <a:prstGeom prst="rect">
            <a:avLst/>
          </a:prstGeom>
        </p:spPr>
        <p:txBody>
          <a:bodyPr/>
          <a:lstStyle>
            <a:lvl1pPr>
              <a:lnSpc>
                <a:spcPts val="4700"/>
              </a:lnSpc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20994"/>
            <a:ext cx="6400800" cy="20388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5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121AA2EE-6A15-4E3E-898A-A9EC3D208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4400"/>
              </a:lnSpc>
              <a:defRPr b="1" i="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 marL="288925" indent="-288925">
              <a:buFont typeface="Wingdings" pitchFamily="2" charset="2"/>
              <a:buChar char="§"/>
              <a:defRPr baseline="0">
                <a:solidFill>
                  <a:schemeClr val="tx2"/>
                </a:solidFill>
              </a:defRPr>
            </a:lvl1pPr>
            <a:lvl2pPr marL="625475" indent="-336550">
              <a:defRPr baseline="0">
                <a:solidFill>
                  <a:schemeClr val="tx2"/>
                </a:solidFill>
              </a:defRPr>
            </a:lvl2pPr>
            <a:lvl3pPr marL="798513" indent="-173038">
              <a:defRPr baseline="0">
                <a:solidFill>
                  <a:schemeClr val="tx2"/>
                </a:solidFill>
              </a:defRPr>
            </a:lvl3pPr>
            <a:lvl4pPr marL="1030288" indent="-231775">
              <a:defRPr baseline="0">
                <a:solidFill>
                  <a:schemeClr val="tx2"/>
                </a:solidFill>
              </a:defRPr>
            </a:lvl4pPr>
            <a:lvl5pPr marL="1260475" indent="-230188"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97263" y="6356350"/>
            <a:ext cx="2133600" cy="365125"/>
          </a:xfrm>
        </p:spPr>
        <p:txBody>
          <a:bodyPr/>
          <a:lstStyle>
            <a:lvl1pPr algn="ctr">
              <a:defRPr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64D120E7-2056-4AF1-AE25-D67237DE9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CA36-32EA-4C9C-8E03-FD5D2E2E7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049612-A9C7-468E-BC78-685D1A79E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Font typeface="Arial" pitchFamily="-72" charset="0"/>
        <a:buChar char="•"/>
        <a:defRPr sz="32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Microsoft_Word_97_-_2003_Document1.doc"/><Relationship Id="rId10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 bwMode="auto">
          <a:xfrm>
            <a:off x="0" y="1988840"/>
            <a:ext cx="9144000" cy="41044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s-ES" sz="2800" dirty="0">
                <a:solidFill>
                  <a:srgbClr val="C00000"/>
                </a:solidFill>
              </a:rPr>
              <a:t>Avances a </a:t>
            </a:r>
            <a:r>
              <a:rPr lang="es-ES" sz="2800" dirty="0" smtClean="0">
                <a:solidFill>
                  <a:srgbClr val="C00000"/>
                </a:solidFill>
              </a:rPr>
              <a:t>Mitad </a:t>
            </a:r>
            <a:r>
              <a:rPr lang="es-ES" sz="2800" dirty="0">
                <a:solidFill>
                  <a:srgbClr val="C00000"/>
                </a:solidFill>
              </a:rPr>
              <a:t>de la </a:t>
            </a:r>
            <a:r>
              <a:rPr lang="es-ES" sz="2800" dirty="0" smtClean="0">
                <a:solidFill>
                  <a:srgbClr val="C00000"/>
                </a:solidFill>
              </a:rPr>
              <a:t>Década sobre Propuestas de Investigación en Raza </a:t>
            </a:r>
            <a:r>
              <a:rPr lang="es-ES" sz="2800" dirty="0">
                <a:solidFill>
                  <a:srgbClr val="C00000"/>
                </a:solidFill>
              </a:rPr>
              <a:t>y </a:t>
            </a:r>
            <a:r>
              <a:rPr lang="es-ES" sz="2800" dirty="0" smtClean="0">
                <a:solidFill>
                  <a:srgbClr val="C00000"/>
                </a:solidFill>
              </a:rPr>
              <a:t>Etnicidad de la </a:t>
            </a:r>
            <a:br>
              <a:rPr lang="es-ES" sz="2800" dirty="0" smtClean="0">
                <a:solidFill>
                  <a:srgbClr val="C00000"/>
                </a:solidFill>
              </a:rPr>
            </a:br>
            <a:r>
              <a:rPr lang="es-ES" sz="2800" dirty="0" smtClean="0">
                <a:solidFill>
                  <a:srgbClr val="C00000"/>
                </a:solidFill>
              </a:rPr>
              <a:t>Oficina del Censo de los EE.UU.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Dr. </a:t>
            </a:r>
            <a:r>
              <a:rPr lang="es-MX" sz="2600" dirty="0" smtClean="0">
                <a:solidFill>
                  <a:schemeClr val="accent1"/>
                </a:solidFill>
              </a:rPr>
              <a:t>Fabián Romero</a:t>
            </a:r>
            <a:r>
              <a:rPr lang="en-US" sz="2600" dirty="0" smtClean="0">
                <a:solidFill>
                  <a:schemeClr val="accent1"/>
                </a:solidFill>
              </a:rPr>
              <a:t/>
            </a:r>
            <a:br>
              <a:rPr lang="en-US" sz="2600" dirty="0" smtClean="0">
                <a:solidFill>
                  <a:schemeClr val="accent1"/>
                </a:solidFill>
              </a:rPr>
            </a:br>
            <a:r>
              <a:rPr lang="es-MX" sz="2600" dirty="0" smtClean="0">
                <a:solidFill>
                  <a:schemeClr val="accent1"/>
                </a:solidFill>
              </a:rPr>
              <a:t>División de Población</a:t>
            </a:r>
            <a:r>
              <a:rPr lang="en-US" sz="2600" dirty="0">
                <a:solidFill>
                  <a:schemeClr val="accent1"/>
                </a:solidFill>
                <a:ea typeface="Arial" pitchFamily="-72" charset="0"/>
                <a:cs typeface="Arial" pitchFamily="-72" charset="0"/>
              </a:rPr>
              <a:t/>
            </a:r>
            <a:br>
              <a:rPr lang="en-US" sz="2600" dirty="0">
                <a:solidFill>
                  <a:schemeClr val="accent1"/>
                </a:solidFill>
                <a:ea typeface="Arial" pitchFamily="-72" charset="0"/>
                <a:cs typeface="Arial" pitchFamily="-72" charset="0"/>
              </a:rPr>
            </a:br>
            <a:r>
              <a:rPr lang="en-US" sz="2000" dirty="0" smtClean="0">
                <a:solidFill>
                  <a:schemeClr val="accent1"/>
                </a:solidFill>
                <a:ea typeface="Arial" pitchFamily="-72" charset="0"/>
                <a:cs typeface="Arial" pitchFamily="-72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ea typeface="Arial" pitchFamily="-72" charset="0"/>
                <a:cs typeface="Arial" pitchFamily="-72" charset="0"/>
              </a:rPr>
            </a:br>
            <a:r>
              <a:rPr lang="en-US" sz="2000" dirty="0" smtClean="0">
                <a:solidFill>
                  <a:schemeClr val="accent1"/>
                </a:solidFill>
                <a:ea typeface="Arial" pitchFamily="-72" charset="0"/>
                <a:cs typeface="Arial" pitchFamily="-72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ea typeface="Arial" pitchFamily="-72" charset="0"/>
                <a:cs typeface="Arial" pitchFamily="-72" charset="0"/>
              </a:rPr>
            </a:br>
            <a:r>
              <a:rPr lang="es-MX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Para su presentación e</a:t>
            </a:r>
            <a:r>
              <a:rPr lang="en-US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n el </a:t>
            </a:r>
            <a:r>
              <a:rPr lang="es-ES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Seminario Internacional sobre estadísticas </a:t>
            </a:r>
            <a:r>
              <a:rPr lang="es-MX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é</a:t>
            </a:r>
            <a:r>
              <a:rPr lang="es-ES" sz="2000" b="0" dirty="0" err="1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tnico</a:t>
            </a:r>
            <a:r>
              <a:rPr lang="es-ES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-raciales recientes en Colombia y América Latina </a:t>
            </a:r>
            <a:br>
              <a:rPr lang="es-ES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</a:br>
            <a:r>
              <a:rPr lang="es-MX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Noviembre</a:t>
            </a:r>
            <a:r>
              <a:rPr lang="en-US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 19-21, </a:t>
            </a:r>
            <a:r>
              <a:rPr lang="en-US" sz="2000" b="0" dirty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2014 </a:t>
            </a:r>
            <a:r>
              <a:rPr lang="en-US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– </a:t>
            </a:r>
            <a:r>
              <a:rPr lang="en-US" sz="2000" b="0" dirty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Cali, </a:t>
            </a:r>
            <a:r>
              <a:rPr lang="en-US" sz="20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Colombia</a:t>
            </a:r>
            <a:endParaRPr lang="en-US" sz="2400" b="0" dirty="0">
              <a:solidFill>
                <a:srgbClr val="000000"/>
              </a:solidFill>
            </a:endParaRPr>
          </a:p>
        </p:txBody>
      </p:sp>
      <p:pic>
        <p:nvPicPr>
          <p:cNvPr id="7170" name="Picture 3" descr="govdel.jpg"/>
          <p:cNvPicPr>
            <a:picLocks noChangeAspect="1"/>
          </p:cNvPicPr>
          <p:nvPr/>
        </p:nvPicPr>
        <p:blipFill>
          <a:blip r:embed="rId3"/>
          <a:srcRect b="18179"/>
          <a:stretch>
            <a:fillRect/>
          </a:stretch>
        </p:blipFill>
        <p:spPr bwMode="auto">
          <a:xfrm>
            <a:off x="528638" y="466725"/>
            <a:ext cx="8005762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751DE-ED3D-4B00-AEC8-BB1DB31AAEAF}" type="slidenum">
              <a:rPr lang="en-US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6600" y="2401888"/>
            <a:ext cx="2519363" cy="304323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 b="1" dirty="0">
                <a:latin typeface="Verdana" pitchFamily="-72" charset="0"/>
                <a:ea typeface="Arial" pitchFamily="-72" charset="0"/>
                <a:cs typeface="Arial" pitchFamily="-72" charset="0"/>
              </a:rPr>
              <a:t>Select all boxes that apply and/or enter detailed ethnicities in the space below.</a:t>
            </a:r>
            <a:endParaRPr lang="en-US" sz="900" i="1" dirty="0">
              <a:latin typeface="Verdana" pitchFamily="-72" charset="0"/>
              <a:ea typeface="Arial" pitchFamily="-72" charset="0"/>
              <a:cs typeface="Arial" pitchFamily="-72" charset="0"/>
            </a:endParaRPr>
          </a:p>
          <a:p>
            <a:pPr>
              <a:defRPr/>
            </a:pPr>
            <a:endParaRPr lang="en-US" sz="900" b="1" dirty="0">
              <a:ea typeface="Arial" pitchFamily="-72" charset="0"/>
              <a:cs typeface="Arial" pitchFamily="-72" charset="0"/>
            </a:endParaRPr>
          </a:p>
          <a:p>
            <a:pPr>
              <a:defRPr/>
            </a:pPr>
            <a:r>
              <a:rPr lang="en-US" sz="900" b="1" dirty="0">
                <a:ea typeface="Arial" pitchFamily="-72" charset="0"/>
                <a:cs typeface="Arial" pitchFamily="-72" charset="0"/>
              </a:rPr>
              <a:t>BLACK OR AFRICAN AM.</a:t>
            </a:r>
          </a:p>
          <a:p>
            <a:pPr>
              <a:defRPr/>
            </a:pPr>
            <a:endParaRPr lang="en-US" sz="900" b="1" dirty="0">
              <a:ea typeface="Arial" pitchFamily="-72" charset="0"/>
              <a:cs typeface="Arial" pitchFamily="-72" charset="0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African American	</a:t>
            </a:r>
          </a:p>
          <a:p>
            <a:pPr marL="182880">
              <a:buFont typeface="Webdings" pitchFamily="-72" charset="2"/>
              <a:buNone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Jamaican    	</a:t>
            </a:r>
          </a:p>
          <a:p>
            <a:pPr marL="18288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  <a:sym typeface="Webdings" pitchFamily="-72" charset="2"/>
              </a:rPr>
              <a:t> </a:t>
            </a:r>
            <a:r>
              <a:rPr lang="en-US" sz="900" dirty="0">
                <a:ea typeface="Arial" pitchFamily="-72" charset="0"/>
                <a:cs typeface="Arial" pitchFamily="-72" charset="0"/>
              </a:rPr>
              <a:t> Haitian    	</a:t>
            </a:r>
          </a:p>
          <a:p>
            <a:pPr marL="18288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  <a:sym typeface="Webdings" pitchFamily="-72" charset="2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  <a:sym typeface="Webdings" pitchFamily="-72" charset="2"/>
              </a:rPr>
              <a:t> </a:t>
            </a:r>
            <a:r>
              <a:rPr lang="en-US" sz="900" dirty="0">
                <a:ea typeface="Arial" pitchFamily="-72" charset="0"/>
                <a:cs typeface="Arial" pitchFamily="-72" charset="0"/>
              </a:rPr>
              <a:t> Nigerian 	</a:t>
            </a:r>
          </a:p>
          <a:p>
            <a:pPr marL="18288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Ethiopian	</a:t>
            </a:r>
          </a:p>
          <a:p>
            <a:pPr marL="18288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  <a:sym typeface="Webdings" pitchFamily="-72" charset="2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  <a:sym typeface="Webdings" pitchFamily="-72" charset="2"/>
              </a:rPr>
              <a:t> </a:t>
            </a:r>
            <a:r>
              <a:rPr lang="en-US" sz="900" dirty="0">
                <a:ea typeface="Arial" pitchFamily="-72" charset="0"/>
                <a:cs typeface="Arial" pitchFamily="-72" charset="0"/>
              </a:rPr>
              <a:t> Ghanaian</a:t>
            </a:r>
            <a:r>
              <a:rPr lang="en-US" sz="900" i="1" dirty="0">
                <a:ea typeface="Arial" pitchFamily="-72" charset="0"/>
                <a:cs typeface="Arial" pitchFamily="-72" charset="0"/>
              </a:rPr>
              <a:t>  	</a:t>
            </a:r>
          </a:p>
          <a:p>
            <a:pPr>
              <a:buFont typeface="Webdings" pitchFamily="-72" charset="2"/>
              <a:buNone/>
              <a:defRPr/>
            </a:pPr>
            <a:endParaRPr lang="en-US" sz="900" dirty="0">
              <a:ea typeface="Arial" pitchFamily="-72" charset="0"/>
              <a:cs typeface="Arial" pitchFamily="-72" charset="0"/>
              <a:sym typeface="Webdings" pitchFamily="-72" charset="2"/>
            </a:endParaRPr>
          </a:p>
          <a:p>
            <a:pPr>
              <a:buFont typeface="Webdings" pitchFamily="-72" charset="2"/>
              <a:buNone/>
              <a:defRPr/>
            </a:pPr>
            <a:r>
              <a:rPr lang="en-US" sz="800" b="1" i="1" dirty="0">
                <a:ea typeface="Arial" pitchFamily="-72" charset="0"/>
                <a:cs typeface="Arial" pitchFamily="-72" charset="0"/>
                <a:sym typeface="Webdings" pitchFamily="-72" charset="2"/>
              </a:rPr>
              <a:t>      </a:t>
            </a:r>
            <a:r>
              <a:rPr lang="en-US" sz="800" i="1" dirty="0">
                <a:ea typeface="Arial" pitchFamily="-72" charset="0"/>
                <a:cs typeface="Arial" pitchFamily="-72" charset="0"/>
                <a:sym typeface="Webdings" pitchFamily="-72" charset="2"/>
              </a:rPr>
              <a:t>E</a:t>
            </a:r>
            <a:r>
              <a:rPr lang="en-US" sz="800" i="1" dirty="0">
                <a:ea typeface="Arial" pitchFamily="-72" charset="0"/>
                <a:cs typeface="Arial" pitchFamily="-72" charset="0"/>
              </a:rPr>
              <a:t>nter other ethnicities below (for example, </a:t>
            </a:r>
          </a:p>
          <a:p>
            <a:pPr>
              <a:buFont typeface="Webdings" pitchFamily="-72" charset="2"/>
              <a:buNone/>
              <a:defRPr/>
            </a:pPr>
            <a:r>
              <a:rPr lang="en-US" sz="800" i="1" dirty="0">
                <a:ea typeface="Arial" pitchFamily="-72" charset="0"/>
                <a:cs typeface="Arial" pitchFamily="-72" charset="0"/>
              </a:rPr>
              <a:t>      South African, Barbadian, Liberian, etc.)</a:t>
            </a:r>
          </a:p>
          <a:p>
            <a:pPr>
              <a:buFont typeface="Webdings" pitchFamily="-72" charset="2"/>
              <a:buNone/>
              <a:defRPr/>
            </a:pPr>
            <a:endParaRPr lang="en-US" sz="900" b="1" dirty="0">
              <a:ea typeface="Arial" pitchFamily="-72" charset="0"/>
              <a:cs typeface="Arial" pitchFamily="-7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2401888"/>
            <a:ext cx="2514600" cy="304323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800" b="1" dirty="0">
                <a:latin typeface="Verdana" pitchFamily="-72" charset="0"/>
                <a:ea typeface="Arial" pitchFamily="-72" charset="0"/>
                <a:cs typeface="Arial" pitchFamily="-72" charset="0"/>
              </a:rPr>
              <a:t>Select all boxes that apply and/or enter detailed ethnicities in the space below.</a:t>
            </a:r>
          </a:p>
          <a:p>
            <a:pPr eaLnBrk="0" hangingPunct="0">
              <a:defRPr/>
            </a:pPr>
            <a:endParaRPr lang="en-US" sz="800" i="1" dirty="0">
              <a:latin typeface="Verdana" pitchFamily="-72" charset="0"/>
              <a:ea typeface="Arial" pitchFamily="-72" charset="0"/>
              <a:cs typeface="Arial" pitchFamily="-72" charset="0"/>
            </a:endParaRPr>
          </a:p>
          <a:p>
            <a:pPr eaLnBrk="0" hangingPunct="0">
              <a:defRPr/>
            </a:pPr>
            <a:r>
              <a:rPr lang="en-US" sz="900" b="1" dirty="0">
                <a:ea typeface="Arial" pitchFamily="-72" charset="0"/>
                <a:cs typeface="Arial" pitchFamily="-72" charset="0"/>
              </a:rPr>
              <a:t>HISPANIC, LATINO, OR SPANISH</a:t>
            </a:r>
          </a:p>
          <a:p>
            <a:pPr eaLnBrk="0" hangingPunct="0">
              <a:defRPr/>
            </a:pPr>
            <a:endParaRPr lang="en-US" sz="900" b="1" dirty="0">
              <a:ea typeface="Arial" pitchFamily="-72" charset="0"/>
              <a:cs typeface="Arial" pitchFamily="-72" charset="0"/>
            </a:endParaRPr>
          </a:p>
          <a:p>
            <a:pPr marL="182880" eaLnBrk="0" hangingPunct="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Mexican or Mexican American</a:t>
            </a:r>
          </a:p>
          <a:p>
            <a:pPr marL="182880" eaLnBrk="0" hangingPunct="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  <a:sym typeface="Webdings" pitchFamily="-72" charset="2"/>
            </a:endParaRPr>
          </a:p>
          <a:p>
            <a:pPr marL="182880" eaLnBrk="0" hangingPunct="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Puerto Rican 	</a:t>
            </a:r>
          </a:p>
          <a:p>
            <a:pPr marL="182880" eaLnBrk="0" hangingPunct="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 eaLnBrk="0" hangingPunct="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Cuban	</a:t>
            </a:r>
          </a:p>
          <a:p>
            <a:pPr marL="182880" eaLnBrk="0" hangingPunct="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 eaLnBrk="0" hangingPunct="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Dominican	</a:t>
            </a:r>
          </a:p>
          <a:p>
            <a:pPr marL="182880" eaLnBrk="0" hangingPunct="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 eaLnBrk="0" hangingPunct="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Salvadoran	</a:t>
            </a:r>
          </a:p>
          <a:p>
            <a:pPr marL="182880" eaLnBrk="0" hangingPunct="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 eaLnBrk="0" hangingPunct="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Colombian   	</a:t>
            </a:r>
            <a:endParaRPr lang="en-US" sz="900" i="1" dirty="0">
              <a:ea typeface="Arial" pitchFamily="-72" charset="0"/>
              <a:cs typeface="Arial" pitchFamily="-72" charset="0"/>
            </a:endParaRPr>
          </a:p>
          <a:p>
            <a:pPr eaLnBrk="0" hangingPunct="0">
              <a:buFont typeface="Webdings" pitchFamily="-72" charset="2"/>
              <a:buChar char="c"/>
              <a:defRPr/>
            </a:pPr>
            <a:endParaRPr lang="en-US" sz="900" i="1" dirty="0">
              <a:ea typeface="Arial" pitchFamily="-72" charset="0"/>
              <a:cs typeface="Arial" pitchFamily="-72" charset="0"/>
            </a:endParaRPr>
          </a:p>
          <a:p>
            <a:pPr eaLnBrk="0" hangingPunct="0">
              <a:buFont typeface="Webdings" pitchFamily="-72" charset="2"/>
              <a:buNone/>
              <a:defRPr/>
            </a:pPr>
            <a:r>
              <a:rPr lang="en-US" sz="800" b="1" i="1" dirty="0">
                <a:ea typeface="Arial" pitchFamily="-72" charset="0"/>
                <a:cs typeface="Arial" pitchFamily="-72" charset="0"/>
                <a:sym typeface="Webdings" pitchFamily="-72" charset="2"/>
              </a:rPr>
              <a:t>      </a:t>
            </a:r>
            <a:r>
              <a:rPr lang="en-US" sz="800" i="1" dirty="0">
                <a:ea typeface="Arial" pitchFamily="-72" charset="0"/>
                <a:cs typeface="Arial" pitchFamily="-72" charset="0"/>
                <a:sym typeface="Webdings" pitchFamily="-72" charset="2"/>
              </a:rPr>
              <a:t>Enter other ethnicities </a:t>
            </a:r>
            <a:r>
              <a:rPr lang="en-US" sz="800" i="1" dirty="0">
                <a:ea typeface="Arial" pitchFamily="-72" charset="0"/>
                <a:cs typeface="Arial" pitchFamily="-72" charset="0"/>
              </a:rPr>
              <a:t>below (for example,  </a:t>
            </a:r>
          </a:p>
          <a:p>
            <a:pPr eaLnBrk="0" hangingPunct="0">
              <a:buFont typeface="Webdings" pitchFamily="-72" charset="2"/>
              <a:buNone/>
              <a:defRPr/>
            </a:pPr>
            <a:r>
              <a:rPr lang="en-US" sz="800" i="1" dirty="0">
                <a:ea typeface="Arial" pitchFamily="-72" charset="0"/>
                <a:cs typeface="Arial" pitchFamily="-72" charset="0"/>
              </a:rPr>
              <a:t>      Spaniard, Honduran, Ecuadorian, etc.)</a:t>
            </a:r>
            <a:r>
              <a:rPr lang="en-US" sz="900" i="1" dirty="0">
                <a:ea typeface="Arial" pitchFamily="-72" charset="0"/>
                <a:cs typeface="Arial" pitchFamily="-72" charset="0"/>
              </a:rPr>
              <a:t> </a:t>
            </a:r>
            <a:endParaRPr lang="en-US" sz="900" b="1" dirty="0">
              <a:ea typeface="Arial" pitchFamily="-72" charset="0"/>
              <a:cs typeface="Arial" pitchFamily="-7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2200" y="2395538"/>
            <a:ext cx="2514600" cy="304958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 b="1" dirty="0">
                <a:latin typeface="Verdana" pitchFamily="-72" charset="0"/>
                <a:ea typeface="Arial" pitchFamily="-72" charset="0"/>
                <a:cs typeface="Arial" pitchFamily="-72" charset="0"/>
              </a:rPr>
              <a:t>Select all boxes that apply and/or enter detailed ethnicities in the space below.</a:t>
            </a:r>
            <a:endParaRPr lang="en-US" sz="900" b="1" dirty="0">
              <a:latin typeface="Verdana" pitchFamily="-72" charset="0"/>
              <a:ea typeface="Arial" pitchFamily="-72" charset="0"/>
              <a:cs typeface="Arial" pitchFamily="-72" charset="0"/>
            </a:endParaRPr>
          </a:p>
          <a:p>
            <a:pPr>
              <a:defRPr/>
            </a:pPr>
            <a:endParaRPr lang="en-US" sz="900" b="1" dirty="0">
              <a:ea typeface="Arial" pitchFamily="-72" charset="0"/>
              <a:cs typeface="Arial" pitchFamily="-72" charset="0"/>
            </a:endParaRPr>
          </a:p>
          <a:p>
            <a:pPr>
              <a:defRPr/>
            </a:pPr>
            <a:r>
              <a:rPr lang="en-US" sz="900" b="1" dirty="0">
                <a:ea typeface="Arial" pitchFamily="-72" charset="0"/>
                <a:cs typeface="Arial" pitchFamily="-72" charset="0"/>
              </a:rPr>
              <a:t>ASIAN</a:t>
            </a:r>
          </a:p>
          <a:p>
            <a:pPr>
              <a:defRPr/>
            </a:pPr>
            <a:endParaRPr lang="en-US" sz="900" b="1" dirty="0">
              <a:ea typeface="Arial" pitchFamily="-72" charset="0"/>
              <a:cs typeface="Arial" pitchFamily="-72" charset="0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Chinese    	</a:t>
            </a:r>
          </a:p>
          <a:p>
            <a:pPr marL="182880">
              <a:buFont typeface="Webdings" pitchFamily="-72" charset="2"/>
              <a:buNone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  <a:sym typeface="Webdings" pitchFamily="-72" charset="2"/>
              </a:rPr>
              <a:t> </a:t>
            </a:r>
            <a:r>
              <a:rPr lang="en-US" sz="900" dirty="0">
                <a:ea typeface="Arial" pitchFamily="-72" charset="0"/>
                <a:cs typeface="Arial" pitchFamily="-72" charset="0"/>
              </a:rPr>
              <a:t> Filipino    	</a:t>
            </a:r>
          </a:p>
          <a:p>
            <a:pPr marL="18288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  <a:sym typeface="Webdings" pitchFamily="-72" charset="2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  <a:sym typeface="Webdings" pitchFamily="-72" charset="2"/>
              </a:rPr>
              <a:t> </a:t>
            </a:r>
            <a:r>
              <a:rPr lang="en-US" sz="900" dirty="0">
                <a:ea typeface="Arial" pitchFamily="-72" charset="0"/>
                <a:cs typeface="Arial" pitchFamily="-72" charset="0"/>
              </a:rPr>
              <a:t> Asian Indian    </a:t>
            </a:r>
          </a:p>
          <a:p>
            <a:pPr marL="18288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Vietnamese    	</a:t>
            </a:r>
          </a:p>
          <a:p>
            <a:pPr marL="18288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</a:rPr>
              <a:t>  Korean    	</a:t>
            </a:r>
          </a:p>
          <a:p>
            <a:pPr marL="182880">
              <a:buFont typeface="Webdings" pitchFamily="-72" charset="2"/>
              <a:buChar char="c"/>
              <a:defRPr/>
            </a:pPr>
            <a:endParaRPr lang="en-US" sz="900" dirty="0">
              <a:ea typeface="Arial" pitchFamily="-72" charset="0"/>
              <a:cs typeface="Arial" pitchFamily="-72" charset="0"/>
              <a:sym typeface="Webdings" pitchFamily="-72" charset="2"/>
            </a:endParaRPr>
          </a:p>
          <a:p>
            <a:pPr marL="182880">
              <a:buFont typeface="Webdings" pitchFamily="-72" charset="2"/>
              <a:buChar char="c"/>
              <a:defRPr/>
            </a:pPr>
            <a:r>
              <a:rPr lang="en-US" sz="900" dirty="0">
                <a:ea typeface="Arial" pitchFamily="-72" charset="0"/>
                <a:cs typeface="Arial" pitchFamily="-72" charset="0"/>
                <a:sym typeface="Webdings" pitchFamily="-72" charset="2"/>
              </a:rPr>
              <a:t> </a:t>
            </a:r>
            <a:r>
              <a:rPr lang="en-US" sz="900" dirty="0">
                <a:ea typeface="Arial" pitchFamily="-72" charset="0"/>
                <a:cs typeface="Arial" pitchFamily="-72" charset="0"/>
              </a:rPr>
              <a:t> Japanese</a:t>
            </a:r>
            <a:r>
              <a:rPr lang="en-US" sz="900" i="1" dirty="0">
                <a:ea typeface="Arial" pitchFamily="-72" charset="0"/>
                <a:cs typeface="Arial" pitchFamily="-72" charset="0"/>
              </a:rPr>
              <a:t>    </a:t>
            </a:r>
            <a:endParaRPr lang="en-US" sz="900" dirty="0">
              <a:ea typeface="Arial" pitchFamily="-72" charset="0"/>
              <a:cs typeface="Arial" pitchFamily="-72" charset="0"/>
              <a:sym typeface="Webdings" pitchFamily="-72" charset="2"/>
            </a:endParaRPr>
          </a:p>
          <a:p>
            <a:pPr>
              <a:buFont typeface="Webdings" pitchFamily="-72" charset="2"/>
              <a:buNone/>
              <a:defRPr/>
            </a:pPr>
            <a:r>
              <a:rPr lang="en-US" sz="900" i="1" dirty="0">
                <a:ea typeface="Arial" pitchFamily="-72" charset="0"/>
                <a:cs typeface="Arial" pitchFamily="-72" charset="0"/>
              </a:rPr>
              <a:t>    </a:t>
            </a:r>
          </a:p>
          <a:p>
            <a:pPr>
              <a:buFont typeface="Webdings" pitchFamily="-72" charset="2"/>
              <a:buNone/>
              <a:defRPr/>
            </a:pPr>
            <a:r>
              <a:rPr lang="en-US" sz="800" b="1" i="1" dirty="0">
                <a:ea typeface="Arial" pitchFamily="-72" charset="0"/>
                <a:cs typeface="Arial" pitchFamily="-72" charset="0"/>
              </a:rPr>
              <a:t>      </a:t>
            </a:r>
            <a:r>
              <a:rPr lang="en-US" sz="800" i="1" dirty="0">
                <a:ea typeface="Arial" pitchFamily="-72" charset="0"/>
                <a:cs typeface="Arial" pitchFamily="-72" charset="0"/>
              </a:rPr>
              <a:t>Enter other ethnicities below (for example, </a:t>
            </a:r>
          </a:p>
          <a:p>
            <a:pPr>
              <a:buFont typeface="Webdings" pitchFamily="-72" charset="2"/>
              <a:buNone/>
              <a:defRPr/>
            </a:pPr>
            <a:r>
              <a:rPr lang="en-US" sz="800" i="1" dirty="0">
                <a:ea typeface="Arial" pitchFamily="-72" charset="0"/>
                <a:cs typeface="Arial" pitchFamily="-72" charset="0"/>
              </a:rPr>
              <a:t>      Pakistani, Cambodian, Hmong, etc.)</a:t>
            </a:r>
          </a:p>
        </p:txBody>
      </p:sp>
      <p:sp>
        <p:nvSpPr>
          <p:cNvPr id="77914" name="Slide Number Placeholder 3"/>
          <p:cNvSpPr txBox="1">
            <a:spLocks noGrp="1"/>
          </p:cNvSpPr>
          <p:nvPr/>
        </p:nvSpPr>
        <p:spPr bwMode="auto">
          <a:xfrm>
            <a:off x="8604250" y="6453188"/>
            <a:ext cx="477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925965D4-2BBF-45AA-95E8-3F64416BF85B}" type="slidenum">
              <a:rPr lang="en-US" sz="1400">
                <a:ea typeface="Arial" pitchFamily="-72" charset="0"/>
                <a:cs typeface="Arial" pitchFamily="-72" charset="0"/>
              </a:rPr>
              <a:pPr algn="r"/>
              <a:t>10</a:t>
            </a:fld>
            <a:endParaRPr lang="en-US" sz="1400">
              <a:ea typeface="Arial" pitchFamily="-72" charset="0"/>
              <a:cs typeface="Arial" pitchFamily="-72" charset="0"/>
            </a:endParaRPr>
          </a:p>
        </p:txBody>
      </p:sp>
      <p:sp>
        <p:nvSpPr>
          <p:cNvPr id="77915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99BE3E86-BAA3-40CF-93C1-930C64A1585C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10</a:t>
            </a:fld>
            <a:endParaRPr lang="en-US" sz="1200" b="1" dirty="0">
              <a:solidFill>
                <a:srgbClr val="000000"/>
              </a:solidFill>
              <a:latin typeface="Calibri" pitchFamily="-72" charset="0"/>
            </a:endParaRPr>
          </a:p>
        </p:txBody>
      </p:sp>
      <p:graphicFrame>
        <p:nvGraphicFramePr>
          <p:cNvPr id="77865" name="Object 83"/>
          <p:cNvGraphicFramePr>
            <a:graphicFrameLocks noChangeAspect="1"/>
          </p:cNvGraphicFramePr>
          <p:nvPr/>
        </p:nvGraphicFramePr>
        <p:xfrm>
          <a:off x="609600" y="5013325"/>
          <a:ext cx="1981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8" name="Document" r:id="rId5" imgW="3657600" imgH="283464" progId="Word.Document.8">
                  <p:embed/>
                </p:oleObj>
              </mc:Choice>
              <mc:Fallback>
                <p:oleObj name="Document" r:id="rId5" imgW="3657600" imgH="283464" progId="Word.Document.8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13325"/>
                        <a:ext cx="19812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6" name="Object 84"/>
          <p:cNvGraphicFramePr>
            <a:graphicFrameLocks noChangeAspect="1"/>
          </p:cNvGraphicFramePr>
          <p:nvPr/>
        </p:nvGraphicFramePr>
        <p:xfrm>
          <a:off x="3505200" y="5013325"/>
          <a:ext cx="1981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9" name="Document" r:id="rId8" imgW="3657600" imgH="283464" progId="Word.Document.8">
                  <p:embed/>
                </p:oleObj>
              </mc:Choice>
              <mc:Fallback>
                <p:oleObj name="Document" r:id="rId8" imgW="3657600" imgH="283464" progId="Word.Document.8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13325"/>
                        <a:ext cx="19812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7" name="Object 85"/>
          <p:cNvGraphicFramePr>
            <a:graphicFrameLocks noChangeAspect="1"/>
          </p:cNvGraphicFramePr>
          <p:nvPr/>
        </p:nvGraphicFramePr>
        <p:xfrm>
          <a:off x="6400800" y="5018088"/>
          <a:ext cx="1981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10" name="Document" r:id="rId10" imgW="3657600" imgH="283464" progId="Word.Document.8">
                  <p:embed/>
                </p:oleObj>
              </mc:Choice>
              <mc:Fallback>
                <p:oleObj name="Document" r:id="rId10" imgW="3657600" imgH="283464" progId="Word.Document.8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18088"/>
                        <a:ext cx="19812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16" name="Title 1"/>
          <p:cNvSpPr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/>
            <a:r>
              <a:rPr lang="es-MX" sz="4000" b="1" dirty="0" smtClean="0">
                <a:solidFill>
                  <a:srgbClr val="C00000"/>
                </a:solidFill>
              </a:rPr>
              <a:t>Diseños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s-MX" sz="4000" b="1" dirty="0" smtClean="0">
                <a:solidFill>
                  <a:srgbClr val="C00000"/>
                </a:solidFill>
              </a:rPr>
              <a:t>Basados</a:t>
            </a:r>
            <a:r>
              <a:rPr lang="en-US" sz="4000" b="1" dirty="0" smtClean="0">
                <a:solidFill>
                  <a:srgbClr val="C00000"/>
                </a:solidFill>
              </a:rPr>
              <a:t> en la Red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2" name="Straight Connector 4"/>
          <p:cNvCxnSpPr/>
          <p:nvPr/>
        </p:nvCxnSpPr>
        <p:spPr>
          <a:xfrm>
            <a:off x="381000" y="990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918" name="Content Placeholder 2"/>
          <p:cNvSpPr>
            <a:spLocks/>
          </p:cNvSpPr>
          <p:nvPr/>
        </p:nvSpPr>
        <p:spPr bwMode="auto">
          <a:xfrm>
            <a:off x="0" y="106680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r>
              <a:rPr lang="es-MX" b="1" dirty="0" smtClean="0">
                <a:ea typeface="Arial" pitchFamily="-72" charset="0"/>
                <a:cs typeface="Arial" pitchFamily="-72" charset="0"/>
              </a:rPr>
              <a:t>Pantallas Subsecuentes Para Respuestas Detalladas</a:t>
            </a:r>
            <a:endParaRPr lang="es-MX" dirty="0">
              <a:ea typeface="Arial" pitchFamily="-72" charset="0"/>
              <a:cs typeface="Arial" pitchFamily="-72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828800"/>
            <a:ext cx="25288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r>
              <a:rPr lang="es-MX" sz="1400" b="1" dirty="0" smtClean="0">
                <a:solidFill>
                  <a:srgbClr val="0000FF"/>
                </a:solidFill>
                <a:ea typeface="Arial" pitchFamily="-72" charset="0"/>
                <a:cs typeface="Arial" pitchFamily="-72" charset="0"/>
              </a:rPr>
              <a:t>Pantalla para Hispano,</a:t>
            </a:r>
          </a:p>
          <a:p>
            <a:pPr marL="342900" indent="-342900" algn="ctr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r>
              <a:rPr lang="es-MX" sz="1400" b="1" dirty="0" smtClean="0">
                <a:solidFill>
                  <a:srgbClr val="0000FF"/>
                </a:solidFill>
                <a:ea typeface="Arial" pitchFamily="-72" charset="0"/>
                <a:cs typeface="Arial" pitchFamily="-72" charset="0"/>
              </a:rPr>
              <a:t>Latino o Español</a:t>
            </a:r>
            <a:endParaRPr lang="es-MX" sz="1400" dirty="0">
              <a:solidFill>
                <a:srgbClr val="0000F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4" name="Content Placeholder 2"/>
          <p:cNvSpPr>
            <a:spLocks/>
          </p:cNvSpPr>
          <p:nvPr/>
        </p:nvSpPr>
        <p:spPr bwMode="auto">
          <a:xfrm>
            <a:off x="3276600" y="1844675"/>
            <a:ext cx="2519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r>
              <a:rPr lang="es-MX" sz="1400" b="1" dirty="0" smtClean="0">
                <a:solidFill>
                  <a:srgbClr val="0000FF"/>
                </a:solidFill>
                <a:ea typeface="Arial" pitchFamily="-72" charset="0"/>
                <a:cs typeface="Arial" pitchFamily="-72" charset="0"/>
              </a:rPr>
              <a:t>Pantalla para Negro o Afroamericano</a:t>
            </a:r>
            <a:endParaRPr lang="es-MX" sz="1400" dirty="0">
              <a:solidFill>
                <a:srgbClr val="0000F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6126163" y="1981200"/>
            <a:ext cx="2606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r>
              <a:rPr lang="es-MX" sz="1400" b="1" dirty="0" smtClean="0">
                <a:solidFill>
                  <a:srgbClr val="0000FF"/>
                </a:solidFill>
                <a:ea typeface="Arial" pitchFamily="-72" charset="0"/>
                <a:cs typeface="Arial" pitchFamily="-72" charset="0"/>
              </a:rPr>
              <a:t>Pantalla para Asiático</a:t>
            </a:r>
            <a:endParaRPr lang="es-MX" sz="1400" dirty="0">
              <a:solidFill>
                <a:srgbClr val="0000FF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089" y="49098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Afro-Latino</a:t>
            </a:r>
            <a:endParaRPr lang="en-US" sz="2800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/>
      <p:bldP spid="14" grpId="0"/>
      <p:bldP spid="1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C2FE0010-406A-465B-8B0B-4CDC83D1E4DF}" type="slidenum">
              <a:rPr lang="en-US" sz="1400">
                <a:ea typeface="MS PGothic" charset="0"/>
                <a:cs typeface="MS PGothic" charset="0"/>
              </a:rPr>
              <a:pPr algn="r"/>
              <a:t>11</a:t>
            </a:fld>
            <a:endParaRPr lang="en-US" sz="1400" dirty="0">
              <a:ea typeface="MS PGothic" charset="0"/>
              <a:cs typeface="MS P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 eaLnBrk="1" hangingPunct="1"/>
            <a:r>
              <a:rPr lang="es-MX" sz="4000" b="1" dirty="0" smtClean="0">
                <a:solidFill>
                  <a:srgbClr val="C00000"/>
                </a:solidFill>
              </a:rPr>
              <a:t>¿Tiene comentarios o sugerencias?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981075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5"/>
          <p:cNvSpPr>
            <a:spLocks/>
          </p:cNvSpPr>
          <p:nvPr/>
        </p:nvSpPr>
        <p:spPr bwMode="auto">
          <a:xfrm>
            <a:off x="2087724" y="1801029"/>
            <a:ext cx="4968552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Clr>
                <a:srgbClr val="1C5696"/>
              </a:buClr>
              <a:buFont typeface="Arial" pitchFamily="-72" charset="0"/>
              <a:buNone/>
            </a:pPr>
            <a:r>
              <a:rPr lang="en-US" sz="3600" b="1" dirty="0" smtClean="0">
                <a:ea typeface="Arial" pitchFamily="-72" charset="0"/>
                <a:cs typeface="Arial" pitchFamily="-72" charset="0"/>
              </a:rPr>
              <a:t>Fabián Romero, Ph.D.</a:t>
            </a:r>
            <a:endParaRPr lang="en-US" sz="3600" b="1" dirty="0">
              <a:ea typeface="Arial" pitchFamily="-72" charset="0"/>
              <a:cs typeface="Arial" pitchFamily="-72" charset="0"/>
            </a:endParaRPr>
          </a:p>
          <a:p>
            <a:pPr algn="ctr">
              <a:buClr>
                <a:srgbClr val="1C5696"/>
              </a:buClr>
              <a:buFont typeface="Arial" pitchFamily="-72" charset="0"/>
              <a:buNone/>
            </a:pPr>
            <a:r>
              <a:rPr lang="en-US" dirty="0" smtClean="0">
                <a:ea typeface="Arial" pitchFamily="-72" charset="0"/>
                <a:cs typeface="Arial" pitchFamily="-72" charset="0"/>
              </a:rPr>
              <a:t>Demographic Statistician Population Division</a:t>
            </a:r>
            <a:endParaRPr lang="en-US" dirty="0">
              <a:ea typeface="Arial" pitchFamily="-72" charset="0"/>
              <a:cs typeface="Arial" pitchFamily="-72" charset="0"/>
            </a:endParaRPr>
          </a:p>
          <a:p>
            <a:pPr algn="ctr">
              <a:buClr>
                <a:srgbClr val="1C5696"/>
              </a:buClr>
              <a:buFont typeface="Arial" pitchFamily="-72" charset="0"/>
              <a:buNone/>
            </a:pPr>
            <a:r>
              <a:rPr lang="en-US" dirty="0" smtClean="0">
                <a:ea typeface="Arial" pitchFamily="-72" charset="0"/>
                <a:cs typeface="Arial" pitchFamily="-72" charset="0"/>
              </a:rPr>
              <a:t>301.763.9939</a:t>
            </a:r>
            <a:endParaRPr lang="en-US" dirty="0">
              <a:ea typeface="Arial" pitchFamily="-72" charset="0"/>
              <a:cs typeface="Arial" pitchFamily="-72" charset="0"/>
            </a:endParaRPr>
          </a:p>
          <a:p>
            <a:pPr algn="ctr">
              <a:buClr>
                <a:srgbClr val="1C5696"/>
              </a:buClr>
              <a:buFont typeface="Arial" pitchFamily="-72" charset="0"/>
              <a:buNone/>
            </a:pPr>
            <a:r>
              <a:rPr lang="en-US" dirty="0" smtClean="0">
                <a:ea typeface="Arial" pitchFamily="-72" charset="0"/>
                <a:cs typeface="Arial" pitchFamily="-72" charset="0"/>
              </a:rPr>
              <a:t>fabian.romero@census.gov</a:t>
            </a:r>
            <a:endParaRPr lang="en-US" sz="3600" dirty="0">
              <a:ea typeface="Arial" pitchFamily="-72" charset="0"/>
              <a:cs typeface="Arial" pitchFamily="-72" charset="0"/>
            </a:endParaRPr>
          </a:p>
          <a:p>
            <a:pPr algn="ctr">
              <a:buClr>
                <a:srgbClr val="1C5696"/>
              </a:buClr>
              <a:buFont typeface="Arial" pitchFamily="-72" charset="0"/>
              <a:buNone/>
            </a:pPr>
            <a:endParaRPr lang="en-US" sz="3600" dirty="0">
              <a:ea typeface="Arial" pitchFamily="-72" charset="0"/>
              <a:cs typeface="Arial" pitchFamily="-72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itchFamily="-72" charset="0"/>
              </a:rPr>
              <a:t>11</a:t>
            </a:r>
            <a:endParaRPr lang="en-US" sz="1200" b="1" dirty="0">
              <a:solidFill>
                <a:srgbClr val="000000"/>
              </a:solidFill>
              <a:latin typeface="Calibri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s-MX" sz="3200" b="1" dirty="0" smtClean="0">
                <a:solidFill>
                  <a:srgbClr val="C00000"/>
                </a:solidFill>
              </a:rPr>
              <a:t>Pregunta(s) sobre Raza y Origen Hispano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04800" y="1219200"/>
            <a:ext cx="83820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Font typeface="Wingdings" pitchFamily="-72" charset="2"/>
              <a:buChar char="§"/>
            </a:pPr>
            <a:r>
              <a:rPr lang="es-ES" sz="2800" dirty="0"/>
              <a:t>Experimento de Cuestionarios </a:t>
            </a:r>
            <a:r>
              <a:rPr lang="es-ES" sz="2800" dirty="0" smtClean="0"/>
              <a:t>Alternativos del Censo de 2010 </a:t>
            </a:r>
            <a:r>
              <a:rPr lang="en-US" sz="2800" dirty="0" smtClean="0"/>
              <a:t>(AQE)	</a:t>
            </a:r>
          </a:p>
          <a:p>
            <a:pPr lvl="1" eaLnBrk="1" hangingPunct="1">
              <a:buFont typeface="Wingdings" pitchFamily="-72" charset="2"/>
              <a:buChar char="§"/>
            </a:pPr>
            <a:r>
              <a:rPr lang="es-MX" sz="2400" dirty="0" smtClean="0"/>
              <a:t>Afro-Latinos – tabulaciones especiales</a:t>
            </a:r>
          </a:p>
          <a:p>
            <a:pPr eaLnBrk="1" hangingPunct="1">
              <a:buFont typeface="Wingdings" pitchFamily="-72" charset="2"/>
              <a:buChar char="§"/>
            </a:pPr>
            <a:endParaRPr lang="en-US" sz="1000" dirty="0" smtClean="0"/>
          </a:p>
          <a:p>
            <a:pPr eaLnBrk="1" hangingPunct="1">
              <a:buFont typeface="Wingdings" pitchFamily="-72" charset="2"/>
              <a:buChar char="§"/>
            </a:pPr>
            <a:r>
              <a:rPr lang="es-MX" sz="2800" dirty="0"/>
              <a:t>C</a:t>
            </a:r>
            <a:r>
              <a:rPr lang="es-MX" sz="2800" dirty="0" smtClean="0"/>
              <a:t>ooperación con grupos de interés</a:t>
            </a:r>
            <a:endParaRPr lang="en-US" sz="2800" dirty="0" smtClean="0"/>
          </a:p>
          <a:p>
            <a:pPr eaLnBrk="1" hangingPunct="1">
              <a:buFont typeface="Wingdings" pitchFamily="-72" charset="2"/>
              <a:buChar char="§"/>
            </a:pPr>
            <a:endParaRPr lang="en-US" sz="1000" dirty="0" smtClean="0"/>
          </a:p>
          <a:p>
            <a:pPr eaLnBrk="1" hangingPunct="1">
              <a:buFont typeface="Wingdings" pitchFamily="-72" charset="2"/>
              <a:buChar char="§"/>
            </a:pPr>
            <a:r>
              <a:rPr lang="es-MX" sz="2800" dirty="0" smtClean="0"/>
              <a:t>Investigación</a:t>
            </a:r>
            <a:r>
              <a:rPr lang="en-US" sz="2800" dirty="0" smtClean="0"/>
              <a:t> y </a:t>
            </a:r>
            <a:r>
              <a:rPr lang="es-MX" sz="2800" dirty="0" smtClean="0"/>
              <a:t>pruebas</a:t>
            </a:r>
            <a:r>
              <a:rPr lang="en-US" sz="2800" dirty="0" smtClean="0"/>
              <a:t> de </a:t>
            </a:r>
            <a:r>
              <a:rPr lang="es-MX" sz="2800" dirty="0" smtClean="0"/>
              <a:t>mediados</a:t>
            </a:r>
            <a:r>
              <a:rPr lang="en-US" sz="2800" dirty="0" smtClean="0"/>
              <a:t> de </a:t>
            </a:r>
            <a:r>
              <a:rPr lang="es-MX" sz="2800" dirty="0" smtClean="0"/>
              <a:t>década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81075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2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2E25E9AA-97E4-40E2-9999-3A9D4744F485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2</a:t>
            </a:fld>
            <a:endParaRPr lang="en-US" sz="1200" b="1">
              <a:solidFill>
                <a:srgbClr val="000000"/>
              </a:solidFill>
              <a:latin typeface="Calibri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501" y="1700213"/>
            <a:ext cx="3063876" cy="43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Content Placeholder 3"/>
          <p:cNvSpPr>
            <a:spLocks noGrp="1"/>
          </p:cNvSpPr>
          <p:nvPr>
            <p:ph sz="half" idx="4294967295"/>
          </p:nvPr>
        </p:nvSpPr>
        <p:spPr bwMode="auto">
          <a:xfrm>
            <a:off x="4427538" y="1066800"/>
            <a:ext cx="4495800" cy="5192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indent="0" algn="ctr" defTabSz="914400" eaLnBrk="1" hangingPunct="1">
              <a:spcBef>
                <a:spcPct val="0"/>
              </a:spcBef>
              <a:buFont typeface="Arial" pitchFamily="-72" charset="0"/>
              <a:buNone/>
            </a:pPr>
            <a:r>
              <a:rPr lang="es-MX" sz="2800" b="1" dirty="0" smtClean="0">
                <a:ea typeface="Arial" pitchFamily="-72" charset="0"/>
                <a:cs typeface="Arial" pitchFamily="-72" charset="0"/>
              </a:rPr>
              <a:t>Pregunta</a:t>
            </a:r>
            <a:r>
              <a:rPr lang="en-US" sz="2800" b="1" dirty="0" smtClean="0">
                <a:ea typeface="Arial" pitchFamily="-72" charset="0"/>
                <a:cs typeface="Arial" pitchFamily="-72" charset="0"/>
              </a:rPr>
              <a:t> </a:t>
            </a:r>
            <a:r>
              <a:rPr lang="es-MX" sz="2800" b="1" dirty="0" smtClean="0">
                <a:ea typeface="Arial" pitchFamily="-72" charset="0"/>
                <a:cs typeface="Arial" pitchFamily="-72" charset="0"/>
              </a:rPr>
              <a:t>combinada</a:t>
            </a:r>
            <a:endParaRPr lang="es-MX" sz="2400" dirty="0">
              <a:ea typeface="Arial" pitchFamily="-72" charset="0"/>
              <a:cs typeface="Arial" pitchFamily="-72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152400" y="1066800"/>
            <a:ext cx="4343400" cy="5192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indent="0" algn="ctr" defTabSz="914400" eaLnBrk="1" hangingPunct="1">
              <a:spcBef>
                <a:spcPct val="0"/>
              </a:spcBef>
              <a:buFont typeface="Arial" pitchFamily="-72" charset="0"/>
              <a:buNone/>
            </a:pPr>
            <a:r>
              <a:rPr lang="es-MX" sz="2800" b="1" dirty="0" smtClean="0">
                <a:ea typeface="Arial" pitchFamily="-72" charset="0"/>
                <a:cs typeface="Arial" pitchFamily="-72" charset="0"/>
              </a:rPr>
              <a:t>Preguntas</a:t>
            </a:r>
            <a:r>
              <a:rPr lang="en-US" sz="2800" b="1" dirty="0" smtClean="0">
                <a:ea typeface="Arial" pitchFamily="-72" charset="0"/>
                <a:cs typeface="Arial" pitchFamily="-72" charset="0"/>
              </a:rPr>
              <a:t> </a:t>
            </a:r>
            <a:r>
              <a:rPr lang="es-MX" sz="2800" b="1" dirty="0" smtClean="0">
                <a:ea typeface="Arial" pitchFamily="-72" charset="0"/>
                <a:cs typeface="Arial" pitchFamily="-72" charset="0"/>
              </a:rPr>
              <a:t>separadas</a:t>
            </a:r>
            <a:endParaRPr lang="es-MX" sz="2800" dirty="0">
              <a:ea typeface="Arial" pitchFamily="-72" charset="0"/>
              <a:cs typeface="Arial" pitchFamily="-72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/>
          <a:srcRect b="16096"/>
          <a:stretch>
            <a:fillRect/>
          </a:stretch>
        </p:blipFill>
        <p:spPr bwMode="auto">
          <a:xfrm>
            <a:off x="611188" y="1700213"/>
            <a:ext cx="343217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defTabSz="457200">
              <a:buClr>
                <a:srgbClr val="1C5696"/>
              </a:buClr>
            </a:pPr>
            <a:fld id="{22593E78-72E8-492E-B0D3-8504BA42A842}" type="slidenum">
              <a:rPr lang="en-US" sz="1200" b="1">
                <a:ea typeface="Arial" pitchFamily="-72" charset="0"/>
                <a:cs typeface="Arial" pitchFamily="-72" charset="0"/>
              </a:rPr>
              <a:pPr algn="r" defTabSz="457200">
                <a:buClr>
                  <a:srgbClr val="1C5696"/>
                </a:buClr>
              </a:pPr>
              <a:t>3</a:t>
            </a:fld>
            <a:endParaRPr lang="en-US" sz="1200" b="1">
              <a:ea typeface="Arial" pitchFamily="-72" charset="0"/>
              <a:cs typeface="Arial" pitchFamily="-72" charset="0"/>
            </a:endParaRPr>
          </a:p>
        </p:txBody>
      </p:sp>
      <p:sp>
        <p:nvSpPr>
          <p:cNvPr id="29702" name="Title 1"/>
          <p:cNvSpPr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/>
            <a:r>
              <a:rPr lang="es-MX" sz="4000" b="1" dirty="0" smtClean="0">
                <a:solidFill>
                  <a:srgbClr val="C00000"/>
                </a:solidFill>
              </a:rPr>
              <a:t>Estrategias</a:t>
            </a:r>
            <a:r>
              <a:rPr lang="en-US" sz="4000" b="1" dirty="0" smtClean="0">
                <a:solidFill>
                  <a:srgbClr val="C00000"/>
                </a:solidFill>
              </a:rPr>
              <a:t> de </a:t>
            </a:r>
            <a:r>
              <a:rPr lang="es-MX" sz="4000" b="1" dirty="0" smtClean="0">
                <a:solidFill>
                  <a:srgbClr val="C00000"/>
                </a:solidFill>
              </a:rPr>
              <a:t>Diseño</a:t>
            </a:r>
            <a:r>
              <a:rPr lang="en-US" sz="4000" b="1" dirty="0" smtClean="0">
                <a:solidFill>
                  <a:srgbClr val="C00000"/>
                </a:solidFill>
              </a:rPr>
              <a:t> del AQE: 2010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81075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408D9E2C-0679-4051-BB48-81FA4A56A108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3</a:t>
            </a:fld>
            <a:endParaRPr lang="en-US" sz="1200" b="1">
              <a:solidFill>
                <a:srgbClr val="000000"/>
              </a:solidFill>
              <a:latin typeface="Calibri" pitchFamily="-7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6138" y="265371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Afro-Latino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3748" y="240069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X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610" y="22209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X</a:t>
            </a:r>
            <a:endParaRPr lang="en-US" sz="1800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1604" y="295009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X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738" y="311537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Freestyle Script" panose="030804020302050B0404" pitchFamily="66" charset="0"/>
              </a:rPr>
              <a:t>Cubano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371" y="538043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Freestyle Script" panose="030804020302050B0404" pitchFamily="66" charset="0"/>
              </a:rPr>
              <a:t>Mexicano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994" y="51957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X</a:t>
            </a:r>
            <a:endParaRPr lang="en-US" sz="1800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3748" y="240069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X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0435" y="266977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Garífuna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9039" y="385075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X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4455" y="293811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eestyle Script" panose="030804020302050B0404" pitchFamily="66" charset="0"/>
              </a:rPr>
              <a:t>X</a:t>
            </a:r>
            <a:endParaRPr lang="en-US" dirty="0">
              <a:solidFill>
                <a:srgbClr val="0000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81000" y="1371600"/>
            <a:ext cx="87630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800" smtClean="0">
              <a:ea typeface="Arial" pitchFamily="-72" charset="0"/>
              <a:cs typeface="Arial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0805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250825" y="908050"/>
            <a:ext cx="87852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Font typeface="Arial" pitchFamily="-72" charset="0"/>
              <a:buNone/>
            </a:pPr>
            <a:r>
              <a:rPr lang="es-MX" sz="2800" b="1" dirty="0" smtClean="0">
                <a:ea typeface="Times New Roman" pitchFamily="-72" charset="0"/>
                <a:cs typeface="Times New Roman" pitchFamily="-72" charset="0"/>
              </a:rPr>
              <a:t>Resultados de la Pregunta Combinada </a:t>
            </a:r>
            <a:endParaRPr lang="es-MX" sz="2800" dirty="0" smtClean="0">
              <a:ea typeface="Times New Roman" pitchFamily="-72" charset="0"/>
              <a:cs typeface="Times New Roman" pitchFamily="-72" charset="0"/>
            </a:endParaRPr>
          </a:p>
          <a:p>
            <a:pPr marL="342900" indent="-34290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s-MX" sz="2800" b="1" dirty="0" smtClean="0"/>
              <a:t>No</a:t>
            </a:r>
            <a:r>
              <a:rPr lang="es-MX" sz="2800" dirty="0" smtClean="0"/>
              <a:t> cambió los resultados para Hispano, Negro </a:t>
            </a:r>
            <a:r>
              <a:rPr lang="es-ES" sz="2800" dirty="0" smtClean="0"/>
              <a:t>o Africano Americano</a:t>
            </a:r>
            <a:r>
              <a:rPr lang="es-ES" sz="2800" dirty="0"/>
              <a:t>, </a:t>
            </a:r>
            <a:r>
              <a:rPr lang="es-ES" sz="2800" dirty="0" smtClean="0"/>
              <a:t>Indio Americano </a:t>
            </a:r>
            <a:r>
              <a:rPr lang="es-ES" sz="2800" dirty="0"/>
              <a:t>o </a:t>
            </a:r>
            <a:r>
              <a:rPr lang="es-ES" sz="2800" dirty="0" smtClean="0"/>
              <a:t>Nativo </a:t>
            </a:r>
            <a:r>
              <a:rPr lang="es-ES" sz="2800" dirty="0"/>
              <a:t>de Alaska, </a:t>
            </a:r>
            <a:r>
              <a:rPr lang="es-ES" sz="2800" dirty="0" smtClean="0"/>
              <a:t>Asiático</a:t>
            </a:r>
            <a:r>
              <a:rPr lang="es-ES" sz="2800" dirty="0"/>
              <a:t>, </a:t>
            </a:r>
            <a:r>
              <a:rPr lang="es-ES" sz="2800" dirty="0" smtClean="0"/>
              <a:t>o para Nativo </a:t>
            </a:r>
            <a:r>
              <a:rPr lang="es-ES" sz="2800" dirty="0"/>
              <a:t>de </a:t>
            </a:r>
            <a:r>
              <a:rPr lang="es-ES" sz="2800" dirty="0" smtClean="0"/>
              <a:t>Hawái u </a:t>
            </a:r>
            <a:r>
              <a:rPr lang="es-ES" sz="2800" dirty="0"/>
              <a:t>otra I</a:t>
            </a:r>
            <a:r>
              <a:rPr lang="es-ES" sz="2800" dirty="0" smtClean="0"/>
              <a:t>sla </a:t>
            </a:r>
            <a:r>
              <a:rPr lang="es-ES" sz="2800" dirty="0"/>
              <a:t>del Pacífico</a:t>
            </a:r>
            <a:endParaRPr lang="es-MX" sz="2800" dirty="0" smtClean="0"/>
          </a:p>
          <a:p>
            <a:pPr marL="342900" indent="-34290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s-MX" sz="2800" dirty="0" smtClean="0">
                <a:ea typeface="Times New Roman" pitchFamily="-72" charset="0"/>
                <a:cs typeface="Times New Roman" pitchFamily="-72" charset="0"/>
              </a:rPr>
              <a:t>Produjo tasas de falta de respuesta más bajas</a:t>
            </a:r>
          </a:p>
          <a:p>
            <a:pPr marL="342900" indent="-342900" defTabSz="457200">
              <a:spcBef>
                <a:spcPct val="20000"/>
              </a:spcBef>
              <a:buFont typeface="Wingdings" pitchFamily="-72" charset="2"/>
              <a:buChar char="§"/>
            </a:pPr>
            <a:r>
              <a:rPr lang="es-MX" sz="2800" dirty="0" smtClean="0"/>
              <a:t>Reflejó mejor la “identidad propia”, según las re-entrevistas</a:t>
            </a:r>
          </a:p>
        </p:txBody>
      </p:sp>
      <p:sp>
        <p:nvSpPr>
          <p:cNvPr id="31748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A1472DE2-2A70-4032-BA9B-A09888A279CE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4</a:t>
            </a:fld>
            <a:endParaRPr lang="en-US" sz="1200" b="1">
              <a:solidFill>
                <a:srgbClr val="000000"/>
              </a:solidFill>
              <a:latin typeface="Calibri" pitchFamily="-72" charset="0"/>
            </a:endParaRPr>
          </a:p>
        </p:txBody>
      </p:sp>
      <p:sp>
        <p:nvSpPr>
          <p:cNvPr id="31749" name="Title 1"/>
          <p:cNvSpPr>
            <a:spLocks/>
          </p:cNvSpPr>
          <p:nvPr/>
        </p:nvSpPr>
        <p:spPr bwMode="auto">
          <a:xfrm>
            <a:off x="0" y="14446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/>
            <a:r>
              <a:rPr lang="es-MX" sz="3600" b="1" dirty="0" smtClean="0">
                <a:solidFill>
                  <a:srgbClr val="C00000"/>
                </a:solidFill>
              </a:rPr>
              <a:t>Principales Hallazgos del AQE: 2010</a:t>
            </a:r>
            <a:endParaRPr lang="es-MX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4478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4" name="Content Placeholder 2"/>
          <p:cNvSpPr txBox="1">
            <a:spLocks/>
          </p:cNvSpPr>
          <p:nvPr/>
        </p:nvSpPr>
        <p:spPr bwMode="auto">
          <a:xfrm>
            <a:off x="228600" y="137160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 eaLnBrk="0" hangingPunct="0">
              <a:spcBef>
                <a:spcPct val="20000"/>
              </a:spcBef>
              <a:buFont typeface="Wingdings" pitchFamily="-72" charset="2"/>
              <a:buNone/>
            </a:pPr>
            <a:endParaRPr lang="en-US" sz="2800">
              <a:ea typeface="Arial" pitchFamily="-72" charset="0"/>
              <a:cs typeface="Arial" pitchFamily="-72" charset="0"/>
            </a:endParaRPr>
          </a:p>
          <a:p>
            <a:pPr marL="342900" indent="-342900" defTabSz="457200" eaLnBrk="0" hangingPunct="0">
              <a:buFont typeface="Arial" pitchFamily="-72" charset="0"/>
              <a:buChar char="•"/>
            </a:pPr>
            <a:endParaRPr lang="en-US" sz="800">
              <a:ea typeface="Arial" pitchFamily="-72" charset="0"/>
              <a:cs typeface="Arial" pitchFamily="-72" charset="0"/>
            </a:endParaRP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457200" y="16764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endParaRPr lang="en-US" sz="2000">
              <a:ea typeface="Arial" pitchFamily="-72" charset="0"/>
              <a:cs typeface="Arial" pitchFamily="-72" charset="0"/>
            </a:endParaRPr>
          </a:p>
        </p:txBody>
      </p:sp>
      <p:sp>
        <p:nvSpPr>
          <p:cNvPr id="33796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F4EA855A-2256-4F63-8AD5-7334AA00D3D5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5</a:t>
            </a:fld>
            <a:endParaRPr lang="en-US" sz="1200" b="1">
              <a:solidFill>
                <a:srgbClr val="000000"/>
              </a:solidFill>
              <a:latin typeface="Calibri" pitchFamily="-72" charset="0"/>
            </a:endParaRPr>
          </a:p>
        </p:txBody>
      </p:sp>
      <p:sp>
        <p:nvSpPr>
          <p:cNvPr id="33797" name="Title 1"/>
          <p:cNvSpPr>
            <a:spLocks/>
          </p:cNvSpPr>
          <p:nvPr/>
        </p:nvSpPr>
        <p:spPr bwMode="auto">
          <a:xfrm>
            <a:off x="12700" y="115888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/>
            <a:r>
              <a:rPr lang="es-MX" sz="4000" b="1" dirty="0" smtClean="0">
                <a:solidFill>
                  <a:srgbClr val="C00000"/>
                </a:solidFill>
              </a:rPr>
              <a:t>Cooperación y Discusiones con Grupos de Interés y Asesores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33798" name="Content Placeholder 2"/>
          <p:cNvSpPr>
            <a:spLocks/>
          </p:cNvSpPr>
          <p:nvPr/>
        </p:nvSpPr>
        <p:spPr bwMode="auto">
          <a:xfrm>
            <a:off x="250825" y="16002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Wingdings" pitchFamily="-72" charset="2"/>
              <a:buChar char="§"/>
            </a:pPr>
            <a:r>
              <a:rPr lang="es-MX" sz="2800" dirty="0" smtClean="0">
                <a:ea typeface="Arial" pitchFamily="-72" charset="0"/>
                <a:cs typeface="Arial" pitchFamily="-72" charset="0"/>
              </a:rPr>
              <a:t>Comité Consultivo Nacional de la Oficina del Censo</a:t>
            </a: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Wingdings" pitchFamily="-72" charset="2"/>
              <a:buChar char="§"/>
            </a:pPr>
            <a:r>
              <a:rPr lang="es-MX" sz="2800" dirty="0" smtClean="0">
                <a:ea typeface="Arial" pitchFamily="-72" charset="0"/>
                <a:cs typeface="Arial" pitchFamily="-72" charset="0"/>
              </a:rPr>
              <a:t>Comité interinstitucional de agencias federales</a:t>
            </a: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Wingdings" pitchFamily="-72" charset="2"/>
              <a:buChar char="§"/>
            </a:pPr>
            <a:r>
              <a:rPr lang="es-MX" sz="2800" dirty="0" smtClean="0">
                <a:ea typeface="Arial" pitchFamily="-72" charset="0"/>
                <a:cs typeface="Arial" pitchFamily="-72" charset="0"/>
              </a:rPr>
              <a:t>Amplia gama de comunidades, organizaciones y líderes de grupos étnicos y raciales</a:t>
            </a: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Wingdings" pitchFamily="-72" charset="2"/>
              <a:buChar char="§"/>
            </a:pPr>
            <a:r>
              <a:rPr lang="es-MX" sz="2800" dirty="0" smtClean="0">
                <a:ea typeface="Arial" pitchFamily="-72" charset="0"/>
                <a:cs typeface="Arial" pitchFamily="-72" charset="0"/>
              </a:rPr>
              <a:t>Académicos e investigadores expertos</a:t>
            </a:r>
            <a:endParaRPr lang="es-MX" sz="2800" dirty="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91440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s-MX" sz="3200" b="1" dirty="0" smtClean="0">
                <a:solidFill>
                  <a:srgbClr val="C00000"/>
                </a:solidFill>
              </a:rPr>
              <a:t>Metas Para </a:t>
            </a:r>
            <a:r>
              <a:rPr lang="es-MX" sz="3200" b="1" dirty="0">
                <a:solidFill>
                  <a:srgbClr val="C00000"/>
                </a:solidFill>
              </a:rPr>
              <a:t>Mediados de Década </a:t>
            </a:r>
            <a:r>
              <a:rPr lang="es-MX" sz="3200" b="1" dirty="0" smtClean="0">
                <a:solidFill>
                  <a:srgbClr val="C00000"/>
                </a:solidFill>
              </a:rPr>
              <a:t>sobre la Investigación de Raza y Origen Hispano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484313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3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E5FDF4FA-3AA8-4A5F-A112-EFF4F6A1A28D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6</a:t>
            </a:fld>
            <a:endParaRPr lang="en-US" sz="1200" b="1">
              <a:solidFill>
                <a:srgbClr val="000000"/>
              </a:solidFill>
              <a:latin typeface="Calibri" pitchFamily="-72" charset="0"/>
            </a:endParaRPr>
          </a:p>
        </p:txBody>
      </p:sp>
      <p:sp>
        <p:nvSpPr>
          <p:cNvPr id="35844" name="Content Placeholder 2"/>
          <p:cNvSpPr txBox="1">
            <a:spLocks/>
          </p:cNvSpPr>
          <p:nvPr/>
        </p:nvSpPr>
        <p:spPr bwMode="auto">
          <a:xfrm>
            <a:off x="304800" y="1484313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r>
              <a:rPr lang="es-MX" sz="2800" b="1" dirty="0" smtClean="0"/>
              <a:t>Cuatro Dimensiones Clave a Explorar</a:t>
            </a:r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endParaRPr lang="en-US" sz="1000" b="1" dirty="0"/>
          </a:p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>
                <a:srgbClr val="1C5696"/>
              </a:buClr>
              <a:buFont typeface="Wingdings" pitchFamily="-72" charset="2"/>
              <a:buChar char="§"/>
            </a:pPr>
            <a:r>
              <a:rPr lang="es-MX" sz="2800" dirty="0" smtClean="0"/>
              <a:t>Preguntas separadas vs. pregunta combinada</a:t>
            </a:r>
          </a:p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>
                <a:srgbClr val="1C5696"/>
              </a:buClr>
              <a:buFont typeface="Wingdings" pitchFamily="-72" charset="2"/>
              <a:buChar char="§"/>
            </a:pPr>
            <a:endParaRPr lang="en-US" sz="1000" dirty="0" smtClean="0"/>
          </a:p>
          <a:p>
            <a:pPr marL="342900" indent="-342900" defTabSz="457200">
              <a:spcBef>
                <a:spcPts val="0"/>
              </a:spcBef>
              <a:buClr>
                <a:srgbClr val="1C5696"/>
              </a:buClr>
              <a:buFont typeface="Wingdings" pitchFamily="-72" charset="2"/>
              <a:buChar char="§"/>
            </a:pPr>
            <a:r>
              <a:rPr lang="en-US" sz="2800" dirty="0" smtClean="0"/>
              <a:t>“Del Medio </a:t>
            </a:r>
            <a:r>
              <a:rPr lang="es-MX" sz="2800" dirty="0" smtClean="0"/>
              <a:t>Oriente</a:t>
            </a:r>
            <a:r>
              <a:rPr lang="en-US" sz="2800" dirty="0" smtClean="0"/>
              <a:t> o el Norte de </a:t>
            </a:r>
            <a:r>
              <a:rPr lang="es-MX" sz="2800" dirty="0" smtClean="0"/>
              <a:t>África</a:t>
            </a:r>
            <a:r>
              <a:rPr lang="en-US" sz="2800" dirty="0" smtClean="0"/>
              <a:t>”, (</a:t>
            </a:r>
            <a:r>
              <a:rPr lang="en-US" sz="2800" dirty="0"/>
              <a:t>MENA) </a:t>
            </a:r>
            <a:r>
              <a:rPr lang="es-MX" sz="2800" dirty="0" smtClean="0"/>
              <a:t>categoría</a:t>
            </a:r>
          </a:p>
          <a:p>
            <a:pPr marL="342900" indent="-342900" defTabSz="457200">
              <a:spcBef>
                <a:spcPts val="0"/>
              </a:spcBef>
              <a:buClr>
                <a:srgbClr val="1C5696"/>
              </a:buClr>
              <a:buFont typeface="Wingdings" pitchFamily="-72" charset="2"/>
              <a:buChar char="§"/>
            </a:pPr>
            <a:endParaRPr lang="en-US" sz="1000" dirty="0"/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Wingdings" pitchFamily="-72" charset="2"/>
              <a:buChar char="§"/>
            </a:pPr>
            <a:r>
              <a:rPr lang="es-MX" sz="2800" dirty="0" smtClean="0"/>
              <a:t>Redacción de instrucciones y terminología</a:t>
            </a:r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Wingdings" pitchFamily="-72" charset="2"/>
              <a:buChar char="§"/>
            </a:pPr>
            <a:endParaRPr lang="en-US" sz="1000" dirty="0"/>
          </a:p>
          <a:p>
            <a:pPr marL="342900" indent="-342900" defTabSz="457200">
              <a:spcBef>
                <a:spcPts val="0"/>
              </a:spcBef>
              <a:buClr>
                <a:srgbClr val="1C5696"/>
              </a:buClr>
              <a:buFont typeface="Wingdings" pitchFamily="-72" charset="2"/>
              <a:buChar char="§"/>
            </a:pPr>
            <a:r>
              <a:rPr lang="es-MX" sz="2800" dirty="0" smtClean="0"/>
              <a:t>Diseños basados en la red para mejorar la comprensión de las preguntas y optimizar el reporte detallado de grupos étnicos o raciales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s-MX" sz="4000" b="1" dirty="0" smtClean="0">
                <a:solidFill>
                  <a:srgbClr val="C00000"/>
                </a:solidFill>
              </a:rPr>
              <a:t>Separadas</a:t>
            </a:r>
            <a:r>
              <a:rPr lang="en-US" sz="4000" b="1" dirty="0" smtClean="0">
                <a:solidFill>
                  <a:srgbClr val="C00000"/>
                </a:solidFill>
              </a:rPr>
              <a:t> vs. </a:t>
            </a:r>
            <a:r>
              <a:rPr lang="es-MX" sz="4000" b="1" dirty="0" smtClean="0">
                <a:solidFill>
                  <a:srgbClr val="C00000"/>
                </a:solidFill>
              </a:rPr>
              <a:t>Combinada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endParaRPr lang="en-US" sz="2000">
              <a:ea typeface="Arial" pitchFamily="-72" charset="0"/>
              <a:cs typeface="Arial" pitchFamily="-72" charset="0"/>
            </a:endParaRPr>
          </a:p>
        </p:txBody>
      </p:sp>
      <p:sp>
        <p:nvSpPr>
          <p:cNvPr id="37892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2764467A-2C90-4C74-A5ED-71CD5004F568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7</a:t>
            </a:fld>
            <a:endParaRPr lang="en-US" sz="1200" b="1">
              <a:solidFill>
                <a:srgbClr val="000000"/>
              </a:solidFill>
              <a:latin typeface="Calibri" pitchFamily="-72" charset="0"/>
            </a:endParaRPr>
          </a:p>
        </p:txBody>
      </p:sp>
      <p:pic>
        <p:nvPicPr>
          <p:cNvPr id="3789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914400"/>
            <a:ext cx="3281362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0638" y="1426889"/>
            <a:ext cx="3063876" cy="43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502152" y="4077072"/>
            <a:ext cx="503585" cy="469627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s-MX" sz="4000" b="1" dirty="0" smtClean="0">
                <a:solidFill>
                  <a:srgbClr val="C00000"/>
                </a:solidFill>
              </a:rPr>
              <a:t>Instrucciones y Términos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85800" y="1371600"/>
            <a:ext cx="8458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800" smtClean="0">
              <a:ea typeface="Arial" pitchFamily="-72" charset="0"/>
              <a:cs typeface="Arial" pitchFamily="-7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81075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6" name="Content Placeholder 2"/>
          <p:cNvSpPr txBox="1">
            <a:spLocks/>
          </p:cNvSpPr>
          <p:nvPr/>
        </p:nvSpPr>
        <p:spPr bwMode="auto">
          <a:xfrm>
            <a:off x="457200" y="13716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Char char="•"/>
            </a:pPr>
            <a:endParaRPr lang="en-US"/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Char char="•"/>
            </a:pPr>
            <a:endParaRPr lang="en-US"/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Char char="•"/>
            </a:pPr>
            <a:endParaRPr lang="en-US"/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Char char="•"/>
            </a:pPr>
            <a:endParaRPr lang="en-US"/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Char char="•"/>
            </a:pPr>
            <a:endParaRPr lang="en-US" sz="800">
              <a:ea typeface="Arial" pitchFamily="-72" charset="0"/>
              <a:cs typeface="Arial" pitchFamily="-72" charset="0"/>
            </a:endParaRPr>
          </a:p>
        </p:txBody>
      </p:sp>
      <p:sp>
        <p:nvSpPr>
          <p:cNvPr id="44037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75339F6B-FDEA-4948-B64B-BF1B3FF1E0F3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8</a:t>
            </a:fld>
            <a:endParaRPr lang="en-US" sz="1200" b="1">
              <a:solidFill>
                <a:srgbClr val="000000"/>
              </a:solidFill>
              <a:latin typeface="Calibri" pitchFamily="-72" charset="0"/>
            </a:endParaRPr>
          </a:p>
        </p:txBody>
      </p:sp>
      <p:sp>
        <p:nvSpPr>
          <p:cNvPr id="31751" name="Content Placeholder 2"/>
          <p:cNvSpPr>
            <a:spLocks/>
          </p:cNvSpPr>
          <p:nvPr/>
        </p:nvSpPr>
        <p:spPr bwMode="auto">
          <a:xfrm>
            <a:off x="457200" y="1052513"/>
            <a:ext cx="8686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  <a:defRPr/>
            </a:pPr>
            <a:r>
              <a:rPr lang="es-MX" sz="2800" b="1" dirty="0" smtClean="0">
                <a:ea typeface="Arial" pitchFamily="-72" charset="0"/>
                <a:cs typeface="Arial" pitchFamily="-72" charset="0"/>
              </a:rPr>
              <a:t>Redacción</a:t>
            </a:r>
            <a:r>
              <a:rPr lang="en-US" sz="2800" b="1" dirty="0" smtClean="0">
                <a:ea typeface="Arial" pitchFamily="-72" charset="0"/>
                <a:cs typeface="Arial" pitchFamily="-72" charset="0"/>
              </a:rPr>
              <a:t> de </a:t>
            </a:r>
            <a:r>
              <a:rPr lang="es-MX" sz="2800" b="1" dirty="0" smtClean="0">
                <a:ea typeface="Arial" pitchFamily="-72" charset="0"/>
                <a:cs typeface="Arial" pitchFamily="-72" charset="0"/>
              </a:rPr>
              <a:t>Instrucciones</a:t>
            </a:r>
            <a:r>
              <a:rPr lang="en-US" sz="2800" b="1" dirty="0" smtClean="0">
                <a:ea typeface="Arial" pitchFamily="-72" charset="0"/>
                <a:cs typeface="Arial" pitchFamily="-72" charset="0"/>
              </a:rPr>
              <a:t>:</a:t>
            </a:r>
            <a:endParaRPr lang="en-US" sz="2800" dirty="0">
              <a:ea typeface="Arial" pitchFamily="-72" charset="0"/>
              <a:cs typeface="Arial" pitchFamily="-72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1" dirty="0" smtClean="0">
                <a:ea typeface="Arial" pitchFamily="-72" charset="0"/>
                <a:cs typeface="Arial" pitchFamily="-72" charset="0"/>
              </a:rPr>
              <a:t>Marque 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[</a:t>
            </a:r>
            <a:r>
              <a:rPr lang="en-US" sz="2800" dirty="0">
                <a:ea typeface="Arial" pitchFamily="-72" charset="0"/>
                <a:cs typeface="Arial" pitchFamily="-72" charset="0"/>
              </a:rPr>
              <a:t>X] </a:t>
            </a:r>
            <a:r>
              <a:rPr lang="es-MX" sz="2800" dirty="0" smtClean="0">
                <a:ea typeface="Arial" pitchFamily="-72" charset="0"/>
                <a:cs typeface="Arial" pitchFamily="-72" charset="0"/>
              </a:rPr>
              <a:t>una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 o </a:t>
            </a:r>
            <a:r>
              <a:rPr lang="es-MX" sz="2800" dirty="0" smtClean="0">
                <a:ea typeface="Arial" pitchFamily="-72" charset="0"/>
                <a:cs typeface="Arial" pitchFamily="-72" charset="0"/>
              </a:rPr>
              <a:t>más casillas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.</a:t>
            </a:r>
            <a:endParaRPr lang="en-US" sz="2800" dirty="0">
              <a:ea typeface="Arial" pitchFamily="-72" charset="0"/>
              <a:cs typeface="Arial" pitchFamily="-72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Wingdings" panose="05000000000000000000" pitchFamily="2" charset="2"/>
              <a:buChar char="§"/>
              <a:defRPr/>
            </a:pPr>
            <a:r>
              <a:rPr lang="es-MX" sz="2800" i="1" dirty="0" smtClean="0">
                <a:ea typeface="Arial" pitchFamily="-72" charset="0"/>
                <a:cs typeface="Arial" pitchFamily="-72" charset="0"/>
              </a:rPr>
              <a:t>Marque todas las casillas que apliquen</a:t>
            </a:r>
            <a:r>
              <a:rPr lang="en-US" sz="2800" i="1" dirty="0" smtClean="0">
                <a:ea typeface="Arial" pitchFamily="-72" charset="0"/>
                <a:cs typeface="Arial" pitchFamily="-72" charset="0"/>
              </a:rPr>
              <a:t>[</a:t>
            </a:r>
            <a:r>
              <a:rPr lang="es-MX" sz="2800" i="1" dirty="0" smtClean="0">
                <a:ea typeface="Arial" pitchFamily="-72" charset="0"/>
                <a:cs typeface="Arial" pitchFamily="-72" charset="0"/>
              </a:rPr>
              <a:t>…] </a:t>
            </a:r>
          </a:p>
          <a:p>
            <a:pPr defTabSz="457200">
              <a:spcBef>
                <a:spcPct val="20000"/>
              </a:spcBef>
              <a:buClr>
                <a:srgbClr val="1C5696"/>
              </a:buClr>
              <a:defRPr/>
            </a:pPr>
            <a:r>
              <a:rPr lang="es-MX" sz="2800" i="1" dirty="0" smtClean="0">
                <a:ea typeface="Arial" pitchFamily="-72" charset="0"/>
                <a:cs typeface="Arial" pitchFamily="-72" charset="0"/>
              </a:rPr>
              <a:t>	Note que usted puede reportar más de un grupo.</a:t>
            </a:r>
            <a:endParaRPr lang="es-MX" sz="2800" dirty="0" smtClean="0">
              <a:ea typeface="Arial" pitchFamily="-72" charset="0"/>
              <a:cs typeface="Arial" pitchFamily="-72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  <a:defRPr/>
            </a:pPr>
            <a:endParaRPr lang="en-US" sz="1200" b="1" dirty="0">
              <a:ea typeface="Arial" pitchFamily="-72" charset="0"/>
              <a:cs typeface="Arial" pitchFamily="-72" charset="0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493713" y="3213100"/>
            <a:ext cx="86868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  <a:defRPr/>
            </a:pPr>
            <a:endParaRPr lang="en-US" sz="2800" b="1" dirty="0">
              <a:ea typeface="Arial" pitchFamily="-72" charset="0"/>
              <a:cs typeface="Arial" pitchFamily="-72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  <a:defRPr/>
            </a:pPr>
            <a:r>
              <a:rPr lang="es-MX" sz="2800" b="1" dirty="0" smtClean="0">
                <a:ea typeface="Arial" pitchFamily="-72" charset="0"/>
                <a:cs typeface="Arial" pitchFamily="-72" charset="0"/>
              </a:rPr>
              <a:t>Terminología</a:t>
            </a:r>
            <a:r>
              <a:rPr lang="en-US" sz="2800" b="1" dirty="0" smtClean="0">
                <a:ea typeface="Arial" pitchFamily="-72" charset="0"/>
                <a:cs typeface="Arial" pitchFamily="-72" charset="0"/>
              </a:rPr>
              <a:t> </a:t>
            </a:r>
            <a:r>
              <a:rPr lang="es-MX" sz="2800" b="1" dirty="0" smtClean="0">
                <a:ea typeface="Arial" pitchFamily="-72" charset="0"/>
                <a:cs typeface="Arial" pitchFamily="-72" charset="0"/>
              </a:rPr>
              <a:t>Alternativa</a:t>
            </a:r>
            <a:r>
              <a:rPr lang="en-US" sz="2800" b="1" dirty="0" smtClean="0">
                <a:ea typeface="Arial" pitchFamily="-72" charset="0"/>
                <a:cs typeface="Arial" pitchFamily="-72" charset="0"/>
              </a:rPr>
              <a:t>:</a:t>
            </a:r>
            <a:endParaRPr lang="en-US" sz="2800" dirty="0">
              <a:ea typeface="Arial" pitchFamily="-72" charset="0"/>
              <a:cs typeface="Arial" pitchFamily="-72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a typeface="Arial" pitchFamily="-72" charset="0"/>
                <a:cs typeface="Arial" pitchFamily="-72" charset="0"/>
              </a:rPr>
              <a:t>“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Raza”, “</a:t>
            </a:r>
            <a:r>
              <a:rPr lang="es-MX" sz="2800" dirty="0" smtClean="0">
                <a:ea typeface="Arial" pitchFamily="-72" charset="0"/>
                <a:cs typeface="Arial" pitchFamily="-72" charset="0"/>
              </a:rPr>
              <a:t>Etnicidad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”, </a:t>
            </a:r>
            <a:r>
              <a:rPr lang="en-US" sz="2800" dirty="0">
                <a:ea typeface="Arial" pitchFamily="-72" charset="0"/>
                <a:cs typeface="Arial" pitchFamily="-72" charset="0"/>
              </a:rPr>
              <a:t>“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Origen”</a:t>
            </a:r>
            <a:endParaRPr lang="en-US" sz="2800" dirty="0">
              <a:ea typeface="Arial" pitchFamily="-72" charset="0"/>
              <a:cs typeface="Arial" pitchFamily="-72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ea typeface="Arial" pitchFamily="-72" charset="0"/>
                <a:cs typeface="Arial" pitchFamily="-72" charset="0"/>
              </a:rPr>
              <a:t>¿</a:t>
            </a:r>
            <a:r>
              <a:rPr lang="es-MX" sz="2800" dirty="0" smtClean="0">
                <a:ea typeface="Arial" pitchFamily="-72" charset="0"/>
                <a:cs typeface="Arial" pitchFamily="-72" charset="0"/>
              </a:rPr>
              <a:t>Qué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 </a:t>
            </a:r>
            <a:r>
              <a:rPr lang="es-MX" sz="2800" dirty="0" smtClean="0">
                <a:ea typeface="Arial" pitchFamily="-72" charset="0"/>
                <a:cs typeface="Arial" pitchFamily="-72" charset="0"/>
              </a:rPr>
              <a:t>categorías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 lo </a:t>
            </a:r>
            <a:r>
              <a:rPr lang="es-MX" sz="2800" dirty="0" smtClean="0">
                <a:ea typeface="Arial" pitchFamily="-72" charset="0"/>
                <a:cs typeface="Arial" pitchFamily="-72" charset="0"/>
              </a:rPr>
              <a:t>describen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?</a:t>
            </a:r>
            <a:endParaRPr lang="en-US" sz="2800" dirty="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624013"/>
            <a:ext cx="6645275" cy="4090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8604250" y="6453188"/>
            <a:ext cx="477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F05C0150-803E-483D-A359-1CEAF374A4E1}" type="slidenum">
              <a:rPr lang="en-US" sz="1400">
                <a:ea typeface="Arial" pitchFamily="-72" charset="0"/>
                <a:cs typeface="Arial" pitchFamily="-72" charset="0"/>
              </a:rPr>
              <a:pPr algn="r"/>
              <a:t>9</a:t>
            </a:fld>
            <a:endParaRPr lang="en-US" sz="1400">
              <a:ea typeface="Arial" pitchFamily="-72" charset="0"/>
              <a:cs typeface="Arial" pitchFamily="-7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350" y="2722563"/>
            <a:ext cx="215900" cy="33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 Black" panose="020B0A04020102020204" pitchFamily="34" charset="0"/>
                <a:sym typeface="Wingdings 2"/>
              </a:rPr>
              <a:t>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350" y="3806825"/>
            <a:ext cx="215900" cy="33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 Black" panose="020B0A04020102020204" pitchFamily="34" charset="0"/>
                <a:sym typeface="Wingdings 2"/>
              </a:rPr>
              <a:t>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350" y="3281363"/>
            <a:ext cx="215900" cy="33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 Black" panose="020B0A04020102020204" pitchFamily="34" charset="0"/>
                <a:sym typeface="Wingdings 2"/>
              </a:rPr>
              <a:t>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46086" name="Title 1"/>
          <p:cNvSpPr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/>
            <a:r>
              <a:rPr lang="es-MX" sz="4000" b="1" dirty="0" smtClean="0">
                <a:solidFill>
                  <a:srgbClr val="C00000"/>
                </a:solidFill>
              </a:rPr>
              <a:t>Diseños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s-MX" sz="4000" b="1" dirty="0" smtClean="0">
                <a:solidFill>
                  <a:srgbClr val="C00000"/>
                </a:solidFill>
              </a:rPr>
              <a:t>Basados</a:t>
            </a:r>
            <a:r>
              <a:rPr lang="en-US" sz="4000" b="1" dirty="0" smtClean="0">
                <a:solidFill>
                  <a:srgbClr val="C00000"/>
                </a:solidFill>
              </a:rPr>
              <a:t> en la Red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81075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8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fld id="{BC9AD629-137E-4FB9-97F1-DB2F5606CC8B}" type="slidenum">
              <a:rPr lang="en-US" sz="1200" b="1">
                <a:solidFill>
                  <a:srgbClr val="000000"/>
                </a:solidFill>
                <a:latin typeface="Calibri" pitchFamily="-72" charset="0"/>
              </a:rPr>
              <a:pPr algn="ctr"/>
              <a:t>9</a:t>
            </a:fld>
            <a:endParaRPr lang="en-US" sz="1200" b="1">
              <a:solidFill>
                <a:srgbClr val="000000"/>
              </a:solidFill>
              <a:latin typeface="Calibri" pitchFamily="-72" charset="0"/>
            </a:endParaRPr>
          </a:p>
        </p:txBody>
      </p:sp>
      <p:sp>
        <p:nvSpPr>
          <p:cNvPr id="46089" name="Content Placeholder 2"/>
          <p:cNvSpPr>
            <a:spLocks/>
          </p:cNvSpPr>
          <p:nvPr/>
        </p:nvSpPr>
        <p:spPr bwMode="auto">
          <a:xfrm>
            <a:off x="381000" y="10668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</a:pPr>
            <a:r>
              <a:rPr lang="es-MX" sz="3200" b="1" dirty="0" smtClean="0">
                <a:ea typeface="Arial" pitchFamily="-72" charset="0"/>
                <a:cs typeface="Arial" pitchFamily="-72" charset="0"/>
              </a:rPr>
              <a:t>Pantalla</a:t>
            </a:r>
            <a:r>
              <a:rPr lang="en-US" sz="3200" b="1" dirty="0" smtClean="0">
                <a:ea typeface="Arial" pitchFamily="-72" charset="0"/>
                <a:cs typeface="Arial" pitchFamily="-72" charset="0"/>
              </a:rPr>
              <a:t> </a:t>
            </a:r>
            <a:r>
              <a:rPr lang="es-MX" sz="3200" b="1" dirty="0" smtClean="0">
                <a:ea typeface="Arial" pitchFamily="-72" charset="0"/>
                <a:cs typeface="Arial" pitchFamily="-72" charset="0"/>
              </a:rPr>
              <a:t>Inicial</a:t>
            </a:r>
            <a:r>
              <a:rPr lang="en-US" sz="3200" b="1" dirty="0" smtClean="0">
                <a:ea typeface="Arial" pitchFamily="-72" charset="0"/>
                <a:cs typeface="Arial" pitchFamily="-72" charset="0"/>
              </a:rPr>
              <a:t> para Raza y </a:t>
            </a:r>
            <a:r>
              <a:rPr lang="es-MX" sz="3200" b="1" dirty="0" smtClean="0">
                <a:ea typeface="Arial" pitchFamily="-72" charset="0"/>
                <a:cs typeface="Arial" pitchFamily="-72" charset="0"/>
              </a:rPr>
              <a:t>Etnicidad</a:t>
            </a:r>
            <a:endParaRPr lang="es-MX" sz="3200" dirty="0">
              <a:ea typeface="Arial" pitchFamily="-72" charset="0"/>
              <a:cs typeface="Arial" pitchFamily="-72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900113" y="3211513"/>
            <a:ext cx="493712" cy="476250"/>
          </a:xfrm>
          <a:prstGeom prst="rightArrow">
            <a:avLst>
              <a:gd name="adj1" fmla="val 50000"/>
              <a:gd name="adj2" fmla="val 3328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908050" y="3736975"/>
            <a:ext cx="495300" cy="476250"/>
          </a:xfrm>
          <a:prstGeom prst="rightArrow">
            <a:avLst>
              <a:gd name="adj1" fmla="val 50000"/>
              <a:gd name="adj2" fmla="val 3339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900113" y="2652713"/>
            <a:ext cx="493712" cy="476250"/>
          </a:xfrm>
          <a:prstGeom prst="rightArrow">
            <a:avLst>
              <a:gd name="adj1" fmla="val 50000"/>
              <a:gd name="adj2" fmla="val 3328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4_web-look_Template">
  <a:themeElements>
    <a:clrScheme name="Census01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web-look_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2871</Words>
  <Application>Microsoft Office PowerPoint</Application>
  <PresentationFormat>On-screen Show (4:3)</PresentationFormat>
  <Paragraphs>531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4_web-look_Template</vt:lpstr>
      <vt:lpstr>Document</vt:lpstr>
      <vt:lpstr>Avances a Mitad de la Década sobre Propuestas de Investigación en Raza y Etnicidad de la  Oficina del Censo de los EE.UU.  Dr. Fabián Romero División de Población   Para su presentación en el Seminario Internacional sobre estadísticas étnico-raciales recientes en Colombia y América Latina  Noviembre 19-21, 2014 – Cali, Colombia</vt:lpstr>
      <vt:lpstr>Pregunta(s) sobre Raza y Origen Hispano</vt:lpstr>
      <vt:lpstr>PowerPoint Presentation</vt:lpstr>
      <vt:lpstr>PowerPoint Presentation</vt:lpstr>
      <vt:lpstr>PowerPoint Presentation</vt:lpstr>
      <vt:lpstr>Metas Para Mediados de Década sobre la Investigación de Raza y Origen Hispano</vt:lpstr>
      <vt:lpstr>Separadas vs. Combinada</vt:lpstr>
      <vt:lpstr>Instrucciones y Términos</vt:lpstr>
      <vt:lpstr>PowerPoint Presentation</vt:lpstr>
      <vt:lpstr>PowerPoint Presentation</vt:lpstr>
      <vt:lpstr>PowerPoint Presentation</vt:lpstr>
    </vt:vector>
  </TitlesOfParts>
  <Company>U.S. Department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Overview</dc:title>
  <dc:creator>Hamilton Cunningham</dc:creator>
  <cp:lastModifiedBy>Nancy Doolan</cp:lastModifiedBy>
  <cp:revision>216</cp:revision>
  <cp:lastPrinted>2014-11-13T17:03:12Z</cp:lastPrinted>
  <dcterms:created xsi:type="dcterms:W3CDTF">2014-01-28T19:20:00Z</dcterms:created>
  <dcterms:modified xsi:type="dcterms:W3CDTF">2015-03-19T19:30:11Z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0x010100DB3A5F098DD03D44AE9A1F065DA690FA010066005884C2F46B4984DC421E42BCDCA0</vt:lpwstr>
  </property>
</Properties>
</file>