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64" r:id="rId2"/>
  </p:sldMasterIdLst>
  <p:notesMasterIdLst>
    <p:notesMasterId r:id="rId83"/>
  </p:notesMasterIdLst>
  <p:handoutMasterIdLst>
    <p:handoutMasterId r:id="rId84"/>
  </p:handoutMasterIdLst>
  <p:sldIdLst>
    <p:sldId id="340" r:id="rId3"/>
    <p:sldId id="378" r:id="rId4"/>
    <p:sldId id="392" r:id="rId5"/>
    <p:sldId id="393" r:id="rId6"/>
    <p:sldId id="394" r:id="rId7"/>
    <p:sldId id="395" r:id="rId8"/>
    <p:sldId id="396" r:id="rId9"/>
    <p:sldId id="397" r:id="rId10"/>
    <p:sldId id="341" r:id="rId11"/>
    <p:sldId id="342" r:id="rId12"/>
    <p:sldId id="343" r:id="rId13"/>
    <p:sldId id="377"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256" r:id="rId43"/>
    <p:sldId id="280" r:id="rId44"/>
    <p:sldId id="281" r:id="rId45"/>
    <p:sldId id="287" r:id="rId46"/>
    <p:sldId id="284" r:id="rId47"/>
    <p:sldId id="285" r:id="rId48"/>
    <p:sldId id="286" r:id="rId49"/>
    <p:sldId id="261" r:id="rId50"/>
    <p:sldId id="262" r:id="rId51"/>
    <p:sldId id="273" r:id="rId52"/>
    <p:sldId id="268" r:id="rId53"/>
    <p:sldId id="266" r:id="rId54"/>
    <p:sldId id="264" r:id="rId55"/>
    <p:sldId id="279" r:id="rId56"/>
    <p:sldId id="325" r:id="rId57"/>
    <p:sldId id="379" r:id="rId58"/>
    <p:sldId id="380" r:id="rId59"/>
    <p:sldId id="381" r:id="rId60"/>
    <p:sldId id="382" r:id="rId61"/>
    <p:sldId id="384" r:id="rId62"/>
    <p:sldId id="326" r:id="rId63"/>
    <p:sldId id="327" r:id="rId64"/>
    <p:sldId id="328" r:id="rId65"/>
    <p:sldId id="329" r:id="rId66"/>
    <p:sldId id="330" r:id="rId67"/>
    <p:sldId id="331" r:id="rId68"/>
    <p:sldId id="385" r:id="rId69"/>
    <p:sldId id="386" r:id="rId70"/>
    <p:sldId id="387" r:id="rId71"/>
    <p:sldId id="388" r:id="rId72"/>
    <p:sldId id="389" r:id="rId73"/>
    <p:sldId id="390" r:id="rId74"/>
    <p:sldId id="333" r:id="rId75"/>
    <p:sldId id="334" r:id="rId76"/>
    <p:sldId id="335" r:id="rId77"/>
    <p:sldId id="336" r:id="rId78"/>
    <p:sldId id="337" r:id="rId79"/>
    <p:sldId id="338" r:id="rId80"/>
    <p:sldId id="391" r:id="rId81"/>
    <p:sldId id="339" r:id="rId82"/>
  </p:sldIdLst>
  <p:sldSz cx="9144000" cy="6858000" type="screen4x3"/>
  <p:notesSz cx="6858000" cy="9144000"/>
  <p:defaultTextStyle>
    <a:defPPr>
      <a:defRPr lang="es-CO"/>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dy Luz Fuentes Rojas" initials="KLFR"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014C"/>
    <a:srgbClr val="FF19E4"/>
    <a:srgbClr val="FF0000"/>
    <a:srgbClr val="CC0066"/>
    <a:srgbClr val="008FA8"/>
    <a:srgbClr val="FF0DE2"/>
    <a:srgbClr val="FF0066"/>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84547" autoAdjust="0"/>
  </p:normalViewPr>
  <p:slideViewPr>
    <p:cSldViewPr>
      <p:cViewPr>
        <p:scale>
          <a:sx n="84" d="100"/>
          <a:sy n="84" d="100"/>
        </p:scale>
        <p:origin x="-157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7" d="100"/>
          <a:sy n="67" d="100"/>
        </p:scale>
        <p:origin x="-327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lineChart>
        <c:grouping val="standard"/>
        <c:varyColors val="0"/>
        <c:ser>
          <c:idx val="0"/>
          <c:order val="0"/>
          <c:tx>
            <c:strRef>
              <c:f>'Hoja1 (3)'!$H$24</c:f>
              <c:strCache>
                <c:ptCount val="1"/>
                <c:pt idx="0">
                  <c:v>Indigena</c:v>
                </c:pt>
              </c:strCache>
            </c:strRef>
          </c:tx>
          <c:marker>
            <c:symbol val="none"/>
          </c:marker>
          <c:cat>
            <c:strRef>
              <c:f>'Hoja1 (3)'!$G$25:$G$57</c:f>
              <c:strCache>
                <c:ptCount val="33"/>
                <c:pt idx="0">
                  <c:v>Antioquia</c:v>
                </c:pt>
                <c:pt idx="1">
                  <c:v>Atlántico</c:v>
                </c:pt>
                <c:pt idx="2">
                  <c:v>Bogotá D.C</c:v>
                </c:pt>
                <c:pt idx="3">
                  <c:v>Bolívar</c:v>
                </c:pt>
                <c:pt idx="4">
                  <c:v>Boyacá</c:v>
                </c:pt>
                <c:pt idx="5">
                  <c:v>Caldas</c:v>
                </c:pt>
                <c:pt idx="6">
                  <c:v>Caquetá</c:v>
                </c:pt>
                <c:pt idx="7">
                  <c:v>Cauca</c:v>
                </c:pt>
                <c:pt idx="8">
                  <c:v>Cesar</c:v>
                </c:pt>
                <c:pt idx="9">
                  <c:v>Córdoba</c:v>
                </c:pt>
                <c:pt idx="10">
                  <c:v>Cundinamarca</c:v>
                </c:pt>
                <c:pt idx="11">
                  <c:v>Chocó</c:v>
                </c:pt>
                <c:pt idx="12">
                  <c:v>Huila</c:v>
                </c:pt>
                <c:pt idx="13">
                  <c:v>La Guajira</c:v>
                </c:pt>
                <c:pt idx="14">
                  <c:v>Magdalena</c:v>
                </c:pt>
                <c:pt idx="15">
                  <c:v>Meta</c:v>
                </c:pt>
                <c:pt idx="16">
                  <c:v>Nariño</c:v>
                </c:pt>
                <c:pt idx="17">
                  <c:v>Norte de Santander</c:v>
                </c:pt>
                <c:pt idx="18">
                  <c:v>Quindio</c:v>
                </c:pt>
                <c:pt idx="19">
                  <c:v>Risaralda</c:v>
                </c:pt>
                <c:pt idx="20">
                  <c:v>Santander</c:v>
                </c:pt>
                <c:pt idx="21">
                  <c:v>Sucre</c:v>
                </c:pt>
                <c:pt idx="22">
                  <c:v>Tolima</c:v>
                </c:pt>
                <c:pt idx="23">
                  <c:v>Valle del Cauca</c:v>
                </c:pt>
                <c:pt idx="24">
                  <c:v>Arauca</c:v>
                </c:pt>
                <c:pt idx="25">
                  <c:v>Casanare</c:v>
                </c:pt>
                <c:pt idx="26">
                  <c:v>Putumayo</c:v>
                </c:pt>
                <c:pt idx="27">
                  <c:v>San Andres</c:v>
                </c:pt>
                <c:pt idx="28">
                  <c:v>Amazonas</c:v>
                </c:pt>
                <c:pt idx="29">
                  <c:v>Guainía</c:v>
                </c:pt>
                <c:pt idx="30">
                  <c:v>Guaviare</c:v>
                </c:pt>
                <c:pt idx="31">
                  <c:v>Vaupés</c:v>
                </c:pt>
                <c:pt idx="32">
                  <c:v>Vichada</c:v>
                </c:pt>
              </c:strCache>
            </c:strRef>
          </c:cat>
          <c:val>
            <c:numRef>
              <c:f>'Hoja1 (3)'!$H$25:$H$57</c:f>
              <c:numCache>
                <c:formatCode>0.00%</c:formatCode>
                <c:ptCount val="33"/>
                <c:pt idx="0">
                  <c:v>5.124566496225288E-3</c:v>
                </c:pt>
                <c:pt idx="1">
                  <c:v>1.326371193212198E-2</c:v>
                </c:pt>
                <c:pt idx="2">
                  <c:v>2.1925988957787143E-3</c:v>
                </c:pt>
                <c:pt idx="3">
                  <c:v>1.1040583152463251E-3</c:v>
                </c:pt>
                <c:pt idx="4">
                  <c:v>4.8282330930113889E-3</c:v>
                </c:pt>
                <c:pt idx="5">
                  <c:v>4.2925471271708412E-2</c:v>
                </c:pt>
                <c:pt idx="6">
                  <c:v>1.5027412841607343E-2</c:v>
                </c:pt>
                <c:pt idx="7">
                  <c:v>0.2110182938132322</c:v>
                </c:pt>
                <c:pt idx="8">
                  <c:v>5.1107857022829294E-2</c:v>
                </c:pt>
                <c:pt idx="9">
                  <c:v>0.10345021283824977</c:v>
                </c:pt>
                <c:pt idx="10">
                  <c:v>3.3092662180398856E-3</c:v>
                </c:pt>
                <c:pt idx="11">
                  <c:v>0.11380094058039436</c:v>
                </c:pt>
                <c:pt idx="12">
                  <c:v>1.0360801817592745E-2</c:v>
                </c:pt>
                <c:pt idx="13">
                  <c:v>0.42436290403909244</c:v>
                </c:pt>
                <c:pt idx="14">
                  <c:v>7.9474821075897709E-3</c:v>
                </c:pt>
                <c:pt idx="15">
                  <c:v>1.2726401038093084E-2</c:v>
                </c:pt>
                <c:pt idx="16">
                  <c:v>0.10398745561780948</c:v>
                </c:pt>
                <c:pt idx="17">
                  <c:v>5.9632020081652731E-3</c:v>
                </c:pt>
                <c:pt idx="18">
                  <c:v>4.1321270449366414E-3</c:v>
                </c:pt>
                <c:pt idx="19">
                  <c:v>2.9012635630674598E-2</c:v>
                </c:pt>
                <c:pt idx="20">
                  <c:v>1.2448597972687121E-3</c:v>
                </c:pt>
                <c:pt idx="21">
                  <c:v>0.10917676074337383</c:v>
                </c:pt>
                <c:pt idx="22">
                  <c:v>4.2649299453738423E-2</c:v>
                </c:pt>
                <c:pt idx="23">
                  <c:v>5.497108855314202E-3</c:v>
                </c:pt>
                <c:pt idx="24">
                  <c:v>2.1906005045347253E-2</c:v>
                </c:pt>
                <c:pt idx="25">
                  <c:v>1.4768752429071124E-2</c:v>
                </c:pt>
                <c:pt idx="26">
                  <c:v>0.18930611201091135</c:v>
                </c:pt>
                <c:pt idx="27">
                  <c:v>9.8288425690561012E-4</c:v>
                </c:pt>
                <c:pt idx="28">
                  <c:v>0.41059287168160785</c:v>
                </c:pt>
                <c:pt idx="29">
                  <c:v>0.61798411598528868</c:v>
                </c:pt>
                <c:pt idx="30">
                  <c:v>3.7506894649751793E-2</c:v>
                </c:pt>
                <c:pt idx="31">
                  <c:v>0.58374346745141814</c:v>
                </c:pt>
                <c:pt idx="32">
                  <c:v>0.40098221999909089</c:v>
                </c:pt>
              </c:numCache>
            </c:numRef>
          </c:val>
          <c:smooth val="0"/>
        </c:ser>
        <c:ser>
          <c:idx val="1"/>
          <c:order val="1"/>
          <c:tx>
            <c:strRef>
              <c:f>'Hoja1 (3)'!$I$24</c:f>
              <c:strCache>
                <c:ptCount val="1"/>
                <c:pt idx="0">
                  <c:v>Otros</c:v>
                </c:pt>
              </c:strCache>
            </c:strRef>
          </c:tx>
          <c:marker>
            <c:symbol val="none"/>
          </c:marker>
          <c:val>
            <c:numRef>
              <c:f>'Hoja1 (3)'!$I$25:$I$57</c:f>
              <c:numCache>
                <c:formatCode>0.00%</c:formatCode>
                <c:ptCount val="33"/>
                <c:pt idx="0">
                  <c:v>2.572871418268315E-2</c:v>
                </c:pt>
                <c:pt idx="1">
                  <c:v>9.6860157672927147E-3</c:v>
                </c:pt>
                <c:pt idx="2">
                  <c:v>3.2159106131725942E-2</c:v>
                </c:pt>
                <c:pt idx="3">
                  <c:v>2.2676331272096881E-2</c:v>
                </c:pt>
                <c:pt idx="4">
                  <c:v>1.1913832803987993E-2</c:v>
                </c:pt>
                <c:pt idx="5">
                  <c:v>8.394404330100462E-3</c:v>
                </c:pt>
                <c:pt idx="6">
                  <c:v>7.7577439020720673E-2</c:v>
                </c:pt>
                <c:pt idx="7">
                  <c:v>2.459044272830704E-2</c:v>
                </c:pt>
                <c:pt idx="8">
                  <c:v>9.9291607081414372E-3</c:v>
                </c:pt>
                <c:pt idx="9">
                  <c:v>6.6598437861780518E-3</c:v>
                </c:pt>
                <c:pt idx="10">
                  <c:v>1.9204921868965254E-2</c:v>
                </c:pt>
                <c:pt idx="11">
                  <c:v>0.10376825502472699</c:v>
                </c:pt>
                <c:pt idx="12">
                  <c:v>1.6735054465397921E-2</c:v>
                </c:pt>
                <c:pt idx="13">
                  <c:v>5.6390517897361811E-2</c:v>
                </c:pt>
                <c:pt idx="14">
                  <c:v>1.2212930477598017E-2</c:v>
                </c:pt>
                <c:pt idx="15">
                  <c:v>1.5852737769535309E-2</c:v>
                </c:pt>
                <c:pt idx="16">
                  <c:v>3.9920833037116729E-2</c:v>
                </c:pt>
                <c:pt idx="17">
                  <c:v>1.0316397928703775E-2</c:v>
                </c:pt>
                <c:pt idx="18">
                  <c:v>1.8883062941600444E-3</c:v>
                </c:pt>
                <c:pt idx="19">
                  <c:v>4.7464147115428568E-3</c:v>
                </c:pt>
                <c:pt idx="20">
                  <c:v>4.9408347858460417E-3</c:v>
                </c:pt>
                <c:pt idx="21">
                  <c:v>7.1565400921707592E-3</c:v>
                </c:pt>
                <c:pt idx="22">
                  <c:v>1.3611184140733468E-2</c:v>
                </c:pt>
                <c:pt idx="23">
                  <c:v>9.7641440476819892E-3</c:v>
                </c:pt>
                <c:pt idx="24">
                  <c:v>4.5583968510540473E-2</c:v>
                </c:pt>
                <c:pt idx="25">
                  <c:v>1.1750347788501005E-2</c:v>
                </c:pt>
                <c:pt idx="26">
                  <c:v>0.10485039638564485</c:v>
                </c:pt>
                <c:pt idx="27">
                  <c:v>0.39742416539569614</c:v>
                </c:pt>
                <c:pt idx="28">
                  <c:v>6.9464293447663625E-2</c:v>
                </c:pt>
                <c:pt idx="29">
                  <c:v>4.9730824582911407E-2</c:v>
                </c:pt>
                <c:pt idx="30">
                  <c:v>0.13303560308168602</c:v>
                </c:pt>
                <c:pt idx="31">
                  <c:v>0.12978842153330974</c:v>
                </c:pt>
                <c:pt idx="32">
                  <c:v>0.10865808739939058</c:v>
                </c:pt>
              </c:numCache>
            </c:numRef>
          </c:val>
          <c:smooth val="0"/>
        </c:ser>
        <c:ser>
          <c:idx val="2"/>
          <c:order val="2"/>
          <c:tx>
            <c:strRef>
              <c:f>'Hoja1 (3)'!$J$24</c:f>
              <c:strCache>
                <c:ptCount val="1"/>
                <c:pt idx="0">
                  <c:v>Negro</c:v>
                </c:pt>
              </c:strCache>
            </c:strRef>
          </c:tx>
          <c:marker>
            <c:symbol val="none"/>
          </c:marker>
          <c:val>
            <c:numRef>
              <c:f>'Hoja1 (3)'!$J$25:$J$57</c:f>
              <c:numCache>
                <c:formatCode>0.00%</c:formatCode>
                <c:ptCount val="33"/>
                <c:pt idx="0">
                  <c:v>0.10602659230619341</c:v>
                </c:pt>
                <c:pt idx="1">
                  <c:v>0.10608692269263267</c:v>
                </c:pt>
                <c:pt idx="2">
                  <c:v>1.4195371836141359E-2</c:v>
                </c:pt>
                <c:pt idx="3">
                  <c:v>0.26757743287330904</c:v>
                </c:pt>
                <c:pt idx="4">
                  <c:v>1.3473787975184894E-2</c:v>
                </c:pt>
                <c:pt idx="5">
                  <c:v>2.511462758122875E-2</c:v>
                </c:pt>
                <c:pt idx="6">
                  <c:v>3.4562447717000781E-2</c:v>
                </c:pt>
                <c:pt idx="7">
                  <c:v>0.2168999664973395</c:v>
                </c:pt>
                <c:pt idx="8">
                  <c:v>0.11980722384736112</c:v>
                </c:pt>
                <c:pt idx="9">
                  <c:v>0.13114727146432997</c:v>
                </c:pt>
                <c:pt idx="10">
                  <c:v>3.2955893111110121E-2</c:v>
                </c:pt>
                <c:pt idx="11">
                  <c:v>0.73595901277755038</c:v>
                </c:pt>
                <c:pt idx="12">
                  <c:v>1.1545094693120244E-2</c:v>
                </c:pt>
                <c:pt idx="13">
                  <c:v>0.13854908060765164</c:v>
                </c:pt>
                <c:pt idx="14">
                  <c:v>9.6826559290173086E-2</c:v>
                </c:pt>
                <c:pt idx="15">
                  <c:v>2.4634614777323895E-2</c:v>
                </c:pt>
                <c:pt idx="16">
                  <c:v>0.18091502093189532</c:v>
                </c:pt>
                <c:pt idx="17">
                  <c:v>1.7958916452541968E-2</c:v>
                </c:pt>
                <c:pt idx="18">
                  <c:v>2.4272118147361722E-2</c:v>
                </c:pt>
                <c:pt idx="19">
                  <c:v>5.0617490749059704E-2</c:v>
                </c:pt>
                <c:pt idx="20">
                  <c:v>3.1081304046164548E-2</c:v>
                </c:pt>
                <c:pt idx="21">
                  <c:v>0.1598008500367577</c:v>
                </c:pt>
                <c:pt idx="22">
                  <c:v>1.1929965360897027E-2</c:v>
                </c:pt>
                <c:pt idx="23">
                  <c:v>0.26914140808686565</c:v>
                </c:pt>
                <c:pt idx="24">
                  <c:v>3.9571483643200615E-2</c:v>
                </c:pt>
                <c:pt idx="25">
                  <c:v>1.4002346437301808E-2</c:v>
                </c:pt>
                <c:pt idx="26">
                  <c:v>4.8815105276617483E-2</c:v>
                </c:pt>
                <c:pt idx="27">
                  <c:v>0.17495339772919852</c:v>
                </c:pt>
                <c:pt idx="28">
                  <c:v>1.8362132432549482E-2</c:v>
                </c:pt>
                <c:pt idx="29">
                  <c:v>9.8075795533287269E-3</c:v>
                </c:pt>
                <c:pt idx="30">
                  <c:v>5.1207230930733302E-2</c:v>
                </c:pt>
                <c:pt idx="31">
                  <c:v>1.3039728043026029E-2</c:v>
                </c:pt>
                <c:pt idx="32">
                  <c:v>2.435087081078623E-2</c:v>
                </c:pt>
              </c:numCache>
            </c:numRef>
          </c:val>
          <c:smooth val="0"/>
        </c:ser>
        <c:dLbls>
          <c:showLegendKey val="0"/>
          <c:showVal val="0"/>
          <c:showCatName val="0"/>
          <c:showSerName val="0"/>
          <c:showPercent val="0"/>
          <c:showBubbleSize val="0"/>
        </c:dLbls>
        <c:marker val="1"/>
        <c:smooth val="0"/>
        <c:axId val="87937792"/>
        <c:axId val="87939328"/>
      </c:lineChart>
      <c:catAx>
        <c:axId val="87937792"/>
        <c:scaling>
          <c:orientation val="minMax"/>
        </c:scaling>
        <c:delete val="0"/>
        <c:axPos val="b"/>
        <c:majorTickMark val="none"/>
        <c:minorTickMark val="none"/>
        <c:tickLblPos val="nextTo"/>
        <c:txPr>
          <a:bodyPr/>
          <a:lstStyle/>
          <a:p>
            <a:pPr>
              <a:defRPr sz="1400"/>
            </a:pPr>
            <a:endParaRPr lang="en-US"/>
          </a:p>
        </c:txPr>
        <c:crossAx val="87939328"/>
        <c:crosses val="autoZero"/>
        <c:auto val="1"/>
        <c:lblAlgn val="ctr"/>
        <c:lblOffset val="100"/>
        <c:noMultiLvlLbl val="0"/>
      </c:catAx>
      <c:valAx>
        <c:axId val="87939328"/>
        <c:scaling>
          <c:orientation val="minMax"/>
        </c:scaling>
        <c:delete val="0"/>
        <c:axPos val="l"/>
        <c:majorGridlines/>
        <c:numFmt formatCode="0%" sourceLinked="0"/>
        <c:majorTickMark val="none"/>
        <c:minorTickMark val="none"/>
        <c:tickLblPos val="nextTo"/>
        <c:txPr>
          <a:bodyPr/>
          <a:lstStyle/>
          <a:p>
            <a:pPr>
              <a:defRPr sz="1400"/>
            </a:pPr>
            <a:endParaRPr lang="en-US"/>
          </a:p>
        </c:txPr>
        <c:crossAx val="87937792"/>
        <c:crosses val="autoZero"/>
        <c:crossBetween val="between"/>
      </c:valAx>
      <c:spPr>
        <a:solidFill>
          <a:schemeClr val="lt1"/>
        </a:solidFill>
        <a:ln w="25400" cap="flat" cmpd="sng" algn="ctr">
          <a:solidFill>
            <a:schemeClr val="accent2"/>
          </a:solidFill>
          <a:prstDash val="solid"/>
        </a:ln>
        <a:effectLst/>
      </c:spPr>
    </c:plotArea>
    <c:legend>
      <c:legendPos val="r"/>
      <c:overlay val="0"/>
      <c:txPr>
        <a:bodyPr/>
        <a:lstStyle/>
        <a:p>
          <a:pPr>
            <a:defRPr sz="1600"/>
          </a:pPr>
          <a:endParaRPr lang="en-US"/>
        </a:p>
      </c:txPr>
    </c:legend>
    <c:plotVisOnly val="1"/>
    <c:dispBlanksAs val="gap"/>
    <c:showDLblsOverMax val="0"/>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solidFill>
                  <a:schemeClr val="bg1"/>
                </a:solidFill>
              </a:defRPr>
            </a:pPr>
            <a:r>
              <a:rPr lang="es-CO">
                <a:solidFill>
                  <a:schemeClr val="bg1"/>
                </a:solidFill>
              </a:rPr>
              <a:t>NACIMIENTOS</a:t>
            </a:r>
            <a:r>
              <a:rPr lang="es-CO" baseline="0">
                <a:solidFill>
                  <a:schemeClr val="bg1"/>
                </a:solidFill>
              </a:rPr>
              <a:t>  POR PETENENCIA ETNICA</a:t>
            </a:r>
          </a:p>
          <a:p>
            <a:pPr>
              <a:defRPr>
                <a:solidFill>
                  <a:schemeClr val="bg1"/>
                </a:solidFill>
              </a:defRPr>
            </a:pPr>
            <a:r>
              <a:rPr lang="es-CO" baseline="0">
                <a:solidFill>
                  <a:schemeClr val="bg1"/>
                </a:solidFill>
              </a:rPr>
              <a:t>POBLACION EN EDAD CERO EN EL CENSO 2005</a:t>
            </a:r>
          </a:p>
          <a:p>
            <a:pPr>
              <a:defRPr>
                <a:solidFill>
                  <a:schemeClr val="bg1"/>
                </a:solidFill>
              </a:defRPr>
            </a:pPr>
            <a:r>
              <a:rPr lang="es-CO" baseline="0">
                <a:solidFill>
                  <a:schemeClr val="bg1"/>
                </a:solidFill>
              </a:rPr>
              <a:t>INDIGENAS</a:t>
            </a:r>
            <a:endParaRPr lang="es-CO">
              <a:solidFill>
                <a:schemeClr val="bg1"/>
              </a:solidFill>
            </a:endParaRPr>
          </a:p>
        </c:rich>
      </c:tx>
      <c:layout>
        <c:manualLayout>
          <c:xMode val="edge"/>
          <c:yMode val="edge"/>
          <c:x val="0.2560382409300711"/>
          <c:y val="0"/>
        </c:manualLayout>
      </c:layout>
      <c:overlay val="0"/>
    </c:title>
    <c:autoTitleDeleted val="0"/>
    <c:plotArea>
      <c:layout>
        <c:manualLayout>
          <c:layoutTarget val="inner"/>
          <c:xMode val="edge"/>
          <c:yMode val="edge"/>
          <c:x val="5.2790658033658587E-2"/>
          <c:y val="0.20090938260942595"/>
          <c:w val="0.936637044763589"/>
          <c:h val="0.62874548682332398"/>
        </c:manualLayout>
      </c:layout>
      <c:lineChart>
        <c:grouping val="standard"/>
        <c:varyColors val="0"/>
        <c:ser>
          <c:idx val="0"/>
          <c:order val="0"/>
          <c:tx>
            <c:strRef>
              <c:f>'hoja1 (2)'!$S$12</c:f>
              <c:strCache>
                <c:ptCount val="1"/>
                <c:pt idx="0">
                  <c:v>Indigena (C-.2005)</c:v>
                </c:pt>
              </c:strCache>
            </c:strRef>
          </c:tx>
          <c:marker>
            <c:symbol val="diamond"/>
            <c:size val="15"/>
          </c:marker>
          <c:cat>
            <c:strRef>
              <c:f>'hoja1 (2)'!$R$13:$R$19</c:f>
              <c:strCache>
                <c:ptCount val="7"/>
                <c:pt idx="0">
                  <c:v>Cauca</c:v>
                </c:pt>
                <c:pt idx="1">
                  <c:v>Putumayo</c:v>
                </c:pt>
                <c:pt idx="2">
                  <c:v>Amazonas</c:v>
                </c:pt>
                <c:pt idx="3">
                  <c:v>Guainía</c:v>
                </c:pt>
                <c:pt idx="4">
                  <c:v>Guaviare</c:v>
                </c:pt>
                <c:pt idx="5">
                  <c:v>Vaupés</c:v>
                </c:pt>
                <c:pt idx="6">
                  <c:v>Vichada</c:v>
                </c:pt>
              </c:strCache>
            </c:strRef>
          </c:cat>
          <c:val>
            <c:numRef>
              <c:f>'hoja1 (2)'!$S$13:$S$19</c:f>
              <c:numCache>
                <c:formatCode>0.00%</c:formatCode>
                <c:ptCount val="7"/>
                <c:pt idx="0">
                  <c:v>0.23559085946617483</c:v>
                </c:pt>
                <c:pt idx="1">
                  <c:v>0.22090009425070689</c:v>
                </c:pt>
                <c:pt idx="2">
                  <c:v>0.47392815758980333</c:v>
                </c:pt>
                <c:pt idx="3">
                  <c:v>0.61029411764705921</c:v>
                </c:pt>
                <c:pt idx="4">
                  <c:v>3.4672537149146955E-2</c:v>
                </c:pt>
                <c:pt idx="5">
                  <c:v>0.56284760845383808</c:v>
                </c:pt>
                <c:pt idx="6">
                  <c:v>0.38706896551724196</c:v>
                </c:pt>
              </c:numCache>
            </c:numRef>
          </c:val>
          <c:smooth val="0"/>
        </c:ser>
        <c:ser>
          <c:idx val="1"/>
          <c:order val="1"/>
          <c:tx>
            <c:strRef>
              <c:f>'hoja1 (2)'!$T$12</c:f>
              <c:strCache>
                <c:ptCount val="1"/>
                <c:pt idx="0">
                  <c:v>Indigenas (EV-2008)</c:v>
                </c:pt>
              </c:strCache>
            </c:strRef>
          </c:tx>
          <c:marker>
            <c:symbol val="star"/>
            <c:size val="17"/>
          </c:marker>
          <c:cat>
            <c:strRef>
              <c:f>'hoja1 (2)'!$R$13:$R$19</c:f>
              <c:strCache>
                <c:ptCount val="7"/>
                <c:pt idx="0">
                  <c:v>Cauca</c:v>
                </c:pt>
                <c:pt idx="1">
                  <c:v>Putumayo</c:v>
                </c:pt>
                <c:pt idx="2">
                  <c:v>Amazonas</c:v>
                </c:pt>
                <c:pt idx="3">
                  <c:v>Guainía</c:v>
                </c:pt>
                <c:pt idx="4">
                  <c:v>Guaviare</c:v>
                </c:pt>
                <c:pt idx="5">
                  <c:v>Vaupés</c:v>
                </c:pt>
                <c:pt idx="6">
                  <c:v>Vichada</c:v>
                </c:pt>
              </c:strCache>
            </c:strRef>
          </c:cat>
          <c:val>
            <c:numRef>
              <c:f>'hoja1 (2)'!$T$13:$T$19</c:f>
              <c:numCache>
                <c:formatCode>0.00%</c:formatCode>
                <c:ptCount val="7"/>
                <c:pt idx="0">
                  <c:v>0.124776257289682</c:v>
                </c:pt>
                <c:pt idx="1">
                  <c:v>3.8966539601863609E-2</c:v>
                </c:pt>
                <c:pt idx="2">
                  <c:v>0.19044222539229688</c:v>
                </c:pt>
                <c:pt idx="3">
                  <c:v>7.7328646748681923E-2</c:v>
                </c:pt>
                <c:pt idx="4">
                  <c:v>5.841708542713573E-2</c:v>
                </c:pt>
                <c:pt idx="5">
                  <c:v>0.54137447405329631</c:v>
                </c:pt>
                <c:pt idx="6">
                  <c:v>5.8486238532110123E-2</c:v>
                </c:pt>
              </c:numCache>
            </c:numRef>
          </c:val>
          <c:smooth val="0"/>
        </c:ser>
        <c:ser>
          <c:idx val="5"/>
          <c:order val="2"/>
          <c:tx>
            <c:strRef>
              <c:f>'hoja1 (2)'!$U$12</c:f>
              <c:strCache>
                <c:ptCount val="1"/>
                <c:pt idx="0">
                  <c:v>Indigenas (EV-2012)</c:v>
                </c:pt>
              </c:strCache>
            </c:strRef>
          </c:tx>
          <c:marker>
            <c:symbol val="circle"/>
            <c:size val="16"/>
          </c:marker>
          <c:cat>
            <c:strRef>
              <c:f>'hoja1 (2)'!$R$13:$R$19</c:f>
              <c:strCache>
                <c:ptCount val="7"/>
                <c:pt idx="0">
                  <c:v>Cauca</c:v>
                </c:pt>
                <c:pt idx="1">
                  <c:v>Putumayo</c:v>
                </c:pt>
                <c:pt idx="2">
                  <c:v>Amazonas</c:v>
                </c:pt>
                <c:pt idx="3">
                  <c:v>Guainía</c:v>
                </c:pt>
                <c:pt idx="4">
                  <c:v>Guaviare</c:v>
                </c:pt>
                <c:pt idx="5">
                  <c:v>Vaupés</c:v>
                </c:pt>
                <c:pt idx="6">
                  <c:v>Vichada</c:v>
                </c:pt>
              </c:strCache>
            </c:strRef>
          </c:cat>
          <c:val>
            <c:numRef>
              <c:f>'hoja1 (2)'!$U$13:$U$19</c:f>
              <c:numCache>
                <c:formatCode>0.00%</c:formatCode>
                <c:ptCount val="7"/>
                <c:pt idx="0">
                  <c:v>0.1432935452848334</c:v>
                </c:pt>
                <c:pt idx="1">
                  <c:v>9.9673963670237592E-2</c:v>
                </c:pt>
                <c:pt idx="2">
                  <c:v>0.38067818298144629</c:v>
                </c:pt>
                <c:pt idx="3">
                  <c:v>0.74950690335305725</c:v>
                </c:pt>
                <c:pt idx="4">
                  <c:v>8.6290322580645257E-2</c:v>
                </c:pt>
                <c:pt idx="5">
                  <c:v>0.78080229226361064</c:v>
                </c:pt>
                <c:pt idx="6">
                  <c:v>0.44067796610169491</c:v>
                </c:pt>
              </c:numCache>
            </c:numRef>
          </c:val>
          <c:smooth val="0"/>
        </c:ser>
        <c:dLbls>
          <c:showLegendKey val="0"/>
          <c:showVal val="0"/>
          <c:showCatName val="0"/>
          <c:showSerName val="0"/>
          <c:showPercent val="0"/>
          <c:showBubbleSize val="0"/>
        </c:dLbls>
        <c:marker val="1"/>
        <c:smooth val="0"/>
        <c:axId val="111290240"/>
        <c:axId val="111291776"/>
      </c:lineChart>
      <c:catAx>
        <c:axId val="111290240"/>
        <c:scaling>
          <c:orientation val="minMax"/>
        </c:scaling>
        <c:delete val="0"/>
        <c:axPos val="b"/>
        <c:majorTickMark val="none"/>
        <c:minorTickMark val="none"/>
        <c:tickLblPos val="nextTo"/>
        <c:txPr>
          <a:bodyPr/>
          <a:lstStyle/>
          <a:p>
            <a:pPr>
              <a:defRPr sz="1200"/>
            </a:pPr>
            <a:endParaRPr lang="en-US"/>
          </a:p>
        </c:txPr>
        <c:crossAx val="111291776"/>
        <c:crosses val="autoZero"/>
        <c:auto val="1"/>
        <c:lblAlgn val="ctr"/>
        <c:lblOffset val="100"/>
        <c:noMultiLvlLbl val="0"/>
      </c:catAx>
      <c:valAx>
        <c:axId val="111291776"/>
        <c:scaling>
          <c:orientation val="minMax"/>
        </c:scaling>
        <c:delete val="0"/>
        <c:axPos val="l"/>
        <c:majorGridlines/>
        <c:numFmt formatCode="0%" sourceLinked="0"/>
        <c:majorTickMark val="none"/>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111290240"/>
        <c:crosses val="autoZero"/>
        <c:crossBetween val="between"/>
      </c:valAx>
    </c:plotArea>
    <c:legend>
      <c:legendPos val="r"/>
      <c:layout>
        <c:manualLayout>
          <c:xMode val="edge"/>
          <c:yMode val="edge"/>
          <c:x val="0"/>
          <c:y val="0.92669525191288005"/>
          <c:w val="1"/>
          <c:h val="6.79610155993884E-2"/>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solidFill>
                  <a:schemeClr val="bg1"/>
                </a:solidFill>
              </a:defRPr>
            </a:pPr>
            <a:r>
              <a:rPr lang="es-CO" dirty="0">
                <a:solidFill>
                  <a:schemeClr val="bg1"/>
                </a:solidFill>
              </a:rPr>
              <a:t>NACIMIENTOS</a:t>
            </a:r>
            <a:r>
              <a:rPr lang="es-CO" baseline="0" dirty="0">
                <a:solidFill>
                  <a:schemeClr val="bg1"/>
                </a:solidFill>
              </a:rPr>
              <a:t>  POR PETENENCIA ETNICA</a:t>
            </a:r>
          </a:p>
          <a:p>
            <a:pPr>
              <a:defRPr>
                <a:solidFill>
                  <a:schemeClr val="bg1"/>
                </a:solidFill>
              </a:defRPr>
            </a:pPr>
            <a:r>
              <a:rPr lang="es-CO" baseline="0" dirty="0">
                <a:solidFill>
                  <a:schemeClr val="bg1"/>
                </a:solidFill>
              </a:rPr>
              <a:t>POBLACION EN EDAD CERO EN EL CENSO 2005</a:t>
            </a:r>
          </a:p>
          <a:p>
            <a:pPr>
              <a:defRPr>
                <a:solidFill>
                  <a:schemeClr val="bg1"/>
                </a:solidFill>
              </a:defRPr>
            </a:pPr>
            <a:r>
              <a:rPr lang="es-CO" baseline="0" dirty="0" smtClean="0">
                <a:solidFill>
                  <a:schemeClr val="bg1"/>
                </a:solidFill>
              </a:rPr>
              <a:t>NEGROS, MULATOS, AFROS</a:t>
            </a:r>
            <a:endParaRPr lang="es-CO" dirty="0">
              <a:solidFill>
                <a:schemeClr val="bg1"/>
              </a:solidFill>
            </a:endParaRPr>
          </a:p>
        </c:rich>
      </c:tx>
      <c:layout>
        <c:manualLayout>
          <c:xMode val="edge"/>
          <c:yMode val="edge"/>
          <c:x val="0.35236769309265453"/>
          <c:y val="0"/>
        </c:manualLayout>
      </c:layout>
      <c:overlay val="0"/>
    </c:title>
    <c:autoTitleDeleted val="0"/>
    <c:plotArea>
      <c:layout>
        <c:manualLayout>
          <c:layoutTarget val="inner"/>
          <c:xMode val="edge"/>
          <c:yMode val="edge"/>
          <c:x val="5.7228401616172764E-2"/>
          <c:y val="0.26462029269808546"/>
          <c:w val="0.9229039259759777"/>
          <c:h val="0.60751817329032554"/>
        </c:manualLayout>
      </c:layout>
      <c:lineChart>
        <c:grouping val="standard"/>
        <c:varyColors val="0"/>
        <c:ser>
          <c:idx val="0"/>
          <c:order val="0"/>
          <c:tx>
            <c:strRef>
              <c:f>'hoja1 (2)'!$AD$12</c:f>
              <c:strCache>
                <c:ptCount val="1"/>
                <c:pt idx="0">
                  <c:v>Negro, mulato, afro (C-2005)</c:v>
                </c:pt>
              </c:strCache>
            </c:strRef>
          </c:tx>
          <c:marker>
            <c:symbol val="diamond"/>
            <c:size val="15"/>
          </c:marker>
          <c:cat>
            <c:strRef>
              <c:f>'hoja1 (2)'!$AC$13:$AC$19</c:f>
              <c:strCache>
                <c:ptCount val="7"/>
                <c:pt idx="0">
                  <c:v>Bolívar</c:v>
                </c:pt>
                <c:pt idx="1">
                  <c:v>Cauca</c:v>
                </c:pt>
                <c:pt idx="2">
                  <c:v>Chocó</c:v>
                </c:pt>
                <c:pt idx="3">
                  <c:v>Nariño</c:v>
                </c:pt>
                <c:pt idx="4">
                  <c:v>Sucre</c:v>
                </c:pt>
                <c:pt idx="5">
                  <c:v>Valle del Cauca</c:v>
                </c:pt>
                <c:pt idx="6">
                  <c:v>Putumayo</c:v>
                </c:pt>
              </c:strCache>
            </c:strRef>
          </c:cat>
          <c:val>
            <c:numRef>
              <c:f>'hoja1 (2)'!$AD$13:$AD$19</c:f>
              <c:numCache>
                <c:formatCode>0.00%</c:formatCode>
                <c:ptCount val="7"/>
                <c:pt idx="0">
                  <c:v>0.22502034647134062</c:v>
                </c:pt>
                <c:pt idx="1">
                  <c:v>0.23193916349809898</c:v>
                </c:pt>
                <c:pt idx="2">
                  <c:v>0.64166231050705702</c:v>
                </c:pt>
                <c:pt idx="3">
                  <c:v>0.29105247836557563</c:v>
                </c:pt>
                <c:pt idx="4">
                  <c:v>0.15012555303120889</c:v>
                </c:pt>
                <c:pt idx="5">
                  <c:v>0.29288560664789837</c:v>
                </c:pt>
                <c:pt idx="6">
                  <c:v>3.5815268614514638E-2</c:v>
                </c:pt>
              </c:numCache>
            </c:numRef>
          </c:val>
          <c:smooth val="0"/>
        </c:ser>
        <c:ser>
          <c:idx val="1"/>
          <c:order val="1"/>
          <c:tx>
            <c:strRef>
              <c:f>'hoja1 (2)'!$AE$12</c:f>
              <c:strCache>
                <c:ptCount val="1"/>
                <c:pt idx="0">
                  <c:v>Negro, mulato, afro (EV-2008)</c:v>
                </c:pt>
              </c:strCache>
            </c:strRef>
          </c:tx>
          <c:marker>
            <c:symbol val="star"/>
            <c:size val="17"/>
          </c:marker>
          <c:cat>
            <c:strRef>
              <c:f>'hoja1 (2)'!$AC$13:$AC$19</c:f>
              <c:strCache>
                <c:ptCount val="7"/>
                <c:pt idx="0">
                  <c:v>Bolívar</c:v>
                </c:pt>
                <c:pt idx="1">
                  <c:v>Cauca</c:v>
                </c:pt>
                <c:pt idx="2">
                  <c:v>Chocó</c:v>
                </c:pt>
                <c:pt idx="3">
                  <c:v>Nariño</c:v>
                </c:pt>
                <c:pt idx="4">
                  <c:v>Sucre</c:v>
                </c:pt>
                <c:pt idx="5">
                  <c:v>Valle del Cauca</c:v>
                </c:pt>
                <c:pt idx="6">
                  <c:v>Putumayo</c:v>
                </c:pt>
              </c:strCache>
            </c:strRef>
          </c:cat>
          <c:val>
            <c:numRef>
              <c:f>'hoja1 (2)'!$AE$13:$AE$19</c:f>
              <c:numCache>
                <c:formatCode>0.00%</c:formatCode>
                <c:ptCount val="7"/>
                <c:pt idx="0">
                  <c:v>0.32744481540306652</c:v>
                </c:pt>
                <c:pt idx="1">
                  <c:v>0.13926901091287033</c:v>
                </c:pt>
                <c:pt idx="2">
                  <c:v>0.47108477011494299</c:v>
                </c:pt>
                <c:pt idx="3">
                  <c:v>0.17753605826824476</c:v>
                </c:pt>
                <c:pt idx="4">
                  <c:v>6.9658573122776374E-2</c:v>
                </c:pt>
                <c:pt idx="5">
                  <c:v>0.18371234079202373</c:v>
                </c:pt>
                <c:pt idx="6">
                  <c:v>1.8636171113934785E-2</c:v>
                </c:pt>
              </c:numCache>
            </c:numRef>
          </c:val>
          <c:smooth val="0"/>
        </c:ser>
        <c:ser>
          <c:idx val="5"/>
          <c:order val="2"/>
          <c:tx>
            <c:strRef>
              <c:f>'hoja1 (2)'!$AF$12</c:f>
              <c:strCache>
                <c:ptCount val="1"/>
                <c:pt idx="0">
                  <c:v>Negro, mulato, afro (EV-2012)</c:v>
                </c:pt>
              </c:strCache>
            </c:strRef>
          </c:tx>
          <c:marker>
            <c:symbol val="circle"/>
            <c:size val="16"/>
          </c:marker>
          <c:cat>
            <c:strRef>
              <c:f>'hoja1 (2)'!$AC$13:$AC$19</c:f>
              <c:strCache>
                <c:ptCount val="7"/>
                <c:pt idx="0">
                  <c:v>Bolívar</c:v>
                </c:pt>
                <c:pt idx="1">
                  <c:v>Cauca</c:v>
                </c:pt>
                <c:pt idx="2">
                  <c:v>Chocó</c:v>
                </c:pt>
                <c:pt idx="3">
                  <c:v>Nariño</c:v>
                </c:pt>
                <c:pt idx="4">
                  <c:v>Sucre</c:v>
                </c:pt>
                <c:pt idx="5">
                  <c:v>Valle del Cauca</c:v>
                </c:pt>
                <c:pt idx="6">
                  <c:v>Putumayo</c:v>
                </c:pt>
              </c:strCache>
            </c:strRef>
          </c:cat>
          <c:val>
            <c:numRef>
              <c:f>'hoja1 (2)'!$AF$13:$AF$19</c:f>
              <c:numCache>
                <c:formatCode>0.00%</c:formatCode>
                <c:ptCount val="7"/>
                <c:pt idx="0">
                  <c:v>7.1610498940990419E-2</c:v>
                </c:pt>
                <c:pt idx="1">
                  <c:v>0.13158341347513727</c:v>
                </c:pt>
                <c:pt idx="2">
                  <c:v>0.80490935344136061</c:v>
                </c:pt>
                <c:pt idx="3">
                  <c:v>0.19807146908678389</c:v>
                </c:pt>
                <c:pt idx="4">
                  <c:v>1.5180878552971584E-2</c:v>
                </c:pt>
                <c:pt idx="5">
                  <c:v>0.18833735801806645</c:v>
                </c:pt>
                <c:pt idx="6">
                  <c:v>1.3507219375873311E-2</c:v>
                </c:pt>
              </c:numCache>
            </c:numRef>
          </c:val>
          <c:smooth val="0"/>
        </c:ser>
        <c:dLbls>
          <c:showLegendKey val="0"/>
          <c:showVal val="0"/>
          <c:showCatName val="0"/>
          <c:showSerName val="0"/>
          <c:showPercent val="0"/>
          <c:showBubbleSize val="0"/>
        </c:dLbls>
        <c:marker val="1"/>
        <c:smooth val="0"/>
        <c:axId val="112691840"/>
        <c:axId val="112693632"/>
      </c:lineChart>
      <c:catAx>
        <c:axId val="112691840"/>
        <c:scaling>
          <c:orientation val="minMax"/>
        </c:scaling>
        <c:delete val="0"/>
        <c:axPos val="b"/>
        <c:majorTickMark val="none"/>
        <c:minorTickMark val="none"/>
        <c:tickLblPos val="nextTo"/>
        <c:txPr>
          <a:bodyPr/>
          <a:lstStyle/>
          <a:p>
            <a:pPr>
              <a:defRPr sz="1200"/>
            </a:pPr>
            <a:endParaRPr lang="en-US"/>
          </a:p>
        </c:txPr>
        <c:crossAx val="112693632"/>
        <c:crosses val="autoZero"/>
        <c:auto val="1"/>
        <c:lblAlgn val="ctr"/>
        <c:lblOffset val="100"/>
        <c:noMultiLvlLbl val="0"/>
      </c:catAx>
      <c:valAx>
        <c:axId val="112693632"/>
        <c:scaling>
          <c:orientation val="minMax"/>
        </c:scaling>
        <c:delete val="0"/>
        <c:axPos val="l"/>
        <c:majorGridlines/>
        <c:numFmt formatCode="0%" sourceLinked="0"/>
        <c:majorTickMark val="none"/>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112691840"/>
        <c:crosses val="autoZero"/>
        <c:crossBetween val="between"/>
      </c:valAx>
    </c:plotArea>
    <c:legend>
      <c:legendPos val="r"/>
      <c:layout>
        <c:manualLayout>
          <c:xMode val="edge"/>
          <c:yMode val="edge"/>
          <c:x val="2.1988775045851186E-3"/>
          <c:y val="0.92459924062890231"/>
          <c:w val="0.98659271619068634"/>
          <c:h val="7.509334148765387E-2"/>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5.2020217126871937E-2"/>
          <c:y val="1.7707433701724853E-2"/>
          <c:w val="0.94044263362950187"/>
          <c:h val="0.82659567200956341"/>
        </c:manualLayout>
      </c:layout>
      <c:barChart>
        <c:barDir val="col"/>
        <c:grouping val="clustered"/>
        <c:varyColors val="0"/>
        <c:ser>
          <c:idx val="0"/>
          <c:order val="0"/>
          <c:tx>
            <c:strRef>
              <c:f>Hoja1!$A$4</c:f>
              <c:strCache>
                <c:ptCount val="1"/>
                <c:pt idx="0">
                  <c:v>ECV 2003</c:v>
                </c:pt>
              </c:strCache>
            </c:strRef>
          </c:tx>
          <c:invertIfNegative val="0"/>
          <c:dLbls>
            <c:numFmt formatCode="#,##0.00" sourceLinked="0"/>
            <c:txPr>
              <a:bodyPr/>
              <a:lstStyle/>
              <a:p>
                <a:pPr>
                  <a:defRPr sz="800"/>
                </a:pPr>
                <a:endParaRPr lang="en-US"/>
              </a:p>
            </c:txPr>
            <c:showLegendKey val="0"/>
            <c:showVal val="1"/>
            <c:showCatName val="0"/>
            <c:showSerName val="0"/>
            <c:showPercent val="0"/>
            <c:showBubbleSize val="0"/>
            <c:showLeaderLines val="0"/>
          </c:dLbls>
          <c:cat>
            <c:strRef>
              <c:f>Hoja1!$B$2:$G$2</c:f>
              <c:strCache>
                <c:ptCount val="6"/>
                <c:pt idx="0">
                  <c:v>Indígena</c:v>
                </c:pt>
                <c:pt idx="1">
                  <c:v>Gitano (Rom)</c:v>
                </c:pt>
                <c:pt idx="2">
                  <c:v>Raizal del archipiélago</c:v>
                </c:pt>
                <c:pt idx="3">
                  <c:v>Palenquero</c:v>
                </c:pt>
                <c:pt idx="4">
                  <c:v>Negro, mulato (afrodescendiente)</c:v>
                </c:pt>
                <c:pt idx="5">
                  <c:v>Ninguno de los anteriores</c:v>
                </c:pt>
              </c:strCache>
            </c:strRef>
          </c:cat>
          <c:val>
            <c:numRef>
              <c:f>Hoja1!$B$4:$G$4</c:f>
              <c:numCache>
                <c:formatCode>0.00</c:formatCode>
                <c:ptCount val="6"/>
                <c:pt idx="0">
                  <c:v>2.11</c:v>
                </c:pt>
                <c:pt idx="1">
                  <c:v>0.02</c:v>
                </c:pt>
                <c:pt idx="2">
                  <c:v>0.06</c:v>
                </c:pt>
                <c:pt idx="3">
                  <c:v>0.01</c:v>
                </c:pt>
                <c:pt idx="4">
                  <c:v>7.76</c:v>
                </c:pt>
                <c:pt idx="5">
                  <c:v>90.05</c:v>
                </c:pt>
              </c:numCache>
            </c:numRef>
          </c:val>
        </c:ser>
        <c:ser>
          <c:idx val="1"/>
          <c:order val="1"/>
          <c:tx>
            <c:strRef>
              <c:f>Hoja1!$A$5</c:f>
              <c:strCache>
                <c:ptCount val="1"/>
                <c:pt idx="0">
                  <c:v>ECV 2010</c:v>
                </c:pt>
              </c:strCache>
            </c:strRef>
          </c:tx>
          <c:invertIfNegative val="0"/>
          <c:dLbls>
            <c:dLbl>
              <c:idx val="0"/>
              <c:layout>
                <c:manualLayout>
                  <c:x val="1.8055780371613068E-3"/>
                  <c:y val="-2.8937031886603721E-3"/>
                </c:manualLayout>
              </c:layout>
              <c:dLblPos val="outEnd"/>
              <c:showLegendKey val="0"/>
              <c:showVal val="1"/>
              <c:showCatName val="0"/>
              <c:showSerName val="0"/>
              <c:showPercent val="0"/>
              <c:showBubbleSize val="0"/>
            </c:dLbl>
            <c:dLbl>
              <c:idx val="1"/>
              <c:layout>
                <c:manualLayout>
                  <c:x val="-4.7409155666156191E-3"/>
                  <c:y val="-1.448876527848935E-2"/>
                </c:manualLayout>
              </c:layout>
              <c:dLblPos val="outEnd"/>
              <c:showLegendKey val="0"/>
              <c:showVal val="1"/>
              <c:showCatName val="0"/>
              <c:showSerName val="0"/>
              <c:showPercent val="0"/>
              <c:showBubbleSize val="0"/>
            </c:dLbl>
            <c:dLbl>
              <c:idx val="2"/>
              <c:layout>
                <c:manualLayout>
                  <c:x val="2.2663912995510784E-3"/>
                  <c:y val="-1.3772475542218644E-2"/>
                </c:manualLayout>
              </c:layout>
              <c:dLblPos val="outEnd"/>
              <c:showLegendKey val="0"/>
              <c:showVal val="1"/>
              <c:showCatName val="0"/>
              <c:showSerName val="0"/>
              <c:showPercent val="0"/>
              <c:showBubbleSize val="0"/>
            </c:dLbl>
            <c:dLbl>
              <c:idx val="3"/>
              <c:layout>
                <c:manualLayout>
                  <c:x val="1.3447647747715354E-3"/>
                  <c:y val="-1.4680036107248285E-2"/>
                </c:manualLayout>
              </c:layout>
              <c:dLblPos val="outEnd"/>
              <c:showLegendKey val="0"/>
              <c:showVal val="1"/>
              <c:showCatName val="0"/>
              <c:showSerName val="0"/>
              <c:showPercent val="0"/>
              <c:showBubbleSize val="0"/>
            </c:dLbl>
            <c:numFmt formatCode="0.00" sourceLinked="0"/>
            <c:txPr>
              <a:bodyPr/>
              <a:lstStyle/>
              <a:p>
                <a:pPr>
                  <a:defRPr sz="800"/>
                </a:pPr>
                <a:endParaRPr lang="en-US"/>
              </a:p>
            </c:txPr>
            <c:showLegendKey val="0"/>
            <c:showVal val="1"/>
            <c:showCatName val="0"/>
            <c:showSerName val="0"/>
            <c:showPercent val="0"/>
            <c:showBubbleSize val="0"/>
            <c:showLeaderLines val="0"/>
          </c:dLbls>
          <c:cat>
            <c:strRef>
              <c:f>Hoja1!$B$2:$G$2</c:f>
              <c:strCache>
                <c:ptCount val="6"/>
                <c:pt idx="0">
                  <c:v>Indígena</c:v>
                </c:pt>
                <c:pt idx="1">
                  <c:v>Gitano (Rom)</c:v>
                </c:pt>
                <c:pt idx="2">
                  <c:v>Raizal del archipiélago</c:v>
                </c:pt>
                <c:pt idx="3">
                  <c:v>Palenquero</c:v>
                </c:pt>
                <c:pt idx="4">
                  <c:v>Negro, mulato (afrodescendiente)</c:v>
                </c:pt>
                <c:pt idx="5">
                  <c:v>Ninguno de los anteriores</c:v>
                </c:pt>
              </c:strCache>
            </c:strRef>
          </c:cat>
          <c:val>
            <c:numRef>
              <c:f>Hoja1!$B$5:$G$5</c:f>
              <c:numCache>
                <c:formatCode>0.00</c:formatCode>
                <c:ptCount val="6"/>
                <c:pt idx="0">
                  <c:v>2.2000000000000002</c:v>
                </c:pt>
                <c:pt idx="1">
                  <c:v>0.02</c:v>
                </c:pt>
                <c:pt idx="2">
                  <c:v>0.05</c:v>
                </c:pt>
                <c:pt idx="3">
                  <c:v>0.02</c:v>
                </c:pt>
                <c:pt idx="4">
                  <c:v>8.4</c:v>
                </c:pt>
                <c:pt idx="5">
                  <c:v>89.33</c:v>
                </c:pt>
              </c:numCache>
            </c:numRef>
          </c:val>
        </c:ser>
        <c:ser>
          <c:idx val="2"/>
          <c:order val="2"/>
          <c:tx>
            <c:strRef>
              <c:f>Hoja1!$A$6</c:f>
              <c:strCache>
                <c:ptCount val="1"/>
                <c:pt idx="0">
                  <c:v>ECV 2012</c:v>
                </c:pt>
              </c:strCache>
            </c:strRef>
          </c:tx>
          <c:invertIfNegative val="0"/>
          <c:dLbls>
            <c:numFmt formatCode="0.00" sourceLinked="0"/>
            <c:txPr>
              <a:bodyPr/>
              <a:lstStyle/>
              <a:p>
                <a:pPr>
                  <a:defRPr sz="800"/>
                </a:pPr>
                <a:endParaRPr lang="en-US"/>
              </a:p>
            </c:txPr>
            <c:showLegendKey val="0"/>
            <c:showVal val="1"/>
            <c:showCatName val="0"/>
            <c:showSerName val="0"/>
            <c:showPercent val="0"/>
            <c:showBubbleSize val="0"/>
            <c:showLeaderLines val="0"/>
          </c:dLbls>
          <c:cat>
            <c:strRef>
              <c:f>Hoja1!$B$2:$G$2</c:f>
              <c:strCache>
                <c:ptCount val="6"/>
                <c:pt idx="0">
                  <c:v>Indígena</c:v>
                </c:pt>
                <c:pt idx="1">
                  <c:v>Gitano (Rom)</c:v>
                </c:pt>
                <c:pt idx="2">
                  <c:v>Raizal del archipiélago</c:v>
                </c:pt>
                <c:pt idx="3">
                  <c:v>Palenquero</c:v>
                </c:pt>
                <c:pt idx="4">
                  <c:v>Negro, mulato (afrodescendiente)</c:v>
                </c:pt>
                <c:pt idx="5">
                  <c:v>Ninguno de los anteriores</c:v>
                </c:pt>
              </c:strCache>
            </c:strRef>
          </c:cat>
          <c:val>
            <c:numRef>
              <c:f>Hoja1!$B$6:$G$6</c:f>
              <c:numCache>
                <c:formatCode>0.00</c:formatCode>
                <c:ptCount val="6"/>
                <c:pt idx="0">
                  <c:v>6.08</c:v>
                </c:pt>
                <c:pt idx="1">
                  <c:v>0.03</c:v>
                </c:pt>
                <c:pt idx="2">
                  <c:v>0.12</c:v>
                </c:pt>
                <c:pt idx="3">
                  <c:v>7.0000000000000007E-2</c:v>
                </c:pt>
                <c:pt idx="4">
                  <c:v>8.56</c:v>
                </c:pt>
                <c:pt idx="5">
                  <c:v>85.14</c:v>
                </c:pt>
              </c:numCache>
            </c:numRef>
          </c:val>
        </c:ser>
        <c:ser>
          <c:idx val="3"/>
          <c:order val="3"/>
          <c:tx>
            <c:strRef>
              <c:f>Hoja1!$A$7</c:f>
              <c:strCache>
                <c:ptCount val="1"/>
                <c:pt idx="0">
                  <c:v>ECV 2013</c:v>
                </c:pt>
              </c:strCache>
            </c:strRef>
          </c:tx>
          <c:invertIfNegative val="0"/>
          <c:dLbls>
            <c:numFmt formatCode="#,##0.00" sourceLinked="0"/>
            <c:showLegendKey val="0"/>
            <c:showVal val="1"/>
            <c:showCatName val="0"/>
            <c:showSerName val="0"/>
            <c:showPercent val="0"/>
            <c:showBubbleSize val="0"/>
            <c:showLeaderLines val="0"/>
          </c:dLbls>
          <c:cat>
            <c:strRef>
              <c:f>Hoja1!$B$2:$G$2</c:f>
              <c:strCache>
                <c:ptCount val="6"/>
                <c:pt idx="0">
                  <c:v>Indígena</c:v>
                </c:pt>
                <c:pt idx="1">
                  <c:v>Gitano (Rom)</c:v>
                </c:pt>
                <c:pt idx="2">
                  <c:v>Raizal del archipiélago</c:v>
                </c:pt>
                <c:pt idx="3">
                  <c:v>Palenquero</c:v>
                </c:pt>
                <c:pt idx="4">
                  <c:v>Negro, mulato (afrodescendiente)</c:v>
                </c:pt>
                <c:pt idx="5">
                  <c:v>Ninguno de los anteriores</c:v>
                </c:pt>
              </c:strCache>
            </c:strRef>
          </c:cat>
          <c:val>
            <c:numRef>
              <c:f>Hoja1!$B$7:$G$7</c:f>
              <c:numCache>
                <c:formatCode>0.00</c:formatCode>
                <c:ptCount val="6"/>
                <c:pt idx="0">
                  <c:v>3.94</c:v>
                </c:pt>
                <c:pt idx="1">
                  <c:v>0.02</c:v>
                </c:pt>
                <c:pt idx="2">
                  <c:v>0.09</c:v>
                </c:pt>
                <c:pt idx="3">
                  <c:v>0.05</c:v>
                </c:pt>
                <c:pt idx="4">
                  <c:v>9.6999999999999993</c:v>
                </c:pt>
                <c:pt idx="5">
                  <c:v>86.21</c:v>
                </c:pt>
              </c:numCache>
            </c:numRef>
          </c:val>
        </c:ser>
        <c:dLbls>
          <c:showLegendKey val="0"/>
          <c:showVal val="1"/>
          <c:showCatName val="0"/>
          <c:showSerName val="0"/>
          <c:showPercent val="0"/>
          <c:showBubbleSize val="0"/>
        </c:dLbls>
        <c:gapWidth val="10"/>
        <c:axId val="129942656"/>
        <c:axId val="129944192"/>
      </c:barChart>
      <c:catAx>
        <c:axId val="129942656"/>
        <c:scaling>
          <c:orientation val="minMax"/>
        </c:scaling>
        <c:delete val="0"/>
        <c:axPos val="b"/>
        <c:numFmt formatCode="General" sourceLinked="1"/>
        <c:majorTickMark val="out"/>
        <c:minorTickMark val="none"/>
        <c:tickLblPos val="nextTo"/>
        <c:txPr>
          <a:bodyPr rot="0" vert="horz"/>
          <a:lstStyle/>
          <a:p>
            <a:pPr>
              <a:defRPr/>
            </a:pPr>
            <a:endParaRPr lang="en-US"/>
          </a:p>
        </c:txPr>
        <c:crossAx val="129944192"/>
        <c:crosses val="autoZero"/>
        <c:auto val="1"/>
        <c:lblAlgn val="ctr"/>
        <c:lblOffset val="100"/>
        <c:tickLblSkip val="1"/>
        <c:tickMarkSkip val="1"/>
        <c:noMultiLvlLbl val="0"/>
      </c:catAx>
      <c:valAx>
        <c:axId val="129944192"/>
        <c:scaling>
          <c:orientation val="minMax"/>
          <c:max val="110"/>
          <c:min val="0"/>
        </c:scaling>
        <c:delete val="0"/>
        <c:axPos val="l"/>
        <c:title>
          <c:tx>
            <c:rich>
              <a:bodyPr/>
              <a:lstStyle/>
              <a:p>
                <a:pPr>
                  <a:defRPr/>
                </a:pPr>
                <a:r>
                  <a:rPr lang="es-CO"/>
                  <a:t>Porcentaje</a:t>
                </a:r>
              </a:p>
            </c:rich>
          </c:tx>
          <c:layout>
            <c:manualLayout>
              <c:xMode val="edge"/>
              <c:yMode val="edge"/>
              <c:x val="0"/>
              <c:y val="0.31051344743276282"/>
            </c:manualLayout>
          </c:layout>
          <c:overlay val="0"/>
        </c:title>
        <c:numFmt formatCode="#,##0" sourceLinked="0"/>
        <c:majorTickMark val="out"/>
        <c:minorTickMark val="none"/>
        <c:tickLblPos val="nextTo"/>
        <c:txPr>
          <a:bodyPr rot="0" vert="horz"/>
          <a:lstStyle/>
          <a:p>
            <a:pPr>
              <a:defRPr/>
            </a:pPr>
            <a:endParaRPr lang="en-US"/>
          </a:p>
        </c:txPr>
        <c:crossAx val="129942656"/>
        <c:crosses val="autoZero"/>
        <c:crossBetween val="between"/>
        <c:majorUnit val="20"/>
      </c:valAx>
    </c:plotArea>
    <c:legend>
      <c:legendPos val="b"/>
      <c:layout>
        <c:manualLayout>
          <c:xMode val="edge"/>
          <c:yMode val="edge"/>
          <c:x val="9.4606890782315739E-2"/>
          <c:y val="0.94641123228183166"/>
          <c:w val="0.77641658049390527"/>
          <c:h val="4.9417892605333136E-2"/>
        </c:manualLayout>
      </c:layout>
      <c:overlay val="0"/>
    </c:legend>
    <c:plotVisOnly val="1"/>
    <c:dispBlanksAs val="gap"/>
    <c:showDLblsOverMax val="0"/>
  </c:chart>
  <c:txPr>
    <a:bodyPr/>
    <a:lstStyle/>
    <a:p>
      <a:pPr>
        <a:defRPr sz="800" b="1"/>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3-05-21T09:27:50.633" idx="2">
    <p:pos x="5670" y="180"/>
    <p:text>Creo que hay que desagregar a los raizales de los afro</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3-05-21T09:27:50.633" idx="3">
    <p:pos x="5670" y="180"/>
    <p:text>Creo que hay que desagregar a los raizales de los afro</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35" tIns="45718" rIns="91435" bIns="45718" numCol="1" anchor="t" anchorCtr="0" compatLnSpc="1">
            <a:prstTxWarp prst="textNoShape">
              <a:avLst/>
            </a:prstTxWarp>
          </a:bodyPr>
          <a:lstStyle>
            <a:lvl1pPr defTabSz="914437" eaLnBrk="1" hangingPunct="1">
              <a:defRPr sz="1200">
                <a:latin typeface="Arial" panose="020B0604020202020204" pitchFamily="34" charset="0"/>
                <a:ea typeface="+mn-ea"/>
                <a:cs typeface="Arial" charset="0"/>
              </a:defRPr>
            </a:lvl1pPr>
          </a:lstStyle>
          <a:p>
            <a:pPr>
              <a:defRPr/>
            </a:pPr>
            <a:endParaRPr lang="es-ES"/>
          </a:p>
        </p:txBody>
      </p:sp>
      <p:sp>
        <p:nvSpPr>
          <p:cNvPr id="81923"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35" tIns="45718" rIns="91435" bIns="45718" numCol="1" anchor="t" anchorCtr="0" compatLnSpc="1">
            <a:prstTxWarp prst="textNoShape">
              <a:avLst/>
            </a:prstTxWarp>
          </a:bodyPr>
          <a:lstStyle>
            <a:lvl1pPr algn="r" eaLnBrk="1" hangingPunct="1">
              <a:defRPr sz="1200">
                <a:latin typeface="Arial" charset="0"/>
                <a:cs typeface="Arial" charset="0"/>
              </a:defRPr>
            </a:lvl1pPr>
          </a:lstStyle>
          <a:p>
            <a:pPr>
              <a:defRPr/>
            </a:pPr>
            <a:fld id="{99C7A15E-B336-AD45-A7D8-B4303EFB8EBF}" type="datetimeFigureOut">
              <a:rPr lang="es-ES"/>
              <a:pPr>
                <a:defRPr/>
              </a:pPr>
              <a:t>19/03/2015</a:t>
            </a:fld>
            <a:endParaRPr lang="es-ES"/>
          </a:p>
        </p:txBody>
      </p:sp>
      <p:sp>
        <p:nvSpPr>
          <p:cNvPr id="81924"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35" tIns="45718" rIns="91435" bIns="45718" numCol="1" anchor="b" anchorCtr="0" compatLnSpc="1">
            <a:prstTxWarp prst="textNoShape">
              <a:avLst/>
            </a:prstTxWarp>
          </a:bodyPr>
          <a:lstStyle>
            <a:lvl1pPr defTabSz="914437" eaLnBrk="1" hangingPunct="1">
              <a:defRPr sz="1200">
                <a:latin typeface="Arial" panose="020B0604020202020204" pitchFamily="34" charset="0"/>
                <a:ea typeface="+mn-ea"/>
                <a:cs typeface="Arial" charset="0"/>
              </a:defRPr>
            </a:lvl1pPr>
          </a:lstStyle>
          <a:p>
            <a:pPr>
              <a:defRPr/>
            </a:pPr>
            <a:endParaRPr lang="es-ES"/>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35" tIns="45718" rIns="91435" bIns="45718" numCol="1" anchor="b" anchorCtr="0" compatLnSpc="1">
            <a:prstTxWarp prst="textNoShape">
              <a:avLst/>
            </a:prstTxWarp>
          </a:bodyPr>
          <a:lstStyle>
            <a:lvl1pPr algn="r" eaLnBrk="1" hangingPunct="1">
              <a:defRPr sz="1200">
                <a:latin typeface="Arial" charset="0"/>
                <a:cs typeface="Arial" charset="0"/>
              </a:defRPr>
            </a:lvl1pPr>
          </a:lstStyle>
          <a:p>
            <a:pPr>
              <a:defRPr/>
            </a:pPr>
            <a:fld id="{ABD004DD-9076-8447-B50F-0A7A4C86B33A}" type="slidenum">
              <a:rPr lang="es-ES"/>
              <a:pPr>
                <a:defRPr/>
              </a:pPr>
              <a:t>‹#›</a:t>
            </a:fld>
            <a:endParaRPr lang="es-ES"/>
          </a:p>
        </p:txBody>
      </p:sp>
    </p:spTree>
    <p:extLst>
      <p:ext uri="{BB962C8B-B14F-4D97-AF65-F5344CB8AC3E}">
        <p14:creationId xmlns:p14="http://schemas.microsoft.com/office/powerpoint/2010/main" val="348468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35" tIns="45718" rIns="91435" bIns="45718" numCol="1" anchor="t" anchorCtr="0" compatLnSpc="1">
            <a:prstTxWarp prst="textNoShape">
              <a:avLst/>
            </a:prstTxWarp>
          </a:bodyPr>
          <a:lstStyle>
            <a:lvl1pPr defTabSz="914437" eaLnBrk="1" hangingPunct="1">
              <a:defRPr sz="1200">
                <a:latin typeface="Arial" panose="020B0604020202020204" pitchFamily="34" charset="0"/>
                <a:ea typeface="+mn-ea"/>
                <a:cs typeface="Arial" charset="0"/>
              </a:defRPr>
            </a:lvl1pPr>
          </a:lstStyle>
          <a:p>
            <a:pPr>
              <a:defRPr/>
            </a:pPr>
            <a:endParaRPr lang="es-E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35" tIns="45718" rIns="91435" bIns="45718" numCol="1" anchor="t" anchorCtr="0" compatLnSpc="1">
            <a:prstTxWarp prst="textNoShape">
              <a:avLst/>
            </a:prstTxWarp>
          </a:bodyPr>
          <a:lstStyle>
            <a:lvl1pPr algn="r" eaLnBrk="1" hangingPunct="1">
              <a:defRPr sz="1200">
                <a:latin typeface="Arial" charset="0"/>
                <a:cs typeface="Arial" charset="0"/>
              </a:defRPr>
            </a:lvl1pPr>
          </a:lstStyle>
          <a:p>
            <a:pPr>
              <a:defRPr/>
            </a:pPr>
            <a:fld id="{014AB51D-25CC-7C4B-982F-AE5B32C1E5E4}" type="datetimeFigureOut">
              <a:rPr lang="es-ES"/>
              <a:pPr>
                <a:defRPr/>
              </a:pPr>
              <a:t>19/03/2015</a:t>
            </a:fld>
            <a:endParaRPr lang="es-E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35" tIns="45718" rIns="91435" bIns="45718"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35" tIns="45718" rIns="91435" bIns="45718" numCol="1" anchor="b" anchorCtr="0" compatLnSpc="1">
            <a:prstTxWarp prst="textNoShape">
              <a:avLst/>
            </a:prstTxWarp>
          </a:bodyPr>
          <a:lstStyle>
            <a:lvl1pPr defTabSz="914437" eaLnBrk="1" hangingPunct="1">
              <a:defRPr sz="1200">
                <a:latin typeface="Arial" panose="020B0604020202020204" pitchFamily="34" charset="0"/>
                <a:ea typeface="+mn-ea"/>
                <a:cs typeface="Arial" charset="0"/>
              </a:defRPr>
            </a:lvl1pPr>
          </a:lstStyle>
          <a:p>
            <a:pPr>
              <a:defRPr/>
            </a:pPr>
            <a:endParaRPr lang="es-E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35" tIns="45718" rIns="91435" bIns="45718" numCol="1" anchor="b" anchorCtr="0" compatLnSpc="1">
            <a:prstTxWarp prst="textNoShape">
              <a:avLst/>
            </a:prstTxWarp>
          </a:bodyPr>
          <a:lstStyle>
            <a:lvl1pPr algn="r" eaLnBrk="1" hangingPunct="1">
              <a:defRPr sz="1200">
                <a:latin typeface="Arial" charset="0"/>
                <a:cs typeface="Arial" charset="0"/>
              </a:defRPr>
            </a:lvl1pPr>
          </a:lstStyle>
          <a:p>
            <a:pPr>
              <a:defRPr/>
            </a:pPr>
            <a:fld id="{E9605E8A-8B57-264E-8998-06384C4B4DE8}" type="slidenum">
              <a:rPr lang="es-ES"/>
              <a:pPr>
                <a:defRPr/>
              </a:pPr>
              <a:t>‹#›</a:t>
            </a:fld>
            <a:endParaRPr lang="es-ES"/>
          </a:p>
        </p:txBody>
      </p:sp>
    </p:spTree>
    <p:extLst>
      <p:ext uri="{BB962C8B-B14F-4D97-AF65-F5344CB8AC3E}">
        <p14:creationId xmlns:p14="http://schemas.microsoft.com/office/powerpoint/2010/main" val="3222858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La pregunta</a:t>
            </a:r>
            <a:r>
              <a:rPr lang="es-MX" baseline="0" dirty="0" smtClean="0"/>
              <a:t> que indaga por la pertenencia étnica de las personas fue incluida en los Certificados de nacido vivo y defunción en el año 2008. Su formulación es igual a la pregunta que se incluyó en el Censo de Población de 2005. </a:t>
            </a:r>
            <a:endParaRPr lang="es-ES" dirty="0"/>
          </a:p>
        </p:txBody>
      </p:sp>
      <p:sp>
        <p:nvSpPr>
          <p:cNvPr id="4" name="3 Marcador de número de diapositiva"/>
          <p:cNvSpPr>
            <a:spLocks noGrp="1"/>
          </p:cNvSpPr>
          <p:nvPr>
            <p:ph type="sldNum" sz="quarter" idx="10"/>
          </p:nvPr>
        </p:nvSpPr>
        <p:spPr/>
        <p:txBody>
          <a:bodyPr/>
          <a:lstStyle/>
          <a:p>
            <a:pPr>
              <a:defRPr/>
            </a:pPr>
            <a:fld id="{E9605E8A-8B57-264E-8998-06384C4B4DE8}" type="slidenum">
              <a:rPr lang="es-ES" smtClean="0"/>
              <a:pPr>
                <a:defRPr/>
              </a:pPr>
              <a:t>42</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sz="1200" kern="1200" dirty="0" smtClean="0">
                <a:solidFill>
                  <a:schemeClr val="tx1"/>
                </a:solidFill>
                <a:latin typeface="Arial" panose="020B0604020202020204" pitchFamily="34" charset="0"/>
                <a:ea typeface="ＭＳ Ｐゴシック" charset="0"/>
                <a:cs typeface="ＭＳ Ｐゴシック" charset="0"/>
              </a:rPr>
              <a:t>Los dos</a:t>
            </a:r>
            <a:r>
              <a:rPr lang="es-CO" sz="1200" kern="1200" baseline="0" dirty="0" smtClean="0">
                <a:solidFill>
                  <a:schemeClr val="tx1"/>
                </a:solidFill>
                <a:latin typeface="Arial" panose="020B0604020202020204" pitchFamily="34" charset="0"/>
                <a:ea typeface="ＭＳ Ｐゴシック" charset="0"/>
                <a:cs typeface="ＭＳ Ｐゴシック" charset="0"/>
              </a:rPr>
              <a:t> componentes principales de nuestra estrategia consisten en:</a:t>
            </a:r>
          </a:p>
          <a:p>
            <a:endParaRPr lang="es-CO" sz="1200" kern="1200" baseline="0" dirty="0" smtClean="0">
              <a:solidFill>
                <a:schemeClr val="tx1"/>
              </a:solidFill>
              <a:latin typeface="Arial" panose="020B0604020202020204" pitchFamily="34" charset="0"/>
              <a:ea typeface="ＭＳ Ｐゴシック" charset="0"/>
              <a:cs typeface="ＭＳ Ｐゴシック" charset="0"/>
            </a:endParaRPr>
          </a:p>
          <a:p>
            <a:r>
              <a:rPr lang="es-CO" sz="1200" kern="1200" baseline="0" dirty="0" smtClean="0">
                <a:solidFill>
                  <a:schemeClr val="tx1"/>
                </a:solidFill>
                <a:latin typeface="Arial" panose="020B0604020202020204" pitchFamily="34" charset="0"/>
                <a:ea typeface="ＭＳ Ｐゴシック" charset="0"/>
                <a:cs typeface="ＭＳ Ｐゴシック" charset="0"/>
              </a:rPr>
              <a:t>1. </a:t>
            </a:r>
            <a:r>
              <a:rPr lang="es-CO" sz="1200" kern="1200" dirty="0" smtClean="0">
                <a:solidFill>
                  <a:schemeClr val="tx1"/>
                </a:solidFill>
                <a:latin typeface="Arial" panose="020B0604020202020204" pitchFamily="34" charset="0"/>
                <a:ea typeface="ＭＳ Ｐゴシック" charset="0"/>
                <a:cs typeface="ＭＳ Ｐゴシック" charset="0"/>
              </a:rPr>
              <a:t>Definición de herramientas de recolección de información (variables y formas de diligenciamiento) </a:t>
            </a:r>
            <a:endParaRPr lang="es-ES" sz="1200" kern="1200" dirty="0" smtClean="0">
              <a:solidFill>
                <a:schemeClr val="tx1"/>
              </a:solidFill>
              <a:latin typeface="Arial" panose="020B0604020202020204" pitchFamily="34" charset="0"/>
              <a:ea typeface="ＭＳ Ｐゴシック" charset="0"/>
              <a:cs typeface="ＭＳ Ｐゴシック" charset="0"/>
            </a:endParaRPr>
          </a:p>
          <a:p>
            <a:r>
              <a:rPr lang="es-CO" sz="1200" kern="1200" dirty="0" smtClean="0">
                <a:solidFill>
                  <a:schemeClr val="tx1"/>
                </a:solidFill>
                <a:latin typeface="Arial" panose="020B0604020202020204" pitchFamily="34" charset="0"/>
                <a:ea typeface="ＭＳ Ｐゴシック" charset="0"/>
                <a:cs typeface="ＭＳ Ｐゴシック" charset="0"/>
              </a:rPr>
              <a:t>Busca avanzar en la formulación e implementación de  una herramienta que consulte las realidades y formas de concebir los hechos vitales por parte de las comunidades (recolectar información básica que se produce en</a:t>
            </a:r>
            <a:r>
              <a:rPr lang="es-CO" sz="1200" kern="1200" baseline="0" dirty="0" smtClean="0">
                <a:solidFill>
                  <a:schemeClr val="tx1"/>
                </a:solidFill>
                <a:latin typeface="Arial" panose="020B0604020202020204" pitchFamily="34" charset="0"/>
                <a:ea typeface="ＭＳ Ｐゴシック" charset="0"/>
                <a:cs typeface="ＭＳ Ｐゴシック" charset="0"/>
              </a:rPr>
              <a:t> un nacimiento o una defunción)</a:t>
            </a:r>
            <a:r>
              <a:rPr lang="es-CO" sz="1200" kern="1200" dirty="0" smtClean="0">
                <a:solidFill>
                  <a:schemeClr val="tx1"/>
                </a:solidFill>
                <a:latin typeface="Arial" panose="020B0604020202020204" pitchFamily="34" charset="0"/>
                <a:ea typeface="ＭＳ Ｐゴシック" charset="0"/>
                <a:cs typeface="ＭＳ Ｐゴシック" charset="0"/>
              </a:rPr>
              <a:t>. Por ello, tanto la forma como se construyen las variables, como las formas que estas deben ser diligenciadas, hacen parte de un ejercicio de participación y consulta que se viene realizando con organizaciones, líderes, parteras, médicos tradicionales y promotores de salud.</a:t>
            </a:r>
            <a:endParaRPr lang="es-ES" sz="1200" kern="1200" dirty="0" smtClean="0">
              <a:solidFill>
                <a:schemeClr val="tx1"/>
              </a:solidFill>
              <a:latin typeface="Arial" panose="020B0604020202020204" pitchFamily="34" charset="0"/>
              <a:ea typeface="ＭＳ Ｐゴシック" charset="0"/>
              <a:cs typeface="ＭＳ Ｐゴシック" charset="0"/>
            </a:endParaRPr>
          </a:p>
          <a:p>
            <a:endParaRPr lang="es-MX" dirty="0" smtClean="0"/>
          </a:p>
          <a:p>
            <a:r>
              <a:rPr lang="es-MX" dirty="0" smtClean="0"/>
              <a:t>2. Por su parte, con las rutas de captación de información se busca articular los procesos comunitarios</a:t>
            </a:r>
            <a:r>
              <a:rPr lang="es-MX" baseline="0" dirty="0" smtClean="0"/>
              <a:t> e institucionales, diseñando flujos para que la información recolectada en las comunidades pueda ser acopiada y procesada, y se consolide con el total nacional.</a:t>
            </a:r>
          </a:p>
          <a:p>
            <a:endParaRPr lang="es-MX" baseline="0" dirty="0" smtClean="0"/>
          </a:p>
          <a:p>
            <a:r>
              <a:rPr lang="es-MX" baseline="0" dirty="0" smtClean="0"/>
              <a:t>Para el éxito de estas rutas es necesario identificar la presencia institucional (de salud y registro civil) en los territorios, las relaciones de estas con las comunidades y la forma en que ambas instancias se articulan. En consecuencia, no será posible contar con una misma ruta para todas las comunidades o los territorios. Deben diseñarse flujos específicos que respondan a las particularidades de los actores de cada escenario y que al mismo tiempo garanticen permanencia en el territorio y una periodicidad en sus procesos para el acopio y reporte de la información.</a:t>
            </a:r>
            <a:endParaRPr lang="es-ES" dirty="0"/>
          </a:p>
        </p:txBody>
      </p:sp>
      <p:sp>
        <p:nvSpPr>
          <p:cNvPr id="4" name="3 Marcador de número de diapositiva"/>
          <p:cNvSpPr>
            <a:spLocks noGrp="1"/>
          </p:cNvSpPr>
          <p:nvPr>
            <p:ph type="sldNum" sz="quarter" idx="10"/>
          </p:nvPr>
        </p:nvSpPr>
        <p:spPr/>
        <p:txBody>
          <a:bodyPr/>
          <a:lstStyle/>
          <a:p>
            <a:pPr>
              <a:defRPr/>
            </a:pPr>
            <a:fld id="{E9605E8A-8B57-264E-8998-06384C4B4DE8}" type="slidenum">
              <a:rPr lang="es-ES" smtClean="0"/>
              <a:pPr>
                <a:defRPr/>
              </a:pPr>
              <a:t>52</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MX" dirty="0" smtClean="0"/>
              <a:t>En el 2014 hemos adelantado la primera etapa del proceso, es decir la exploración comunitaria e institucional. Las actividades desarrolladas se han concentrado en los departamentos de Amazonas, Chocó y Guainía</a:t>
            </a:r>
            <a:r>
              <a:rPr lang="es-MX" baseline="0" dirty="0" smtClean="0"/>
              <a:t> por ser territorios con comunidades indígenas y afrocolombianas ubicadas en territorios rurales dispersos y de difícil acceso, con prácticas ancestrales relacionadas con sus nacimientos y sus muertes, que no pasan por los Sistemas de Salud y Registro.</a:t>
            </a:r>
          </a:p>
          <a:p>
            <a:endParaRPr lang="es-MX" baseline="0" dirty="0" smtClean="0"/>
          </a:p>
          <a:p>
            <a:r>
              <a:rPr lang="es-MX" baseline="0" dirty="0" smtClean="0"/>
              <a:t>Hemos trabajado con comunidades indígenas de los tres departamentos en escenarios de diálogo y participación activa de sus integrantes (específicamente capitanes de comunidades, gobernadores de resguardos, parteras y médicos tradicionales). Por medio de ejercicios de cartografía social hemos identificado su ubicación, la composición de sus comunidades en cuanto a líderes e integrantes con roles como parteras y médicos tradicionales y las formas de relacionamiento que tienen con las instituciones locales y departamentales de salud y registro civil.</a:t>
            </a:r>
          </a:p>
          <a:p>
            <a:endParaRPr lang="es-MX" baseline="0" dirty="0" smtClean="0"/>
          </a:p>
          <a:p>
            <a:r>
              <a:rPr lang="es-MX" baseline="0" dirty="0" smtClean="0"/>
              <a:t>Asimismo, en estos espacios de trabajo hemos validado la propuesta de herramienta o formato para recolectar la información. Se han realizado ejercicios participativos dentro de sus mismas comunidades para construir colectivamente un formato que recoja la información básica de sus nacimientos y defunciones a través de preguntas comprensibles para la comunidad y de fácil diligenciamiento para sus integrantes. Como resultado de este trabajo colectivo ya contamos con una propuesta básica de herramienta que debemos ajustar.</a:t>
            </a:r>
          </a:p>
          <a:p>
            <a:endParaRPr lang="es-MX" baseline="0" dirty="0" smtClean="0"/>
          </a:p>
          <a:p>
            <a:r>
              <a:rPr lang="es-MX" dirty="0" smtClean="0"/>
              <a:t>Se han establecido contactos con asociaciones y organizaciones indígenas en</a:t>
            </a:r>
            <a:r>
              <a:rPr lang="es-MX" baseline="0" dirty="0" smtClean="0"/>
              <a:t> los niveles locales para dar continuidad al trabajo que ya iniciamos. Su participación en los espacios de trabajo realizados hasta ahora, les ha dado a conocer nuestro propósito y en consecuencia han mostrado interés en apoyar y acompañar este proceso.</a:t>
            </a:r>
          </a:p>
          <a:p>
            <a:endParaRPr lang="es-MX" baseline="0" dirty="0" smtClean="0"/>
          </a:p>
          <a:p>
            <a:r>
              <a:rPr lang="es-CO" sz="1200" kern="1200" dirty="0" smtClean="0">
                <a:solidFill>
                  <a:schemeClr val="tx1"/>
                </a:solidFill>
                <a:latin typeface="Arial" panose="020B0604020202020204" pitchFamily="34" charset="0"/>
                <a:ea typeface="ＭＳ Ｐゴシック" charset="0"/>
                <a:cs typeface="ＭＳ Ｐゴシック" charset="0"/>
              </a:rPr>
              <a:t>Por otra parte, en el</a:t>
            </a:r>
            <a:r>
              <a:rPr lang="es-CO" sz="1200" kern="1200" baseline="0" dirty="0" smtClean="0">
                <a:solidFill>
                  <a:schemeClr val="tx1"/>
                </a:solidFill>
                <a:latin typeface="Arial" panose="020B0604020202020204" pitchFamily="34" charset="0"/>
                <a:ea typeface="ＭＳ Ｐゴシック" charset="0"/>
                <a:cs typeface="ＭＳ Ｐゴシック" charset="0"/>
              </a:rPr>
              <a:t> trabajo de </a:t>
            </a:r>
            <a:r>
              <a:rPr lang="es-CO" sz="1200" kern="1200" dirty="0" smtClean="0">
                <a:solidFill>
                  <a:schemeClr val="tx1"/>
                </a:solidFill>
                <a:latin typeface="Arial" panose="020B0604020202020204" pitchFamily="34" charset="0"/>
                <a:ea typeface="ＭＳ Ｐゴシック" charset="0"/>
                <a:cs typeface="ＭＳ Ｐゴシック" charset="0"/>
              </a:rPr>
              <a:t>exploración institucional,</a:t>
            </a:r>
            <a:r>
              <a:rPr lang="es-CO" sz="1200" kern="1200" baseline="0" dirty="0" smtClean="0">
                <a:solidFill>
                  <a:schemeClr val="tx1"/>
                </a:solidFill>
                <a:latin typeface="Arial" panose="020B0604020202020204" pitchFamily="34" charset="0"/>
                <a:ea typeface="ＭＳ Ｐゴシック" charset="0"/>
                <a:cs typeface="ＭＳ Ｐゴシック" charset="0"/>
              </a:rPr>
              <a:t> hemos realizado un m</a:t>
            </a:r>
            <a:r>
              <a:rPr lang="es-CO" sz="1200" kern="1200" dirty="0" smtClean="0">
                <a:solidFill>
                  <a:schemeClr val="tx1"/>
                </a:solidFill>
                <a:latin typeface="Arial" panose="020B0604020202020204" pitchFamily="34" charset="0"/>
                <a:ea typeface="ＭＳ Ｐゴシック" charset="0"/>
                <a:cs typeface="ＭＳ Ｐゴシック" charset="0"/>
              </a:rPr>
              <a:t>apeo de presencia Institucional en cada departamento. Con este trabajo</a:t>
            </a:r>
            <a:r>
              <a:rPr lang="es-CO" sz="1200" kern="1200" baseline="0" dirty="0" smtClean="0">
                <a:solidFill>
                  <a:schemeClr val="tx1"/>
                </a:solidFill>
                <a:latin typeface="Arial" panose="020B0604020202020204" pitchFamily="34" charset="0"/>
                <a:ea typeface="ＭＳ Ｐゴシック" charset="0"/>
                <a:cs typeface="ＭＳ Ｐゴシック" charset="0"/>
              </a:rPr>
              <a:t> b</a:t>
            </a:r>
            <a:r>
              <a:rPr lang="es-CO" sz="1200" kern="1200" dirty="0" smtClean="0">
                <a:solidFill>
                  <a:schemeClr val="tx1"/>
                </a:solidFill>
                <a:latin typeface="Arial" panose="020B0604020202020204" pitchFamily="34" charset="0"/>
                <a:ea typeface="ＭＳ Ｐゴシック" charset="0"/>
                <a:cs typeface="ＭＳ Ｐゴシック" charset="0"/>
              </a:rPr>
              <a:t>uscamos indagar y avanzar hacia un estado del arte en torno a la presencia institucional en los territorios, su grado de articulación en el tema de las estadísticas vitales y el trabajo que requiere fortalecerse tanto para el abordaje  de las realidades y particularidades de las comunidades, como el mejoramiento de la cobertura en la información de nacimientos y defunciones de los  pueblos indígenas. </a:t>
            </a:r>
            <a:endParaRPr lang="es-ES" sz="1200" kern="1200" dirty="0" smtClean="0">
              <a:solidFill>
                <a:schemeClr val="tx1"/>
              </a:solidFill>
              <a:latin typeface="Arial" panose="020B0604020202020204" pitchFamily="34" charset="0"/>
              <a:ea typeface="ＭＳ Ｐゴシック" charset="0"/>
              <a:cs typeface="ＭＳ Ｐゴシック" charset="0"/>
            </a:endParaRPr>
          </a:p>
          <a:p>
            <a:endParaRPr lang="es-ES" dirty="0"/>
          </a:p>
        </p:txBody>
      </p:sp>
      <p:sp>
        <p:nvSpPr>
          <p:cNvPr id="4" name="3 Marcador de número de diapositiva"/>
          <p:cNvSpPr>
            <a:spLocks noGrp="1"/>
          </p:cNvSpPr>
          <p:nvPr>
            <p:ph type="sldNum" sz="quarter" idx="10"/>
          </p:nvPr>
        </p:nvSpPr>
        <p:spPr/>
        <p:txBody>
          <a:bodyPr/>
          <a:lstStyle/>
          <a:p>
            <a:pPr>
              <a:defRPr/>
            </a:pPr>
            <a:fld id="{E9605E8A-8B57-264E-8998-06384C4B4DE8}" type="slidenum">
              <a:rPr lang="es-ES" smtClean="0"/>
              <a:pPr>
                <a:defRPr/>
              </a:pPr>
              <a:t>53</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smtClean="0"/>
          </a:p>
        </p:txBody>
      </p:sp>
      <p:sp>
        <p:nvSpPr>
          <p:cNvPr id="6554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4B1A552-F7A3-4522-813A-7EB15B7635E4}" type="slidenum">
              <a:rPr lang="es-ES" altLang="es-CO" sz="1200"/>
              <a:pPr algn="r" eaLnBrk="1" hangingPunct="1"/>
              <a:t>58</a:t>
            </a:fld>
            <a:endParaRPr lang="es-ES" altLang="es-CO"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altLang="es-CO" smtClean="0"/>
          </a:p>
        </p:txBody>
      </p:sp>
      <p:sp>
        <p:nvSpPr>
          <p:cNvPr id="4" name="3 Marcador de número de diapositiva"/>
          <p:cNvSpPr>
            <a:spLocks noGrp="1"/>
          </p:cNvSpPr>
          <p:nvPr>
            <p:ph type="sldNum" sz="quarter" idx="5"/>
          </p:nvPr>
        </p:nvSpPr>
        <p:spPr/>
        <p:txBody>
          <a:bodyPr/>
          <a:lstStyle/>
          <a:p>
            <a:pPr>
              <a:defRPr/>
            </a:pPr>
            <a:fld id="{E2B6E84E-3E4A-48BE-AE55-6150723943D5}" type="slidenum">
              <a:rPr lang="es-CO" smtClean="0"/>
              <a:pPr>
                <a:defRPr/>
              </a:pPr>
              <a:t>62</a:t>
            </a:fld>
            <a:endParaRPr lang="es-CO"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altLang="es-CO" smtClean="0"/>
          </a:p>
        </p:txBody>
      </p:sp>
      <p:sp>
        <p:nvSpPr>
          <p:cNvPr id="4" name="3 Marcador de número de diapositiva"/>
          <p:cNvSpPr>
            <a:spLocks noGrp="1"/>
          </p:cNvSpPr>
          <p:nvPr>
            <p:ph type="sldNum" sz="quarter" idx="5"/>
          </p:nvPr>
        </p:nvSpPr>
        <p:spPr/>
        <p:txBody>
          <a:bodyPr/>
          <a:lstStyle/>
          <a:p>
            <a:pPr>
              <a:defRPr/>
            </a:pPr>
            <a:fld id="{E2B6E84E-3E4A-48BE-AE55-6150723943D5}" type="slidenum">
              <a:rPr lang="es-CO" smtClean="0"/>
              <a:pPr>
                <a:defRPr/>
              </a:pPr>
              <a:t>63</a:t>
            </a:fld>
            <a:endParaRPr lang="es-CO"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altLang="es-CO" smtClean="0"/>
          </a:p>
        </p:txBody>
      </p:sp>
      <p:sp>
        <p:nvSpPr>
          <p:cNvPr id="4" name="3 Marcador de número de diapositiva"/>
          <p:cNvSpPr>
            <a:spLocks noGrp="1"/>
          </p:cNvSpPr>
          <p:nvPr>
            <p:ph type="sldNum" sz="quarter" idx="5"/>
          </p:nvPr>
        </p:nvSpPr>
        <p:spPr/>
        <p:txBody>
          <a:bodyPr/>
          <a:lstStyle/>
          <a:p>
            <a:pPr>
              <a:defRPr/>
            </a:pPr>
            <a:fld id="{E2B6E84E-3E4A-48BE-AE55-6150723943D5}" type="slidenum">
              <a:rPr lang="es-CO" smtClean="0"/>
              <a:pPr>
                <a:defRPr/>
              </a:pPr>
              <a:t>64</a:t>
            </a:fld>
            <a:endParaRPr lang="es-CO"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47763" y="687388"/>
            <a:ext cx="4567237" cy="3427412"/>
          </a:xfrm>
          <a:ln/>
        </p:spPr>
      </p:sp>
      <p:sp>
        <p:nvSpPr>
          <p:cNvPr id="11267" name="Rectangle 3"/>
          <p:cNvSpPr>
            <a:spLocks noGrp="1" noChangeArrowheads="1"/>
          </p:cNvSpPr>
          <p:nvPr>
            <p:ph type="body" idx="1"/>
          </p:nvPr>
        </p:nvSpPr>
        <p:spPr>
          <a:xfrm>
            <a:off x="685800" y="4343400"/>
            <a:ext cx="5487988"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CO" smtClean="0"/>
          </a:p>
        </p:txBody>
      </p:sp>
    </p:spTree>
    <p:extLst>
      <p:ext uri="{BB962C8B-B14F-4D97-AF65-F5344CB8AC3E}">
        <p14:creationId xmlns:p14="http://schemas.microsoft.com/office/powerpoint/2010/main" val="3830351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a:defRPr/>
            </a:pPr>
            <a:fld id="{E4A76966-5515-454A-86D5-1609D6F67C54}" type="slidenum">
              <a:rPr lang="es-CO" smtClean="0"/>
              <a:pPr>
                <a:defRPr/>
              </a:pPr>
              <a:t>68</a:t>
            </a:fld>
            <a:endParaRPr lang="es-CO"/>
          </a:p>
        </p:txBody>
      </p:sp>
    </p:spTree>
    <p:extLst>
      <p:ext uri="{BB962C8B-B14F-4D97-AF65-F5344CB8AC3E}">
        <p14:creationId xmlns:p14="http://schemas.microsoft.com/office/powerpoint/2010/main" val="2313568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a:defRPr/>
            </a:pPr>
            <a:fld id="{E4A76966-5515-454A-86D5-1609D6F67C54}" type="slidenum">
              <a:rPr lang="es-CO" smtClean="0"/>
              <a:pPr>
                <a:defRPr/>
              </a:pPr>
              <a:t>72</a:t>
            </a:fld>
            <a:endParaRPr lang="es-CO"/>
          </a:p>
        </p:txBody>
      </p:sp>
    </p:spTree>
    <p:extLst>
      <p:ext uri="{BB962C8B-B14F-4D97-AF65-F5344CB8AC3E}">
        <p14:creationId xmlns:p14="http://schemas.microsoft.com/office/powerpoint/2010/main" val="3580891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44588" y="685800"/>
            <a:ext cx="4568825" cy="3427413"/>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O" smtClean="0"/>
          </a:p>
        </p:txBody>
      </p:sp>
    </p:spTree>
    <p:extLst>
      <p:ext uri="{BB962C8B-B14F-4D97-AF65-F5344CB8AC3E}">
        <p14:creationId xmlns:p14="http://schemas.microsoft.com/office/powerpoint/2010/main" val="689265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buNone/>
            </a:pPr>
            <a:r>
              <a:rPr lang="es-MX" sz="1200" b="0" dirty="0" smtClean="0">
                <a:solidFill>
                  <a:srgbClr val="CC0066"/>
                </a:solidFill>
              </a:rPr>
              <a:t>Las ventajas</a:t>
            </a:r>
            <a:r>
              <a:rPr lang="es-MX" sz="1200" b="0" baseline="0" dirty="0" smtClean="0">
                <a:solidFill>
                  <a:srgbClr val="CC0066"/>
                </a:solidFill>
              </a:rPr>
              <a:t> de contar con esta pregunta se resumen en:</a:t>
            </a:r>
          </a:p>
          <a:p>
            <a:pPr>
              <a:buNone/>
            </a:pPr>
            <a:endParaRPr lang="es-MX" sz="1200" b="0" dirty="0" smtClean="0">
              <a:solidFill>
                <a:srgbClr val="CC0066"/>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MX" sz="1200" dirty="0" smtClean="0"/>
              <a:t>1. Contar con información específica que caracterice los grupos étnicos del país: permite conocer de manera diferenciada</a:t>
            </a:r>
            <a:r>
              <a:rPr lang="es-MX" sz="1200" baseline="0" dirty="0" smtClean="0"/>
              <a:t> información relacionada con los nacimientos y las muertes de personas indígenas, negras, afrocolombianas, </a:t>
            </a:r>
            <a:r>
              <a:rPr lang="es-MX" sz="1200" baseline="0" dirty="0" err="1" smtClean="0"/>
              <a:t>palenqueras</a:t>
            </a:r>
            <a:r>
              <a:rPr lang="es-MX" sz="1200" baseline="0" dirty="0" smtClean="0"/>
              <a:t>, raizales y </a:t>
            </a:r>
            <a:r>
              <a:rPr lang="es-MX" sz="1200" baseline="0" dirty="0" err="1" smtClean="0"/>
              <a:t>rom</a:t>
            </a:r>
            <a:r>
              <a:rPr lang="es-MX" sz="1200" baseline="0" dirty="0" smtClean="0"/>
              <a:t>; y así identificar factores de riesgo o protectores en su natalidad, mortalidad, maternidad y otros aspectos de salud.</a:t>
            </a:r>
            <a:endParaRPr lang="es-MX" sz="1200" dirty="0" smtClean="0"/>
          </a:p>
          <a:p>
            <a:r>
              <a:rPr lang="es-MX" sz="1200" dirty="0" smtClean="0"/>
              <a:t>2. Avanzar</a:t>
            </a:r>
            <a:r>
              <a:rPr lang="es-MX" sz="1200" baseline="0" dirty="0" smtClean="0"/>
              <a:t> en el r</a:t>
            </a:r>
            <a:r>
              <a:rPr lang="es-MX" sz="1200" dirty="0" smtClean="0"/>
              <a:t>econocimiento de la diversidad étnico-racial del país: esta pregunta responde a</a:t>
            </a:r>
            <a:r>
              <a:rPr lang="es-MX" sz="1200" baseline="0" dirty="0" smtClean="0"/>
              <a:t> las demandas de comunidades y pueblos por su reconocimiento y aporta a su </a:t>
            </a:r>
            <a:r>
              <a:rPr lang="es-MX" sz="1200" baseline="0" dirty="0" err="1" smtClean="0"/>
              <a:t>visibilización</a:t>
            </a:r>
            <a:r>
              <a:rPr lang="es-MX" sz="1200" baseline="0" dirty="0" smtClean="0"/>
              <a:t>.</a:t>
            </a:r>
            <a:endParaRPr lang="es-MX" sz="1200" dirty="0" smtClean="0"/>
          </a:p>
          <a:p>
            <a:endParaRPr lang="es-MX" sz="1200" dirty="0" smtClean="0"/>
          </a:p>
          <a:p>
            <a:pPr>
              <a:buNone/>
            </a:pPr>
            <a:r>
              <a:rPr lang="es-MX" sz="1200" b="0" dirty="0" smtClean="0">
                <a:solidFill>
                  <a:srgbClr val="CC0066"/>
                </a:solidFill>
              </a:rPr>
              <a:t>Las limitaciones</a:t>
            </a:r>
            <a:r>
              <a:rPr lang="es-MX" sz="1200" b="0" baseline="0" dirty="0" smtClean="0">
                <a:solidFill>
                  <a:srgbClr val="CC0066"/>
                </a:solidFill>
              </a:rPr>
              <a:t> que hemos encontrado en la aplicación de esta pregunta están relacionadas con:</a:t>
            </a:r>
            <a:endParaRPr lang="es-MX" sz="1200" b="0" dirty="0" smtClean="0">
              <a:solidFill>
                <a:srgbClr val="CC0066"/>
              </a:solidFill>
            </a:endParaRPr>
          </a:p>
          <a:p>
            <a:r>
              <a:rPr lang="es-MX" sz="1200" dirty="0" smtClean="0"/>
              <a:t>1. Falta de capacitación y sensibilización de las personas que diligencian: muchas personas que diligencian los certificados, no hacen la pregunta a los familiares del nacido vivo o de la persona que fallece y optan por diligenciarla ellos mismos</a:t>
            </a:r>
            <a:r>
              <a:rPr lang="es-MX" sz="1200" baseline="0" dirty="0" smtClean="0"/>
              <a:t> (señalando ninguna de las anteriores en muchos casos).</a:t>
            </a:r>
            <a:endParaRPr lang="es-MX" sz="1200" dirty="0" smtClean="0"/>
          </a:p>
          <a:p>
            <a:r>
              <a:rPr lang="es-MX" sz="1200" dirty="0" smtClean="0"/>
              <a:t>2. Mal diligenciamiento</a:t>
            </a:r>
            <a:r>
              <a:rPr lang="es-MX" sz="1200" baseline="0" dirty="0" smtClean="0"/>
              <a:t> derivado de la falta de capacitación y sensibilización.</a:t>
            </a:r>
            <a:endParaRPr lang="es-MX" sz="1200" dirty="0" smtClean="0"/>
          </a:p>
          <a:p>
            <a:endParaRPr lang="es-ES" dirty="0"/>
          </a:p>
        </p:txBody>
      </p:sp>
      <p:sp>
        <p:nvSpPr>
          <p:cNvPr id="4" name="3 Marcador de número de diapositiva"/>
          <p:cNvSpPr>
            <a:spLocks noGrp="1"/>
          </p:cNvSpPr>
          <p:nvPr>
            <p:ph type="sldNum" sz="quarter" idx="10"/>
          </p:nvPr>
        </p:nvSpPr>
        <p:spPr/>
        <p:txBody>
          <a:bodyPr/>
          <a:lstStyle/>
          <a:p>
            <a:pPr>
              <a:defRPr/>
            </a:pPr>
            <a:fld id="{E9605E8A-8B57-264E-8998-06384C4B4DE8}" type="slidenum">
              <a:rPr lang="es-ES" smtClean="0"/>
              <a:pPr>
                <a:defRPr/>
              </a:pPr>
              <a:t>43</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44588" y="685800"/>
            <a:ext cx="4568825" cy="3427413"/>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O" smtClean="0"/>
          </a:p>
        </p:txBody>
      </p:sp>
    </p:spTree>
    <p:extLst>
      <p:ext uri="{BB962C8B-B14F-4D97-AF65-F5344CB8AC3E}">
        <p14:creationId xmlns:p14="http://schemas.microsoft.com/office/powerpoint/2010/main" val="689265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MX" dirty="0" smtClean="0"/>
              <a:t>Sin embargo, </a:t>
            </a:r>
            <a:r>
              <a:rPr lang="es-MX" baseline="0" dirty="0" smtClean="0"/>
              <a:t>la información estadística sobre los nacimientos y las defunciones de los grupos étnicos del país no ha podido alcanzar el 100% de cobertura en el país. Al preguntarnos por qué sucede esto, encontramos dos causas principales: 1. Los territorios rurales dispersos, de difícil acceso y con bajas densidades de población en los que muchas comunidades han vivido ancestralmente; 2. Las diferencias culturales, que traen consigo prácticas particulares sobre los nacimientos y las muertes, que no están asociadas los Sistemas de Salud y Registro (por medio de los cuales se captura esta información).</a:t>
            </a:r>
          </a:p>
          <a:p>
            <a:endParaRPr lang="es-MX" baseline="0" dirty="0" smtClean="0"/>
          </a:p>
          <a:p>
            <a:pPr algn="just"/>
            <a:r>
              <a:rPr lang="es-MX" baseline="0" dirty="0" smtClean="0"/>
              <a:t>Estas son condiciones estructurales inmodificables que nos llevan a preguntarnos ¿cómo captar los casos?, ¿cómo abordar las diferencias?</a:t>
            </a:r>
          </a:p>
        </p:txBody>
      </p:sp>
      <p:sp>
        <p:nvSpPr>
          <p:cNvPr id="4" name="3 Marcador de número de diapositiva"/>
          <p:cNvSpPr>
            <a:spLocks noGrp="1"/>
          </p:cNvSpPr>
          <p:nvPr>
            <p:ph type="sldNum" sz="quarter" idx="10"/>
          </p:nvPr>
        </p:nvSpPr>
        <p:spPr/>
        <p:txBody>
          <a:bodyPr/>
          <a:lstStyle/>
          <a:p>
            <a:pPr>
              <a:defRPr/>
            </a:pPr>
            <a:fld id="{E9605E8A-8B57-264E-8998-06384C4B4DE8}" type="slidenum">
              <a:rPr lang="es-ES" smtClean="0"/>
              <a:pPr>
                <a:defRPr/>
              </a:pPr>
              <a:t>44</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sz="1200" kern="1200" dirty="0" smtClean="0">
                <a:solidFill>
                  <a:schemeClr val="tx1"/>
                </a:solidFill>
                <a:latin typeface="Arial" panose="020B0604020202020204" pitchFamily="34" charset="0"/>
                <a:ea typeface="ＭＳ Ｐゴシック" charset="0"/>
                <a:cs typeface="ＭＳ Ｐゴシック" charset="0"/>
              </a:rPr>
              <a:t>En el censo 2005, los departamentos con mayor concentración de población indígena fueron, Guainia, Vaupés, Vichada, seguidos de La Guajira y Cauca.</a:t>
            </a:r>
          </a:p>
          <a:p>
            <a:endParaRPr lang="es-ES" sz="1200" kern="1200" dirty="0" smtClean="0">
              <a:solidFill>
                <a:schemeClr val="tx1"/>
              </a:solidFill>
              <a:latin typeface="Arial" panose="020B0604020202020204" pitchFamily="34" charset="0"/>
              <a:ea typeface="ＭＳ Ｐゴシック" charset="0"/>
              <a:cs typeface="ＭＳ Ｐゴシック" charset="0"/>
            </a:endParaRPr>
          </a:p>
          <a:p>
            <a:r>
              <a:rPr lang="es-CO" sz="1200" kern="1200" dirty="0" smtClean="0">
                <a:solidFill>
                  <a:schemeClr val="tx1"/>
                </a:solidFill>
                <a:latin typeface="Arial" panose="020B0604020202020204" pitchFamily="34" charset="0"/>
                <a:ea typeface="ＭＳ Ｐゴシック" charset="0"/>
                <a:cs typeface="ＭＳ Ｐゴシック" charset="0"/>
              </a:rPr>
              <a:t>Y los departamentos con mayor concentración de población, negra, mulatos, afros, fueron Chocó, Bolívar y Valle.</a:t>
            </a:r>
            <a:endParaRPr lang="es-ES" sz="1200" kern="1200" dirty="0" smtClean="0">
              <a:solidFill>
                <a:schemeClr val="tx1"/>
              </a:solidFill>
              <a:latin typeface="Arial" panose="020B0604020202020204" pitchFamily="34" charset="0"/>
              <a:ea typeface="ＭＳ Ｐゴシック" charset="0"/>
              <a:cs typeface="ＭＳ Ｐゴシック" charset="0"/>
            </a:endParaRPr>
          </a:p>
          <a:p>
            <a:r>
              <a:rPr lang="es-CO" sz="1200" kern="1200" dirty="0" smtClean="0">
                <a:solidFill>
                  <a:schemeClr val="tx1"/>
                </a:solidFill>
                <a:latin typeface="Arial" panose="020B0604020202020204" pitchFamily="34" charset="0"/>
                <a:ea typeface="ＭＳ Ｐゴシック" charset="0"/>
                <a:cs typeface="ＭＳ Ｐゴシック" charset="0"/>
              </a:rPr>
              <a:t>Guaviare, por ejemplo, registra un bajo nivel de población indígena.</a:t>
            </a:r>
            <a:endParaRPr lang="es-ES" sz="1200" kern="1200" dirty="0" smtClean="0">
              <a:solidFill>
                <a:schemeClr val="tx1"/>
              </a:solidFill>
              <a:latin typeface="Arial" panose="020B0604020202020204" pitchFamily="34" charset="0"/>
              <a:ea typeface="ＭＳ Ｐゴシック" charset="0"/>
              <a:cs typeface="ＭＳ Ｐゴシック" charset="0"/>
            </a:endParaRPr>
          </a:p>
          <a:p>
            <a:endParaRPr lang="es-ES" sz="1200" kern="1200" dirty="0" smtClean="0">
              <a:solidFill>
                <a:schemeClr val="tx1"/>
              </a:solidFill>
              <a:latin typeface="Arial" panose="020B0604020202020204" pitchFamily="34" charset="0"/>
              <a:ea typeface="ＭＳ Ｐゴシック" charset="0"/>
              <a:cs typeface="ＭＳ Ｐゴシック" charset="0"/>
            </a:endParaRPr>
          </a:p>
        </p:txBody>
      </p:sp>
      <p:sp>
        <p:nvSpPr>
          <p:cNvPr id="4" name="3 Marcador de número de diapositiva"/>
          <p:cNvSpPr>
            <a:spLocks noGrp="1"/>
          </p:cNvSpPr>
          <p:nvPr>
            <p:ph type="sldNum" sz="quarter" idx="10"/>
          </p:nvPr>
        </p:nvSpPr>
        <p:spPr/>
        <p:txBody>
          <a:bodyPr/>
          <a:lstStyle/>
          <a:p>
            <a:pPr>
              <a:defRPr/>
            </a:pPr>
            <a:fld id="{E9605E8A-8B57-264E-8998-06384C4B4DE8}" type="slidenum">
              <a:rPr lang="es-ES" smtClean="0"/>
              <a:pPr>
                <a:defRPr/>
              </a:pPr>
              <a:t>45</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r>
              <a:rPr lang="es-CO" sz="1200" i="1" kern="1200" dirty="0" smtClean="0">
                <a:solidFill>
                  <a:srgbClr val="FF19E4"/>
                </a:solidFill>
                <a:latin typeface="Arial" panose="020B0604020202020204" pitchFamily="34" charset="0"/>
                <a:ea typeface="ＭＳ Ｐゴシック" charset="0"/>
                <a:cs typeface="ＭＳ Ｐゴシック" charset="0"/>
              </a:rPr>
              <a:t>Las siguientes graficas se construyen de las proporciones de población en edad cero en el censo del año 2005 por pertenencia étnica, es decir, del total de población en edad cero en estos departamentos, cual es el porcentaje e indígenas, cual el de negros y demás, para el efecto de este análisis, solo nos quedamos con estas dos variables.</a:t>
            </a:r>
            <a:endParaRPr lang="es-ES" sz="1200" i="1" kern="1200" dirty="0" smtClean="0">
              <a:solidFill>
                <a:srgbClr val="FF19E4"/>
              </a:solidFill>
              <a:latin typeface="Arial" panose="020B0604020202020204" pitchFamily="34" charset="0"/>
              <a:ea typeface="ＭＳ Ｐゴシック" charset="0"/>
              <a:cs typeface="ＭＳ Ｐゴシック" charset="0"/>
            </a:endParaRPr>
          </a:p>
          <a:p>
            <a:r>
              <a:rPr lang="es-CO" sz="1200" i="1" kern="1200" dirty="0" smtClean="0">
                <a:solidFill>
                  <a:srgbClr val="FF19E4"/>
                </a:solidFill>
                <a:latin typeface="Arial" panose="020B0604020202020204" pitchFamily="34" charset="0"/>
                <a:ea typeface="ＭＳ Ｐゴシック" charset="0"/>
                <a:cs typeface="ＭＳ Ｐゴシック" charset="0"/>
              </a:rPr>
              <a:t>También se toma la proporción de nacimientos de indígenas y negros en los años 2008 y 2012. </a:t>
            </a:r>
            <a:endParaRPr lang="es-ES" sz="1200" i="1" kern="1200" dirty="0" smtClean="0">
              <a:solidFill>
                <a:srgbClr val="FF19E4"/>
              </a:solidFill>
              <a:latin typeface="Arial" panose="020B0604020202020204" pitchFamily="34" charset="0"/>
              <a:ea typeface="ＭＳ Ｐゴシック" charset="0"/>
              <a:cs typeface="ＭＳ Ｐゴシック" charset="0"/>
            </a:endParaRPr>
          </a:p>
          <a:p>
            <a:r>
              <a:rPr lang="es-CO" sz="1200" i="1" kern="1200" dirty="0" smtClean="0">
                <a:solidFill>
                  <a:srgbClr val="FF19E4"/>
                </a:solidFill>
                <a:latin typeface="Arial" panose="020B0604020202020204" pitchFamily="34" charset="0"/>
                <a:ea typeface="ＭＳ Ｐゴシック" charset="0"/>
                <a:cs typeface="ＭＳ Ｐゴシック" charset="0"/>
              </a:rPr>
              <a:t>Es una comparación aproximada, pero que muestra una tendencia, por ejemplo se pueden ver los diferenciales del reporte de nacimientos entre los años 2008 y 2012, así mismo, los diferenciales con los reportado en el censo del 2005, hay departamentos que aún no logran los niveles de reporte del censo.</a:t>
            </a:r>
          </a:p>
          <a:p>
            <a:endParaRPr lang="es-CO" sz="1200" i="1" kern="1200" dirty="0" smtClean="0">
              <a:solidFill>
                <a:srgbClr val="FF19E4"/>
              </a:solidFill>
              <a:latin typeface="Arial" panose="020B0604020202020204" pitchFamily="34" charset="0"/>
            </a:endParaRPr>
          </a:p>
          <a:p>
            <a:r>
              <a:rPr lang="es-CO" sz="1200" kern="1200" dirty="0" smtClean="0">
                <a:solidFill>
                  <a:schemeClr val="tx1"/>
                </a:solidFill>
                <a:latin typeface="Arial" panose="020B0604020202020204" pitchFamily="34" charset="0"/>
                <a:ea typeface="ＭＳ Ｐゴシック" charset="0"/>
                <a:cs typeface="ＭＳ Ｐゴシック" charset="0"/>
              </a:rPr>
              <a:t>Si analizamos la población en edad cero (como una aproximación a los nacimientos del periodo) que pertenece a comunidades indígenas, y lo comparamos con los nacimientos que se reportaron en estadísticas vitales a partir del 2008, año este en el que se incluye la pregunta de auto-reconocimiento de pertenencia étnica en los certificados de nacido vivo y defunción, encontramos que:</a:t>
            </a:r>
            <a:endParaRPr lang="es-ES" sz="1200" kern="1200" dirty="0" smtClean="0">
              <a:solidFill>
                <a:schemeClr val="tx1"/>
              </a:solidFill>
              <a:latin typeface="Arial" panose="020B0604020202020204" pitchFamily="34" charset="0"/>
              <a:ea typeface="ＭＳ Ｐゴシック" charset="0"/>
              <a:cs typeface="ＭＳ Ｐゴシック" charset="0"/>
            </a:endParaRPr>
          </a:p>
          <a:p>
            <a:r>
              <a:rPr lang="es-CO" sz="1200" kern="1200" dirty="0" smtClean="0">
                <a:solidFill>
                  <a:schemeClr val="tx1"/>
                </a:solidFill>
                <a:latin typeface="Arial" panose="020B0604020202020204" pitchFamily="34" charset="0"/>
                <a:ea typeface="ＭＳ Ｐゴシック" charset="0"/>
                <a:cs typeface="ＭＳ Ｐゴシック" charset="0"/>
              </a:rPr>
              <a:t>En el año 2012, los nacimientos en los  departamentos de Cauca, Putumayo, Amazonas,  de niños cuyas madres se auto-reconocen como indígenas están por debajo de la población en edad cero del año 2005. Es decir, el sub-registro de nacimientos o la omisión en el auto-reconocimiento es evidente.</a:t>
            </a:r>
            <a:endParaRPr lang="es-ES" sz="1200" kern="1200" dirty="0" smtClean="0">
              <a:solidFill>
                <a:schemeClr val="tx1"/>
              </a:solidFill>
              <a:latin typeface="Arial" panose="020B0604020202020204" pitchFamily="34" charset="0"/>
              <a:ea typeface="ＭＳ Ｐゴシック" charset="0"/>
              <a:cs typeface="ＭＳ Ｐゴシック" charset="0"/>
            </a:endParaRPr>
          </a:p>
          <a:p>
            <a:r>
              <a:rPr lang="es-CO" sz="1200" kern="1200" dirty="0" smtClean="0">
                <a:solidFill>
                  <a:schemeClr val="tx1"/>
                </a:solidFill>
                <a:latin typeface="Arial" panose="020B0604020202020204" pitchFamily="34" charset="0"/>
                <a:ea typeface="ＭＳ Ｐゴシック" charset="0"/>
                <a:cs typeface="ＭＳ Ｐゴシック" charset="0"/>
              </a:rPr>
              <a:t>  El departamento del Guainia, muestra un aumento entre el 2005 y 2012</a:t>
            </a:r>
            <a:endParaRPr lang="es-ES" sz="1200" kern="1200" dirty="0" smtClean="0">
              <a:solidFill>
                <a:schemeClr val="tx1"/>
              </a:solidFill>
              <a:latin typeface="Arial" panose="020B0604020202020204" pitchFamily="34" charset="0"/>
              <a:ea typeface="ＭＳ Ｐゴシック" charset="0"/>
              <a:cs typeface="ＭＳ Ｐゴシック" charset="0"/>
            </a:endParaRPr>
          </a:p>
          <a:p>
            <a:r>
              <a:rPr lang="es-CO" sz="1200" kern="1200" dirty="0" smtClean="0">
                <a:solidFill>
                  <a:schemeClr val="tx1"/>
                </a:solidFill>
                <a:latin typeface="Arial" panose="020B0604020202020204" pitchFamily="34" charset="0"/>
                <a:ea typeface="ＭＳ Ｐゴシック" charset="0"/>
                <a:cs typeface="ＭＳ Ｐゴシック" charset="0"/>
              </a:rPr>
              <a:t>Guaviare es un caso crítico, reportan un bajo nivel de población indígena en edad cero en el año 2005 y de nacimientos en el año 2012.</a:t>
            </a:r>
            <a:endParaRPr lang="es-ES" sz="1200" kern="1200" dirty="0" smtClean="0">
              <a:solidFill>
                <a:schemeClr val="tx1"/>
              </a:solidFill>
              <a:latin typeface="Arial" panose="020B0604020202020204" pitchFamily="34" charset="0"/>
              <a:ea typeface="ＭＳ Ｐゴシック" charset="0"/>
              <a:cs typeface="ＭＳ Ｐゴシック" charset="0"/>
            </a:endParaRPr>
          </a:p>
          <a:p>
            <a:endParaRPr lang="es-ES" i="1" dirty="0">
              <a:solidFill>
                <a:srgbClr val="FF19E4"/>
              </a:solidFill>
            </a:endParaRPr>
          </a:p>
        </p:txBody>
      </p:sp>
      <p:sp>
        <p:nvSpPr>
          <p:cNvPr id="4" name="3 Marcador de número de diapositiva"/>
          <p:cNvSpPr>
            <a:spLocks noGrp="1"/>
          </p:cNvSpPr>
          <p:nvPr>
            <p:ph type="sldNum" sz="quarter" idx="10"/>
          </p:nvPr>
        </p:nvSpPr>
        <p:spPr/>
        <p:txBody>
          <a:bodyPr/>
          <a:lstStyle/>
          <a:p>
            <a:pPr>
              <a:defRPr/>
            </a:pPr>
            <a:fld id="{E9605E8A-8B57-264E-8998-06384C4B4DE8}" type="slidenum">
              <a:rPr lang="es-ES" smtClean="0"/>
              <a:pPr>
                <a:defRPr/>
              </a:pPr>
              <a:t>46</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sz="1200" kern="1200" dirty="0" smtClean="0">
                <a:solidFill>
                  <a:schemeClr val="tx1"/>
                </a:solidFill>
                <a:latin typeface="Arial" panose="020B0604020202020204" pitchFamily="34" charset="0"/>
                <a:ea typeface="ＭＳ Ｐゴシック" charset="0"/>
                <a:cs typeface="ＭＳ Ｐゴシック" charset="0"/>
              </a:rPr>
              <a:t>En cuanto a los departamentos de alto nivel de población  negra, mulatos, afros; el reporte de edad cero en el censo 2005 es mucho mayor, que los nacimientos en el año 2012, a excepción del Chocó.</a:t>
            </a:r>
            <a:endParaRPr lang="es-ES" sz="1200" kern="1200" dirty="0" smtClean="0">
              <a:solidFill>
                <a:schemeClr val="tx1"/>
              </a:solidFill>
              <a:latin typeface="Arial" panose="020B0604020202020204" pitchFamily="34" charset="0"/>
              <a:ea typeface="ＭＳ Ｐゴシック" charset="0"/>
              <a:cs typeface="ＭＳ Ｐゴシック" charset="0"/>
            </a:endParaRPr>
          </a:p>
          <a:p>
            <a:r>
              <a:rPr lang="es-CO" sz="1200" kern="1200" dirty="0" smtClean="0">
                <a:solidFill>
                  <a:schemeClr val="tx1"/>
                </a:solidFill>
                <a:latin typeface="Arial" panose="020B0604020202020204" pitchFamily="34" charset="0"/>
                <a:ea typeface="ＭＳ Ｐゴシック" charset="0"/>
                <a:cs typeface="ＭＳ Ｐゴシック" charset="0"/>
              </a:rPr>
              <a:t>Pueden estar sucediendo varias cosas:</a:t>
            </a:r>
            <a:endParaRPr lang="es-ES" sz="1200" kern="1200" dirty="0" smtClean="0">
              <a:solidFill>
                <a:schemeClr val="tx1"/>
              </a:solidFill>
              <a:latin typeface="Arial" panose="020B0604020202020204" pitchFamily="34" charset="0"/>
              <a:ea typeface="ＭＳ Ｐゴシック" charset="0"/>
              <a:cs typeface="ＭＳ Ｐゴシック" charset="0"/>
            </a:endParaRPr>
          </a:p>
          <a:p>
            <a:pPr lvl="0"/>
            <a:r>
              <a:rPr lang="es-CO" sz="1200" kern="1200" dirty="0" smtClean="0">
                <a:solidFill>
                  <a:schemeClr val="tx1"/>
                </a:solidFill>
                <a:latin typeface="Arial" panose="020B0604020202020204" pitchFamily="34" charset="0"/>
                <a:ea typeface="ＭＳ Ｐゴシック" charset="0"/>
                <a:cs typeface="ＭＳ Ｐゴシック" charset="0"/>
              </a:rPr>
              <a:t>Que los nacimientos de las comunidades indígenas y afros, no están siendo reportadas al DANE.</a:t>
            </a:r>
            <a:endParaRPr lang="es-ES" sz="1200" kern="1200" dirty="0" smtClean="0">
              <a:solidFill>
                <a:schemeClr val="tx1"/>
              </a:solidFill>
              <a:latin typeface="Arial" panose="020B0604020202020204" pitchFamily="34" charset="0"/>
              <a:ea typeface="ＭＳ Ｐゴシック" charset="0"/>
              <a:cs typeface="ＭＳ Ｐゴシック" charset="0"/>
            </a:endParaRPr>
          </a:p>
          <a:p>
            <a:pPr lvl="0"/>
            <a:r>
              <a:rPr lang="es-CO" sz="1200" kern="1200" dirty="0" smtClean="0">
                <a:solidFill>
                  <a:schemeClr val="tx1"/>
                </a:solidFill>
                <a:latin typeface="Arial" panose="020B0604020202020204" pitchFamily="34" charset="0"/>
                <a:ea typeface="ＭＳ Ｐゴシック" charset="0"/>
                <a:cs typeface="ＭＳ Ｐゴシック" charset="0"/>
              </a:rPr>
              <a:t>Que no se está diligenciando la pregunta de auto-reconocimiento</a:t>
            </a:r>
            <a:endParaRPr lang="es-ES" sz="1200" kern="1200" dirty="0" smtClean="0">
              <a:solidFill>
                <a:schemeClr val="tx1"/>
              </a:solidFill>
              <a:latin typeface="Arial" panose="020B0604020202020204" pitchFamily="34" charset="0"/>
              <a:ea typeface="ＭＳ Ｐゴシック" charset="0"/>
              <a:cs typeface="ＭＳ Ｐゴシック" charset="0"/>
            </a:endParaRPr>
          </a:p>
          <a:p>
            <a:pPr lvl="0"/>
            <a:r>
              <a:rPr lang="es-CO" sz="1200" kern="1200" dirty="0" smtClean="0">
                <a:solidFill>
                  <a:schemeClr val="tx1"/>
                </a:solidFill>
                <a:latin typeface="Arial" panose="020B0604020202020204" pitchFamily="34" charset="0"/>
                <a:ea typeface="ＭＳ Ｐゴシック" charset="0"/>
                <a:cs typeface="ＭＳ Ｐゴシック" charset="0"/>
              </a:rPr>
              <a:t>O, que no están naciendo tantos niños como en el 2005</a:t>
            </a:r>
            <a:endParaRPr lang="es-ES" sz="1200" kern="1200" dirty="0" smtClean="0">
              <a:solidFill>
                <a:schemeClr val="tx1"/>
              </a:solidFill>
              <a:latin typeface="Arial" panose="020B0604020202020204" pitchFamily="34" charset="0"/>
              <a:ea typeface="ＭＳ Ｐゴシック" charset="0"/>
              <a:cs typeface="ＭＳ Ｐゴシック" charset="0"/>
            </a:endParaRPr>
          </a:p>
          <a:p>
            <a:r>
              <a:rPr lang="es-CO" sz="1200" kern="1200" dirty="0" smtClean="0">
                <a:solidFill>
                  <a:schemeClr val="tx1"/>
                </a:solidFill>
                <a:latin typeface="Arial" panose="020B0604020202020204" pitchFamily="34" charset="0"/>
                <a:ea typeface="ＭＳ Ｐゴシック" charset="0"/>
                <a:cs typeface="ＭＳ Ｐゴシック" charset="0"/>
              </a:rPr>
              <a:t>Con estos resultados, el DANE está planteando una estrategia de acercamiento a las comunidades, para buscar facilitar el reporte de los nacimientos y defunciones que allí se suceden y así poder brindar al país información más representativa de la realidad poblacional de estas comunidades</a:t>
            </a:r>
            <a:endParaRPr lang="es-ES" sz="1200" kern="1200" dirty="0" smtClean="0">
              <a:solidFill>
                <a:schemeClr val="tx1"/>
              </a:solidFill>
              <a:latin typeface="Arial" panose="020B0604020202020204" pitchFamily="34" charset="0"/>
              <a:ea typeface="ＭＳ Ｐゴシック" charset="0"/>
              <a:cs typeface="ＭＳ Ｐゴシック" charset="0"/>
            </a:endParaRPr>
          </a:p>
        </p:txBody>
      </p:sp>
      <p:sp>
        <p:nvSpPr>
          <p:cNvPr id="4" name="3 Marcador de número de diapositiva"/>
          <p:cNvSpPr>
            <a:spLocks noGrp="1"/>
          </p:cNvSpPr>
          <p:nvPr>
            <p:ph type="sldNum" sz="quarter" idx="10"/>
          </p:nvPr>
        </p:nvSpPr>
        <p:spPr/>
        <p:txBody>
          <a:bodyPr/>
          <a:lstStyle/>
          <a:p>
            <a:pPr>
              <a:defRPr/>
            </a:pPr>
            <a:fld id="{E9605E8A-8B57-264E-8998-06384C4B4DE8}" type="slidenum">
              <a:rPr lang="es-ES" smtClean="0"/>
              <a:pPr>
                <a:defRPr/>
              </a:pPr>
              <a:t>47</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buNone/>
            </a:pPr>
            <a:r>
              <a:rPr lang="es-MX" dirty="0" smtClean="0"/>
              <a:t>Dentro del trabajo</a:t>
            </a:r>
            <a:r>
              <a:rPr lang="es-MX" baseline="0" dirty="0" smtClean="0"/>
              <a:t> propuesto por la Dirección de Censos y Demografía para el periodo 2012-2014, se diseñó la </a:t>
            </a:r>
            <a:r>
              <a:rPr lang="es-CO" sz="1200" i="0" dirty="0" smtClean="0"/>
              <a:t>Propuesta para la construcción de estrategias de reciprocidad entre las instituciones del SRCEV y los pueblos indígenas para el fortalecimiento del Sistema en los departamentos del Grupo Amazonas. En el marco de esta se adelantaron a</a:t>
            </a:r>
            <a:r>
              <a:rPr lang="es-CO" sz="1200" dirty="0" smtClean="0"/>
              <a:t>ctividades de gestión y diagnóstico</a:t>
            </a:r>
            <a:r>
              <a:rPr lang="es-CO" sz="1200" baseline="0" dirty="0" smtClean="0"/>
              <a:t> que consistieron en:</a:t>
            </a:r>
            <a:endParaRPr lang="es-CO" sz="1200" dirty="0" smtClean="0"/>
          </a:p>
          <a:p>
            <a:pPr>
              <a:buNone/>
            </a:pPr>
            <a:r>
              <a:rPr lang="es-CO" sz="1200" dirty="0" smtClean="0"/>
              <a:t>- 6 talleres con comunidades indígenas en los departamentos de Amazonas, Guainía, Guaviare y Vaupés</a:t>
            </a:r>
          </a:p>
          <a:p>
            <a:pPr>
              <a:buNone/>
            </a:pPr>
            <a:r>
              <a:rPr lang="es-CO" sz="1200" dirty="0" smtClean="0"/>
              <a:t>- 12 grupos focales con funcionarios de instituciones de salud y registro civil en los departamentos de Amazonas, Guainía, Guaviare y Vaupés</a:t>
            </a:r>
          </a:p>
          <a:p>
            <a:pPr marL="0" marR="0" indent="0" algn="l" defTabSz="914400" rtl="0" eaLnBrk="0" fontAlgn="base" latinLnBrk="0" hangingPunct="0">
              <a:lnSpc>
                <a:spcPct val="100000"/>
              </a:lnSpc>
              <a:spcBef>
                <a:spcPct val="30000"/>
              </a:spcBef>
              <a:spcAft>
                <a:spcPct val="0"/>
              </a:spcAft>
              <a:buClrTx/>
              <a:buSzTx/>
              <a:buFontTx/>
              <a:buNone/>
              <a:tabLst/>
              <a:defRPr/>
            </a:pPr>
            <a:endParaRPr lang="es-CO" sz="1200" i="0" dirty="0" smtClean="0"/>
          </a:p>
          <a:p>
            <a:endParaRPr lang="es-ES" dirty="0"/>
          </a:p>
        </p:txBody>
      </p:sp>
      <p:sp>
        <p:nvSpPr>
          <p:cNvPr id="4" name="3 Marcador de número de diapositiva"/>
          <p:cNvSpPr>
            <a:spLocks noGrp="1"/>
          </p:cNvSpPr>
          <p:nvPr>
            <p:ph type="sldNum" sz="quarter" idx="10"/>
          </p:nvPr>
        </p:nvSpPr>
        <p:spPr/>
        <p:txBody>
          <a:bodyPr/>
          <a:lstStyle/>
          <a:p>
            <a:pPr>
              <a:defRPr/>
            </a:pPr>
            <a:fld id="{E9605E8A-8B57-264E-8998-06384C4B4DE8}" type="slidenum">
              <a:rPr lang="es-ES" smtClean="0"/>
              <a:pPr>
                <a:defRPr/>
              </a:pPr>
              <a:t>48</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MX" dirty="0" smtClean="0"/>
              <a:t>En</a:t>
            </a:r>
            <a:r>
              <a:rPr lang="es-MX" baseline="0" dirty="0" smtClean="0"/>
              <a:t> estas actividades se produjeron escenarios de diálogo intercultural que contaron con aportes tanto de las comunidades indígenas como del  DANE. Las primeras nos brindaron sus conocimientos específicos sobre el nacimiento y la muerte desde sus cosmovisiones, aspectos clave para comprender la importancia de estos hechos y las posibles formas de abordarlos desde una perspectiva de recolección de información estadística. El DANE, por su parte, creó espacios de trabajo tanto dentro de la institución como dentro de los Comités de Estadísticas Vitales de los departamentos visitados que atendieran la importancia de mejorar la información de nacimientos y muertes de los grupos étnicos del país. Además, estableció contactos con organizaciones indígenas del nivel local para la puesta en marcha de estos espacios de diálogo.</a:t>
            </a:r>
          </a:p>
          <a:p>
            <a:pPr algn="just"/>
            <a:endParaRPr lang="es-MX" baseline="0" dirty="0" smtClean="0"/>
          </a:p>
          <a:p>
            <a:pPr algn="just"/>
            <a:r>
              <a:rPr lang="es-CO" sz="1200" kern="1200" dirty="0" smtClean="0">
                <a:solidFill>
                  <a:schemeClr val="tx1"/>
                </a:solidFill>
                <a:latin typeface="Arial" panose="020B0604020202020204" pitchFamily="34" charset="0"/>
                <a:ea typeface="ＭＳ Ｐゴシック" charset="0"/>
                <a:cs typeface="ＭＳ Ｐゴシック" charset="0"/>
              </a:rPr>
              <a:t>(Definición de interculturalidad según el Decreto 1953/2014)</a:t>
            </a:r>
            <a:r>
              <a:rPr lang="es-CO" sz="1200" kern="1200" baseline="0" dirty="0" smtClean="0">
                <a:solidFill>
                  <a:schemeClr val="tx1"/>
                </a:solidFill>
                <a:latin typeface="Arial" panose="020B0604020202020204" pitchFamily="34" charset="0"/>
                <a:ea typeface="ＭＳ Ｐゴシック" charset="0"/>
                <a:cs typeface="ＭＳ Ｐゴシック" charset="0"/>
              </a:rPr>
              <a:t> </a:t>
            </a:r>
            <a:r>
              <a:rPr lang="es-CO" sz="1200" kern="1200" dirty="0" smtClean="0">
                <a:solidFill>
                  <a:schemeClr val="tx1"/>
                </a:solidFill>
                <a:latin typeface="Arial" panose="020B0604020202020204" pitchFamily="34" charset="0"/>
                <a:ea typeface="ＭＳ Ｐゴシック" charset="0"/>
                <a:cs typeface="ＭＳ Ｐゴシック" charset="0"/>
              </a:rPr>
              <a:t>es la </a:t>
            </a:r>
            <a:r>
              <a:rPr lang="es-CO" sz="1200" i="1" kern="1200" dirty="0" smtClean="0">
                <a:solidFill>
                  <a:schemeClr val="tx1"/>
                </a:solidFill>
                <a:latin typeface="Arial" panose="020B0604020202020204" pitchFamily="34" charset="0"/>
                <a:ea typeface="ＭＳ Ｐゴシック" charset="0"/>
                <a:cs typeface="ＭＳ Ｐゴシック" charset="0"/>
              </a:rPr>
              <a:t>“comunicación y coordinación comprensiva entre los diferentes saberes y practicas de los pueblos y la instituciones” </a:t>
            </a:r>
            <a:r>
              <a:rPr lang="es-CO" sz="1200" kern="1200" dirty="0" smtClean="0">
                <a:solidFill>
                  <a:schemeClr val="tx1"/>
                </a:solidFill>
                <a:latin typeface="Arial" panose="020B0604020202020204" pitchFamily="34" charset="0"/>
                <a:ea typeface="ＭＳ Ｐゴシック" charset="0"/>
                <a:cs typeface="ＭＳ Ｐゴシック" charset="0"/>
              </a:rPr>
              <a:t>lo cual promueve</a:t>
            </a:r>
            <a:r>
              <a:rPr lang="es-CO" sz="1200" i="1" kern="1200" dirty="0" smtClean="0">
                <a:solidFill>
                  <a:schemeClr val="tx1"/>
                </a:solidFill>
                <a:latin typeface="Arial" panose="020B0604020202020204" pitchFamily="34" charset="0"/>
                <a:ea typeface="ＭＳ Ｐゴシック" charset="0"/>
                <a:cs typeface="ＭＳ Ｐゴシック" charset="0"/>
              </a:rPr>
              <a:t> </a:t>
            </a:r>
            <a:r>
              <a:rPr lang="es-CO" sz="1200" kern="1200" dirty="0" smtClean="0">
                <a:solidFill>
                  <a:schemeClr val="tx1"/>
                </a:solidFill>
                <a:latin typeface="Arial" panose="020B0604020202020204" pitchFamily="34" charset="0"/>
                <a:ea typeface="ＭＳ Ｐゴシック" charset="0"/>
                <a:cs typeface="ＭＳ Ｐゴシック" charset="0"/>
              </a:rPr>
              <a:t>y genera el reconocimiento, la valoración y el respeto a las particularidades de los pueblos, “</a:t>
            </a:r>
            <a:r>
              <a:rPr lang="es-CO" sz="1200" i="1" kern="1200" dirty="0" smtClean="0">
                <a:solidFill>
                  <a:schemeClr val="tx1"/>
                </a:solidFill>
                <a:latin typeface="Arial" panose="020B0604020202020204" pitchFamily="34" charset="0"/>
                <a:ea typeface="ＭＳ Ｐゴシック" charset="0"/>
                <a:cs typeface="ＭＳ Ｐゴシック" charset="0"/>
              </a:rPr>
              <a:t>en el plano de Igualdad, armonía y equilibrio”</a:t>
            </a:r>
            <a:r>
              <a:rPr lang="es-CO" sz="1200" kern="1200" dirty="0" smtClean="0">
                <a:solidFill>
                  <a:schemeClr val="tx1"/>
                </a:solidFill>
                <a:latin typeface="Arial" panose="020B0604020202020204" pitchFamily="34" charset="0"/>
                <a:ea typeface="ＭＳ Ｐゴシック" charset="0"/>
                <a:cs typeface="ＭＳ Ｐゴシック" charset="0"/>
              </a:rPr>
              <a:t>. </a:t>
            </a:r>
            <a:endParaRPr lang="es-ES" dirty="0"/>
          </a:p>
        </p:txBody>
      </p:sp>
      <p:sp>
        <p:nvSpPr>
          <p:cNvPr id="4" name="3 Marcador de número de diapositiva"/>
          <p:cNvSpPr>
            <a:spLocks noGrp="1"/>
          </p:cNvSpPr>
          <p:nvPr>
            <p:ph type="sldNum" sz="quarter" idx="10"/>
          </p:nvPr>
        </p:nvSpPr>
        <p:spPr/>
        <p:txBody>
          <a:bodyPr/>
          <a:lstStyle/>
          <a:p>
            <a:pPr>
              <a:defRPr/>
            </a:pPr>
            <a:fld id="{E9605E8A-8B57-264E-8998-06384C4B4DE8}" type="slidenum">
              <a:rPr lang="es-ES" smtClean="0"/>
              <a:pPr>
                <a:defRPr/>
              </a:pPr>
              <a:t>49</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MX" baseline="0" dirty="0" smtClean="0"/>
              <a:t>El escenario descrito evidenció que es necesario innovar para producir mejores estadísticas en estas comunidades, articulado a esas condiciones estructurales ya mencionadas y a los espacios que se han explorado. En consecuencia, nuestro propósito es llegar a construir conjuntamente </a:t>
            </a:r>
            <a:r>
              <a:rPr lang="es-MX" sz="1200" kern="1200" dirty="0" smtClean="0">
                <a:solidFill>
                  <a:srgbClr val="CC0066"/>
                </a:solidFill>
                <a:latin typeface="Arial" panose="020B0604020202020204" pitchFamily="34" charset="0"/>
                <a:ea typeface="ＭＳ Ｐゴシック" charset="0"/>
                <a:cs typeface="ＭＳ Ｐゴシック" charset="0"/>
              </a:rPr>
              <a:t>herramientas de fácil diligenciamiento</a:t>
            </a:r>
            <a:r>
              <a:rPr lang="es-MX" sz="1200" kern="1200" dirty="0" smtClean="0">
                <a:solidFill>
                  <a:schemeClr val="tx1"/>
                </a:solidFill>
                <a:latin typeface="Arial" panose="020B0604020202020204" pitchFamily="34" charset="0"/>
                <a:ea typeface="ＭＳ Ｐゴシック" charset="0"/>
                <a:cs typeface="ＭＳ Ｐゴシック" charset="0"/>
              </a:rPr>
              <a:t> y </a:t>
            </a:r>
            <a:r>
              <a:rPr lang="es-MX" sz="1200" kern="1200" dirty="0" smtClean="0">
                <a:solidFill>
                  <a:srgbClr val="CC0066"/>
                </a:solidFill>
                <a:latin typeface="Arial" panose="020B0604020202020204" pitchFamily="34" charset="0"/>
                <a:ea typeface="ＭＳ Ｐゴシック" charset="0"/>
                <a:cs typeface="ＭＳ Ｐゴシック" charset="0"/>
              </a:rPr>
              <a:t>rutas para la captación </a:t>
            </a:r>
            <a:r>
              <a:rPr lang="es-MX" sz="1200" kern="1200" dirty="0" smtClean="0">
                <a:solidFill>
                  <a:schemeClr val="tx1"/>
                </a:solidFill>
                <a:latin typeface="Arial" panose="020B0604020202020204" pitchFamily="34" charset="0"/>
                <a:ea typeface="ＭＳ Ｐゴシック" charset="0"/>
                <a:cs typeface="ＭＳ Ｐゴシック" charset="0"/>
              </a:rPr>
              <a:t>de hechos vitales. </a:t>
            </a:r>
            <a:endParaRPr lang="es-MX" baseline="0" dirty="0" smtClean="0"/>
          </a:p>
          <a:p>
            <a:endParaRPr lang="es-ES" dirty="0" smtClean="0"/>
          </a:p>
          <a:p>
            <a:r>
              <a:rPr lang="es-MX" dirty="0" smtClean="0"/>
              <a:t>Para llevar</a:t>
            </a:r>
            <a:r>
              <a:rPr lang="es-MX" baseline="0" dirty="0" smtClean="0"/>
              <a:t> a buen término</a:t>
            </a:r>
            <a:r>
              <a:rPr lang="es-MX" dirty="0" smtClean="0"/>
              <a:t> nuestro</a:t>
            </a:r>
            <a:r>
              <a:rPr lang="es-MX" baseline="0" dirty="0" smtClean="0"/>
              <a:t> propósito, </a:t>
            </a:r>
            <a:r>
              <a:rPr lang="es-MX" dirty="0" smtClean="0"/>
              <a:t>hemos establecido un proceso con cinco etapas</a:t>
            </a:r>
            <a:r>
              <a:rPr lang="es-MX" baseline="0" dirty="0" smtClean="0"/>
              <a:t> básicas:</a:t>
            </a:r>
          </a:p>
          <a:p>
            <a:pPr marL="228600" indent="-228600">
              <a:buFont typeface="+mj-lt"/>
              <a:buAutoNum type="arabicPeriod"/>
            </a:pPr>
            <a:r>
              <a:rPr lang="es-MX" sz="1200" kern="1200" dirty="0" smtClean="0">
                <a:solidFill>
                  <a:schemeClr val="tx1"/>
                </a:solidFill>
                <a:latin typeface="Arial" panose="020B0604020202020204" pitchFamily="34" charset="0"/>
                <a:ea typeface="ＭＳ Ｐゴシック" charset="0"/>
                <a:cs typeface="ＭＳ Ｐゴシック" charset="0"/>
              </a:rPr>
              <a:t>Exploración institucional y comunitaria.</a:t>
            </a:r>
          </a:p>
          <a:p>
            <a:pPr marL="228600" marR="0" indent="-228600" algn="l" defTabSz="914400" rtl="0" eaLnBrk="0" fontAlgn="base" latinLnBrk="0" hangingPunct="0">
              <a:lnSpc>
                <a:spcPct val="100000"/>
              </a:lnSpc>
              <a:spcBef>
                <a:spcPts val="432"/>
              </a:spcBef>
              <a:spcAft>
                <a:spcPct val="0"/>
              </a:spcAft>
              <a:buClrTx/>
              <a:buSzTx/>
              <a:buFont typeface="+mj-lt"/>
              <a:buAutoNum type="arabicPeriod"/>
              <a:tabLst/>
              <a:defRPr/>
            </a:pPr>
            <a:r>
              <a:rPr lang="es-MX" sz="1200" kern="1200" dirty="0" smtClean="0">
                <a:solidFill>
                  <a:schemeClr val="tx1"/>
                </a:solidFill>
                <a:latin typeface="Arial" panose="020B0604020202020204" pitchFamily="34" charset="0"/>
                <a:ea typeface="ＭＳ Ｐゴシック" charset="0"/>
                <a:cs typeface="ＭＳ Ｐゴシック" charset="0"/>
              </a:rPr>
              <a:t>Construcción de estrategia. Además</a:t>
            </a:r>
            <a:r>
              <a:rPr lang="es-MX" sz="1200" kern="1200" baseline="0" dirty="0" smtClean="0">
                <a:solidFill>
                  <a:schemeClr val="tx1"/>
                </a:solidFill>
                <a:latin typeface="Arial" panose="020B0604020202020204" pitchFamily="34" charset="0"/>
                <a:ea typeface="ＭＳ Ｐゴシック" charset="0"/>
                <a:cs typeface="ＭＳ Ｐゴシック" charset="0"/>
              </a:rPr>
              <a:t> de la concreción de la herramienta de fácil diligenciamiento y las rutas para la captación de nacimientos, debemos contemplar un componente que acompaña estos procesos: la capacitación </a:t>
            </a:r>
            <a:r>
              <a:rPr lang="es-CO" sz="1200" kern="1200" dirty="0" smtClean="0">
                <a:solidFill>
                  <a:schemeClr val="tx1"/>
                </a:solidFill>
                <a:latin typeface="Arial" panose="020B0604020202020204" pitchFamily="34" charset="0"/>
                <a:ea typeface="ＭＳ Ｐゴシック" charset="0"/>
                <a:cs typeface="ＭＳ Ｐゴシック" charset="0"/>
              </a:rPr>
              <a:t>de actores comunitarios para su empoderamiento en el uso de la información. Cuando hablamos de capacitación nos referimos a un elemento transversal que busca articular el saber institucional con el saber comunitario y hacer de la información una herramienta que sirva para orientar los procesos de toma de decisiones de las comunidades en materia de salud, educación, etc. Las EEVV son un eslabón clave en aquella cadena y sin duda pueden incidir en el mejoramiento de las condiciones de vida  de tales comunidades.   </a:t>
            </a:r>
            <a:endParaRPr lang="es-MX" sz="1200" kern="1200" dirty="0" smtClean="0">
              <a:solidFill>
                <a:schemeClr val="tx1"/>
              </a:solidFill>
              <a:latin typeface="Arial" panose="020B0604020202020204" pitchFamily="34" charset="0"/>
              <a:ea typeface="ＭＳ Ｐゴシック" charset="0"/>
              <a:cs typeface="ＭＳ Ｐゴシック" charset="0"/>
            </a:endParaRPr>
          </a:p>
          <a:p>
            <a:pPr marL="228600" indent="-228600" algn="l">
              <a:spcBef>
                <a:spcPts val="432"/>
              </a:spcBef>
              <a:buFont typeface="+mj-lt"/>
              <a:buAutoNum type="arabicPeriod"/>
            </a:pPr>
            <a:r>
              <a:rPr lang="es-MX" sz="1200" kern="1200" dirty="0" smtClean="0">
                <a:solidFill>
                  <a:schemeClr val="tx1"/>
                </a:solidFill>
                <a:latin typeface="Arial" panose="020B0604020202020204" pitchFamily="34" charset="0"/>
                <a:ea typeface="ＭＳ Ｐゴシック" charset="0"/>
                <a:cs typeface="ＭＳ Ｐゴシック" charset="0"/>
              </a:rPr>
              <a:t>Generación de preacuerdos y acuerdos de manera conjunta con comunidades, organizaciones y asociaciones de pueblos indígenas,</a:t>
            </a:r>
            <a:r>
              <a:rPr lang="es-MX" sz="1200" kern="1200" baseline="0" dirty="0" smtClean="0">
                <a:solidFill>
                  <a:schemeClr val="tx1"/>
                </a:solidFill>
                <a:latin typeface="Arial" panose="020B0604020202020204" pitchFamily="34" charset="0"/>
                <a:ea typeface="ＭＳ Ｐゴシック" charset="0"/>
                <a:cs typeface="ＭＳ Ｐゴシック" charset="0"/>
              </a:rPr>
              <a:t> negros, afrocolombianos, </a:t>
            </a:r>
            <a:r>
              <a:rPr lang="es-MX" sz="1200" kern="1200" baseline="0" dirty="0" err="1" smtClean="0">
                <a:solidFill>
                  <a:schemeClr val="tx1"/>
                </a:solidFill>
                <a:latin typeface="Arial" panose="020B0604020202020204" pitchFamily="34" charset="0"/>
                <a:ea typeface="ＭＳ Ｐゴシック" charset="0"/>
                <a:cs typeface="ＭＳ Ｐゴシック" charset="0"/>
              </a:rPr>
              <a:t>palenqueros</a:t>
            </a:r>
            <a:r>
              <a:rPr lang="es-MX" sz="1200" kern="1200" baseline="0" dirty="0" smtClean="0">
                <a:solidFill>
                  <a:schemeClr val="tx1"/>
                </a:solidFill>
                <a:latin typeface="Arial" panose="020B0604020202020204" pitchFamily="34" charset="0"/>
                <a:ea typeface="ＭＳ Ｐゴシック" charset="0"/>
                <a:cs typeface="ＭＳ Ｐゴシック" charset="0"/>
              </a:rPr>
              <a:t>, raizales y </a:t>
            </a:r>
            <a:r>
              <a:rPr lang="es-MX" sz="1200" kern="1200" baseline="0" dirty="0" err="1" smtClean="0">
                <a:solidFill>
                  <a:schemeClr val="tx1"/>
                </a:solidFill>
                <a:latin typeface="Arial" panose="020B0604020202020204" pitchFamily="34" charset="0"/>
                <a:ea typeface="ＭＳ Ｐゴシック" charset="0"/>
                <a:cs typeface="ＭＳ Ｐゴシック" charset="0"/>
              </a:rPr>
              <a:t>rom</a:t>
            </a:r>
            <a:r>
              <a:rPr lang="es-MX" sz="1200" kern="1200" baseline="0" dirty="0" smtClean="0">
                <a:solidFill>
                  <a:schemeClr val="tx1"/>
                </a:solidFill>
                <a:latin typeface="Arial" panose="020B0604020202020204" pitchFamily="34" charset="0"/>
                <a:ea typeface="ＭＳ Ｐゴシック" charset="0"/>
                <a:cs typeface="ＭＳ Ｐゴシック" charset="0"/>
              </a:rPr>
              <a:t> e instituciones de los sectores de salud y registro civil.</a:t>
            </a:r>
            <a:endParaRPr lang="es-MX" sz="1200" kern="1200" dirty="0" smtClean="0">
              <a:solidFill>
                <a:schemeClr val="tx1"/>
              </a:solidFill>
              <a:latin typeface="Arial" panose="020B0604020202020204" pitchFamily="34" charset="0"/>
              <a:ea typeface="ＭＳ Ｐゴシック" charset="0"/>
              <a:cs typeface="ＭＳ Ｐゴシック" charset="0"/>
            </a:endParaRPr>
          </a:p>
          <a:p>
            <a:r>
              <a:rPr lang="es-MX" sz="1200" kern="1200" dirty="0" smtClean="0">
                <a:solidFill>
                  <a:schemeClr val="tx1"/>
                </a:solidFill>
                <a:latin typeface="Arial" panose="020B0604020202020204" pitchFamily="34" charset="0"/>
                <a:ea typeface="ＭＳ Ｐゴシック" charset="0"/>
                <a:cs typeface="ＭＳ Ｐゴシック" charset="0"/>
              </a:rPr>
              <a:t>4. Prueba piloto – implementación de estrategia. </a:t>
            </a:r>
            <a:r>
              <a:rPr lang="es-CO" sz="1200" kern="1200" dirty="0" smtClean="0">
                <a:solidFill>
                  <a:schemeClr val="tx1"/>
                </a:solidFill>
                <a:latin typeface="Arial" panose="020B0604020202020204" pitchFamily="34" charset="0"/>
                <a:ea typeface="ＭＳ Ｐゴシック" charset="0"/>
                <a:cs typeface="ＭＳ Ｐゴシック" charset="0"/>
              </a:rPr>
              <a:t>Una vez realizado el pilotaje, mediante ejercicios de participación,  diálogos de saberes y construcción intercultural, se documentará el proceso y la herramienta  para ser validado en la comisión intersectorial  como instancia rectora del sistema de registro civil y estadísticas vitales.</a:t>
            </a:r>
          </a:p>
          <a:p>
            <a:r>
              <a:rPr lang="es-CO" sz="1200" kern="1200" dirty="0" smtClean="0">
                <a:solidFill>
                  <a:schemeClr val="tx1"/>
                </a:solidFill>
                <a:latin typeface="Arial" panose="020B0604020202020204" pitchFamily="34" charset="0"/>
                <a:ea typeface="ＭＳ Ｐゴシック" charset="0"/>
                <a:cs typeface="ＭＳ Ｐゴシック" charset="0"/>
              </a:rPr>
              <a:t>              </a:t>
            </a:r>
            <a:endParaRPr lang="es-ES" sz="1200" kern="1200" dirty="0" smtClean="0">
              <a:solidFill>
                <a:schemeClr val="tx1"/>
              </a:solidFill>
              <a:latin typeface="Arial" panose="020B0604020202020204" pitchFamily="34" charset="0"/>
              <a:ea typeface="ＭＳ Ｐゴシック" charset="0"/>
              <a:cs typeface="ＭＳ Ｐゴシック" charset="0"/>
            </a:endParaRPr>
          </a:p>
          <a:p>
            <a:pPr marL="228600" indent="-228600" algn="l">
              <a:spcBef>
                <a:spcPts val="432"/>
              </a:spcBef>
              <a:buFont typeface="+mj-lt"/>
              <a:buNone/>
            </a:pPr>
            <a:r>
              <a:rPr lang="es-MX" sz="1200" kern="1200" dirty="0" smtClean="0">
                <a:solidFill>
                  <a:schemeClr val="tx1"/>
                </a:solidFill>
                <a:latin typeface="Arial" panose="020B0604020202020204" pitchFamily="34" charset="0"/>
                <a:ea typeface="ＭＳ Ｐゴシック" charset="0"/>
                <a:cs typeface="ＭＳ Ｐゴシック" charset="0"/>
              </a:rPr>
              <a:t>5. Evaluación</a:t>
            </a:r>
          </a:p>
        </p:txBody>
      </p:sp>
      <p:sp>
        <p:nvSpPr>
          <p:cNvPr id="4" name="3 Marcador de número de diapositiva"/>
          <p:cNvSpPr>
            <a:spLocks noGrp="1"/>
          </p:cNvSpPr>
          <p:nvPr>
            <p:ph type="sldNum" sz="quarter" idx="10"/>
          </p:nvPr>
        </p:nvSpPr>
        <p:spPr/>
        <p:txBody>
          <a:bodyPr/>
          <a:lstStyle/>
          <a:p>
            <a:pPr>
              <a:defRPr/>
            </a:pPr>
            <a:fld id="{E9605E8A-8B57-264E-8998-06384C4B4DE8}" type="slidenum">
              <a:rPr lang="es-ES" smtClean="0"/>
              <a:pPr>
                <a:defRPr/>
              </a:pPr>
              <a:t>51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4860032" y="260648"/>
            <a:ext cx="3598168" cy="434479"/>
          </a:xfrm>
        </p:spPr>
        <p:txBody>
          <a:bodyPr>
            <a:normAutofit/>
          </a:bodyPr>
          <a:lstStyle>
            <a:lvl1pPr>
              <a:lnSpc>
                <a:spcPts val="2400"/>
              </a:lnSpc>
              <a:defRPr sz="2000">
                <a:latin typeface="+mj-lt"/>
              </a:defRPr>
            </a:lvl1pPr>
          </a:lstStyle>
          <a:p>
            <a:r>
              <a:rPr lang="es-ES" dirty="0" smtClean="0"/>
              <a:t>Haga clic para modificar el estilo de título del patrón</a:t>
            </a:r>
            <a:endParaRPr lang="es-CO" dirty="0"/>
          </a:p>
        </p:txBody>
      </p:sp>
      <p:sp>
        <p:nvSpPr>
          <p:cNvPr id="3" name="2 Subtítulo"/>
          <p:cNvSpPr>
            <a:spLocks noGrp="1"/>
          </p:cNvSpPr>
          <p:nvPr>
            <p:ph type="subTitle" idx="1"/>
          </p:nvPr>
        </p:nvSpPr>
        <p:spPr>
          <a:xfrm>
            <a:off x="4860032" y="1196752"/>
            <a:ext cx="3664496" cy="576064"/>
          </a:xfrm>
        </p:spPr>
        <p:txBody>
          <a:bodyPr>
            <a:normAutofit/>
          </a:bodyPr>
          <a:lstStyle>
            <a:lvl1pPr marL="0" indent="0" algn="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CO" dirty="0"/>
          </a:p>
        </p:txBody>
      </p:sp>
    </p:spTree>
    <p:extLst>
      <p:ext uri="{BB962C8B-B14F-4D97-AF65-F5344CB8AC3E}">
        <p14:creationId xmlns:p14="http://schemas.microsoft.com/office/powerpoint/2010/main" val="1886187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2130425"/>
            <a:ext cx="756084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755576" y="3886200"/>
            <a:ext cx="75608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CO" dirty="0"/>
          </a:p>
        </p:txBody>
      </p:sp>
    </p:spTree>
    <p:extLst>
      <p:ext uri="{BB962C8B-B14F-4D97-AF65-F5344CB8AC3E}">
        <p14:creationId xmlns:p14="http://schemas.microsoft.com/office/powerpoint/2010/main" val="1342646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2130425"/>
            <a:ext cx="756084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755576" y="3886200"/>
            <a:ext cx="75608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CO" dirty="0"/>
          </a:p>
        </p:txBody>
      </p:sp>
    </p:spTree>
    <p:extLst>
      <p:ext uri="{BB962C8B-B14F-4D97-AF65-F5344CB8AC3E}">
        <p14:creationId xmlns:p14="http://schemas.microsoft.com/office/powerpoint/2010/main" val="1342646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915615" y="260648"/>
            <a:ext cx="5680721" cy="434479"/>
          </a:xfrm>
        </p:spPr>
        <p:txBody>
          <a:bodyPr>
            <a:normAutofit/>
          </a:bodyPr>
          <a:lstStyle>
            <a:lvl1pPr algn="ctr">
              <a:lnSpc>
                <a:spcPts val="2400"/>
              </a:lnSpc>
              <a:defRPr sz="2200">
                <a:solidFill>
                  <a:schemeClr val="accent5">
                    <a:lumMod val="75000"/>
                  </a:schemeClr>
                </a:solidFill>
                <a:latin typeface="+mj-lt"/>
              </a:defRPr>
            </a:lvl1pPr>
          </a:lstStyle>
          <a:p>
            <a:r>
              <a:rPr lang="es-ES" dirty="0" smtClean="0"/>
              <a:t>Haga clic para modificar el estilo de título del patrón</a:t>
            </a:r>
            <a:endParaRPr lang="es-CO" dirty="0"/>
          </a:p>
        </p:txBody>
      </p:sp>
      <p:sp>
        <p:nvSpPr>
          <p:cNvPr id="3" name="2 Subtítulo"/>
          <p:cNvSpPr>
            <a:spLocks noGrp="1"/>
          </p:cNvSpPr>
          <p:nvPr>
            <p:ph type="subTitle" idx="1"/>
          </p:nvPr>
        </p:nvSpPr>
        <p:spPr>
          <a:xfrm>
            <a:off x="1915615" y="836712"/>
            <a:ext cx="5785439" cy="576064"/>
          </a:xfrm>
        </p:spPr>
        <p:txBody>
          <a:bodyPr>
            <a:noAutofit/>
          </a:bodyPr>
          <a:lstStyle>
            <a:lvl1pPr marL="0" indent="0" algn="ctr">
              <a:buNone/>
              <a:defRPr sz="22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CO" dirty="0"/>
          </a:p>
        </p:txBody>
      </p:sp>
    </p:spTree>
    <p:extLst>
      <p:ext uri="{BB962C8B-B14F-4D97-AF65-F5344CB8AC3E}">
        <p14:creationId xmlns:p14="http://schemas.microsoft.com/office/powerpoint/2010/main" val="658135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563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860032" y="548680"/>
            <a:ext cx="3455987" cy="355600"/>
          </a:xfrm>
        </p:spPr>
        <p:txBody>
          <a:bodyPr/>
          <a:lstStyle>
            <a:lvl1pPr>
              <a:defRPr>
                <a:solidFill>
                  <a:schemeClr val="tx1"/>
                </a:solidFill>
                <a:latin typeface="+mj-lt"/>
              </a:defRPr>
            </a:lvl1pPr>
          </a:lstStyle>
          <a:p>
            <a:r>
              <a:rPr lang="es-ES" dirty="0" smtClean="0"/>
              <a:t>Haga clic para modificar el estilo de título del patrón</a:t>
            </a:r>
            <a:endParaRPr lang="es-CO" dirty="0"/>
          </a:p>
        </p:txBody>
      </p:sp>
      <p:sp>
        <p:nvSpPr>
          <p:cNvPr id="3" name="2 Marcador de contenido"/>
          <p:cNvSpPr>
            <a:spLocks noGrp="1"/>
          </p:cNvSpPr>
          <p:nvPr>
            <p:ph idx="1"/>
          </p:nvPr>
        </p:nvSpPr>
        <p:spPr>
          <a:xfrm>
            <a:off x="792163" y="1556792"/>
            <a:ext cx="7596187" cy="4488408"/>
          </a:xfrm>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Tree>
    <p:extLst>
      <p:ext uri="{BB962C8B-B14F-4D97-AF65-F5344CB8AC3E}">
        <p14:creationId xmlns:p14="http://schemas.microsoft.com/office/powerpoint/2010/main" val="2918170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755650" y="476250"/>
            <a:ext cx="7561263" cy="5649913"/>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Tree>
    <p:extLst>
      <p:ext uri="{BB962C8B-B14F-4D97-AF65-F5344CB8AC3E}">
        <p14:creationId xmlns:p14="http://schemas.microsoft.com/office/powerpoint/2010/main" val="957362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755650" y="476250"/>
            <a:ext cx="6343650" cy="649288"/>
          </a:xfrm>
        </p:spPr>
        <p:txBody>
          <a:bodyPr/>
          <a:lstStyle>
            <a:lvl1pPr>
              <a:defRPr>
                <a:solidFill>
                  <a:schemeClr val="tx1"/>
                </a:solidFill>
                <a:latin typeface="+mj-lt"/>
              </a:defRPr>
            </a:lvl1pPr>
          </a:lstStyle>
          <a:p>
            <a:r>
              <a:rPr lang="es-ES" dirty="0" smtClean="0"/>
              <a:t>Haga clic para modificar el estilo de título del patrón</a:t>
            </a:r>
            <a:endParaRPr lang="es-CO" dirty="0"/>
          </a:p>
        </p:txBody>
      </p:sp>
      <p:sp>
        <p:nvSpPr>
          <p:cNvPr id="3" name="2 Marcador de contenido"/>
          <p:cNvSpPr>
            <a:spLocks noGrp="1"/>
          </p:cNvSpPr>
          <p:nvPr>
            <p:ph sz="half" idx="1"/>
          </p:nvPr>
        </p:nvSpPr>
        <p:spPr>
          <a:xfrm>
            <a:off x="755650" y="1412875"/>
            <a:ext cx="3703638"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contenido"/>
          <p:cNvSpPr>
            <a:spLocks noGrp="1"/>
          </p:cNvSpPr>
          <p:nvPr>
            <p:ph sz="half" idx="2"/>
          </p:nvPr>
        </p:nvSpPr>
        <p:spPr>
          <a:xfrm>
            <a:off x="4611688" y="1412875"/>
            <a:ext cx="3705225"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Tree>
    <p:extLst>
      <p:ext uri="{BB962C8B-B14F-4D97-AF65-F5344CB8AC3E}">
        <p14:creationId xmlns:p14="http://schemas.microsoft.com/office/powerpoint/2010/main" val="620777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6672"/>
            <a:ext cx="6343650" cy="649288"/>
          </a:xfrm>
        </p:spPr>
        <p:txBody>
          <a:bodyPr/>
          <a:lstStyle>
            <a:lvl1pPr>
              <a:defRPr>
                <a:solidFill>
                  <a:schemeClr val="tx1"/>
                </a:solidFill>
                <a:latin typeface="+mj-lt"/>
              </a:defRPr>
            </a:lvl1pPr>
          </a:lstStyle>
          <a:p>
            <a:r>
              <a:rPr lang="es-ES" dirty="0" smtClean="0"/>
              <a:t>Haga clic para modificar el estilo de título del patrón</a:t>
            </a:r>
            <a:endParaRPr lang="es-CO" dirty="0"/>
          </a:p>
        </p:txBody>
      </p:sp>
      <p:sp>
        <p:nvSpPr>
          <p:cNvPr id="3" name="2 Marcador de contenido"/>
          <p:cNvSpPr>
            <a:spLocks noGrp="1"/>
          </p:cNvSpPr>
          <p:nvPr>
            <p:ph sz="half" idx="1"/>
          </p:nvPr>
        </p:nvSpPr>
        <p:spPr>
          <a:xfrm>
            <a:off x="755650" y="1412875"/>
            <a:ext cx="3703638" cy="4713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quarter" idx="2"/>
          </p:nvPr>
        </p:nvSpPr>
        <p:spPr>
          <a:xfrm>
            <a:off x="4611688" y="1412875"/>
            <a:ext cx="3705225" cy="22796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contenido"/>
          <p:cNvSpPr>
            <a:spLocks noGrp="1"/>
          </p:cNvSpPr>
          <p:nvPr>
            <p:ph sz="quarter" idx="3"/>
          </p:nvPr>
        </p:nvSpPr>
        <p:spPr>
          <a:xfrm>
            <a:off x="4611688" y="3844925"/>
            <a:ext cx="3705225" cy="2281238"/>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Tree>
    <p:extLst>
      <p:ext uri="{BB962C8B-B14F-4D97-AF65-F5344CB8AC3E}">
        <p14:creationId xmlns:p14="http://schemas.microsoft.com/office/powerpoint/2010/main" val="592376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2130425"/>
            <a:ext cx="7560840" cy="1470025"/>
          </a:xfrm>
        </p:spPr>
        <p:txBody>
          <a:bodyPr/>
          <a:lstStyle>
            <a:lvl1pPr algn="ctr">
              <a:defRPr>
                <a:latin typeface="+mj-lt"/>
              </a:defRPr>
            </a:lvl1pPr>
          </a:lstStyle>
          <a:p>
            <a:r>
              <a:rPr lang="es-ES" dirty="0" smtClean="0"/>
              <a:t>Haga clic para modificar el estilo de título del patrón</a:t>
            </a:r>
            <a:endParaRPr lang="es-CO" dirty="0"/>
          </a:p>
        </p:txBody>
      </p:sp>
      <p:sp>
        <p:nvSpPr>
          <p:cNvPr id="3" name="2 Subtítulo"/>
          <p:cNvSpPr>
            <a:spLocks noGrp="1"/>
          </p:cNvSpPr>
          <p:nvPr>
            <p:ph type="subTitle" idx="1"/>
          </p:nvPr>
        </p:nvSpPr>
        <p:spPr>
          <a:xfrm>
            <a:off x="755576" y="3886200"/>
            <a:ext cx="75608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CO" dirty="0"/>
          </a:p>
        </p:txBody>
      </p:sp>
    </p:spTree>
    <p:extLst>
      <p:ext uri="{BB962C8B-B14F-4D97-AF65-F5344CB8AC3E}">
        <p14:creationId xmlns:p14="http://schemas.microsoft.com/office/powerpoint/2010/main" val="3802947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6598" y="2868214"/>
            <a:ext cx="7710803" cy="1121571"/>
          </a:xfrm>
          <a:prstGeom prst="rect">
            <a:avLst/>
          </a:prstGeom>
        </p:spPr>
      </p:pic>
      <p:sp>
        <p:nvSpPr>
          <p:cNvPr id="3" name="2 Rectángulo"/>
          <p:cNvSpPr/>
          <p:nvPr userDrawn="1"/>
        </p:nvSpPr>
        <p:spPr>
          <a:xfrm>
            <a:off x="0" y="-243408"/>
            <a:ext cx="9144000"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7444263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755650" y="1052736"/>
            <a:ext cx="7561263" cy="5073427"/>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Tree>
    <p:extLst>
      <p:ext uri="{BB962C8B-B14F-4D97-AF65-F5344CB8AC3E}">
        <p14:creationId xmlns:p14="http://schemas.microsoft.com/office/powerpoint/2010/main" val="232129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2800350" y="116632"/>
            <a:ext cx="6343650" cy="649288"/>
          </a:xfrm>
        </p:spPr>
        <p:txBody>
          <a:bodyPr/>
          <a:lstStyle/>
          <a:p>
            <a:r>
              <a:rPr lang="es-ES" dirty="0" smtClean="0"/>
              <a:t>Haga clic para modificar el estilo de título del patrón</a:t>
            </a:r>
            <a:endParaRPr lang="es-CO" dirty="0"/>
          </a:p>
        </p:txBody>
      </p:sp>
      <p:sp>
        <p:nvSpPr>
          <p:cNvPr id="3" name="2 Marcador de contenido"/>
          <p:cNvSpPr>
            <a:spLocks noGrp="1"/>
          </p:cNvSpPr>
          <p:nvPr>
            <p:ph sz="half" idx="1"/>
          </p:nvPr>
        </p:nvSpPr>
        <p:spPr>
          <a:xfrm>
            <a:off x="755650" y="1412875"/>
            <a:ext cx="3703638"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contenido"/>
          <p:cNvSpPr>
            <a:spLocks noGrp="1"/>
          </p:cNvSpPr>
          <p:nvPr>
            <p:ph sz="half" idx="2"/>
          </p:nvPr>
        </p:nvSpPr>
        <p:spPr>
          <a:xfrm>
            <a:off x="4611688" y="1412875"/>
            <a:ext cx="3705225"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Tree>
    <p:extLst>
      <p:ext uri="{BB962C8B-B14F-4D97-AF65-F5344CB8AC3E}">
        <p14:creationId xmlns:p14="http://schemas.microsoft.com/office/powerpoint/2010/main" val="2583123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2627784" y="116632"/>
            <a:ext cx="6343650" cy="649288"/>
          </a:xfrm>
        </p:spPr>
        <p:txBody>
          <a:bodyPr/>
          <a:lstStyle/>
          <a:p>
            <a:r>
              <a:rPr lang="es-ES" dirty="0" smtClean="0"/>
              <a:t>Haga clic para modificar el estilo de título del patrón</a:t>
            </a:r>
            <a:endParaRPr lang="es-CO" dirty="0"/>
          </a:p>
        </p:txBody>
      </p:sp>
      <p:sp>
        <p:nvSpPr>
          <p:cNvPr id="3" name="2 Marcador de contenido"/>
          <p:cNvSpPr>
            <a:spLocks noGrp="1"/>
          </p:cNvSpPr>
          <p:nvPr>
            <p:ph sz="half" idx="1"/>
          </p:nvPr>
        </p:nvSpPr>
        <p:spPr>
          <a:xfrm>
            <a:off x="755650" y="1412875"/>
            <a:ext cx="3703638" cy="4713288"/>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contenido"/>
          <p:cNvSpPr>
            <a:spLocks noGrp="1"/>
          </p:cNvSpPr>
          <p:nvPr>
            <p:ph sz="quarter" idx="2"/>
          </p:nvPr>
        </p:nvSpPr>
        <p:spPr>
          <a:xfrm>
            <a:off x="4644008" y="1412776"/>
            <a:ext cx="3705225" cy="4320480"/>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Tree>
    <p:extLst>
      <p:ext uri="{BB962C8B-B14F-4D97-AF65-F5344CB8AC3E}">
        <p14:creationId xmlns:p14="http://schemas.microsoft.com/office/powerpoint/2010/main" val="4199976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755576" y="3886200"/>
            <a:ext cx="75608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CO" dirty="0"/>
          </a:p>
        </p:txBody>
      </p:sp>
    </p:spTree>
    <p:extLst>
      <p:ext uri="{BB962C8B-B14F-4D97-AF65-F5344CB8AC3E}">
        <p14:creationId xmlns:p14="http://schemas.microsoft.com/office/powerpoint/2010/main" val="2979206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932363" y="336550"/>
            <a:ext cx="3455987" cy="355600"/>
          </a:xfrm>
        </p:spPr>
        <p:txBody>
          <a:bodyPr/>
          <a:lstStyle/>
          <a:p>
            <a:r>
              <a:rPr lang="en-US"/>
              <a:t>Haga clic para modificar el estilo de título del patrón</a:t>
            </a:r>
            <a:endParaRPr lang="es-ES"/>
          </a:p>
        </p:txBody>
      </p:sp>
      <p:sp>
        <p:nvSpPr>
          <p:cNvPr id="3" name="Marcador de contenido 2"/>
          <p:cNvSpPr>
            <a:spLocks noGrp="1"/>
          </p:cNvSpPr>
          <p:nvPr>
            <p:ph idx="1"/>
          </p:nvPr>
        </p:nvSpPr>
        <p:spPr>
          <a:xfrm>
            <a:off x="792163" y="1125538"/>
            <a:ext cx="7596187" cy="4919662"/>
          </a:xfrm>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Tree>
    <p:extLst>
      <p:ext uri="{BB962C8B-B14F-4D97-AF65-F5344CB8AC3E}">
        <p14:creationId xmlns:p14="http://schemas.microsoft.com/office/powerpoint/2010/main" val="1003504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0553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524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2130425"/>
            <a:ext cx="756084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755576" y="3886200"/>
            <a:ext cx="75608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CO" dirty="0"/>
          </a:p>
        </p:txBody>
      </p:sp>
    </p:spTree>
    <p:extLst>
      <p:ext uri="{BB962C8B-B14F-4D97-AF65-F5344CB8AC3E}">
        <p14:creationId xmlns:p14="http://schemas.microsoft.com/office/powerpoint/2010/main" val="1342646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dane.gov.co/"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hyperlink" Target="http://www.dane.gov.co/" TargetMode="Externa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png"/><Relationship Id="rId5" Type="http://schemas.openxmlformats.org/officeDocument/2006/relationships/slideLayout" Target="../slideLayouts/slideLayout16.xml"/><Relationship Id="rId10"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2 Imagen"/>
          <p:cNvPicPr>
            <a:picLocks noChangeAspect="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19050" y="-20638"/>
            <a:ext cx="918527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Rectángulo"/>
          <p:cNvSpPr/>
          <p:nvPr/>
        </p:nvSpPr>
        <p:spPr>
          <a:xfrm>
            <a:off x="0" y="6316663"/>
            <a:ext cx="9175750" cy="568325"/>
          </a:xfrm>
          <a:prstGeom prst="rect">
            <a:avLst/>
          </a:prstGeom>
          <a:solidFill>
            <a:srgbClr val="B601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p>
        </p:txBody>
      </p:sp>
      <p:sp>
        <p:nvSpPr>
          <p:cNvPr id="1028" name="1 Marcador de título"/>
          <p:cNvSpPr>
            <a:spLocks noGrp="1"/>
          </p:cNvSpPr>
          <p:nvPr>
            <p:ph type="title"/>
          </p:nvPr>
        </p:nvSpPr>
        <p:spPr bwMode="auto">
          <a:xfrm>
            <a:off x="4932363" y="336550"/>
            <a:ext cx="34559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s-ES"/>
              <a:t>Título 1</a:t>
            </a:r>
            <a:endParaRPr lang="es-CO"/>
          </a:p>
        </p:txBody>
      </p:sp>
      <p:sp>
        <p:nvSpPr>
          <p:cNvPr id="1029" name="2 Marcador de texto"/>
          <p:cNvSpPr>
            <a:spLocks noGrp="1"/>
          </p:cNvSpPr>
          <p:nvPr>
            <p:ph type="body" idx="1"/>
          </p:nvPr>
        </p:nvSpPr>
        <p:spPr bwMode="auto">
          <a:xfrm>
            <a:off x="792163" y="1125538"/>
            <a:ext cx="7596187"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pic>
        <p:nvPicPr>
          <p:cNvPr id="1030" name="15 Imagen">
            <a:hlinkClick r:id="rId14"/>
          </p:cNvPr>
          <p:cNvPicPr>
            <a:picLocks noChangeAspect="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757238" y="6430963"/>
            <a:ext cx="1438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descr="logos_redes.png"/>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4139952" y="6381328"/>
            <a:ext cx="4752528" cy="448352"/>
          </a:xfrm>
          <a:prstGeom prst="rect">
            <a:avLst/>
          </a:prstGeom>
        </p:spPr>
      </p:pic>
    </p:spTree>
  </p:cSld>
  <p:clrMap bg1="lt1" tx1="dk1" bg2="lt2" tx2="dk2" accent1="accent1" accent2="accent2" accent3="accent3" accent4="accent4" accent5="accent5" accent6="accent6" hlink="hlink" folHlink="folHlink"/>
  <p:sldLayoutIdLst>
    <p:sldLayoutId id="2147483834" r:id="rId1"/>
    <p:sldLayoutId id="2147483836" r:id="rId2"/>
    <p:sldLayoutId id="2147483837" r:id="rId3"/>
    <p:sldLayoutId id="2147483838" r:id="rId4"/>
    <p:sldLayoutId id="2147483839" r:id="rId5"/>
    <p:sldLayoutId id="2147483840" r:id="rId6"/>
    <p:sldLayoutId id="2147483849" r:id="rId7"/>
    <p:sldLayoutId id="2147483850" r:id="rId8"/>
    <p:sldLayoutId id="2147483851" r:id="rId9"/>
    <p:sldLayoutId id="2147483852" r:id="rId10"/>
    <p:sldLayoutId id="2147483853" r:id="rId11"/>
  </p:sldLayoutIdLst>
  <p:timing>
    <p:tnLst>
      <p:par>
        <p:cTn id="1" dur="indefinite" restart="never" nodeType="tmRoot"/>
      </p:par>
    </p:tnLst>
  </p:timing>
  <p:txStyles>
    <p:titleStyle>
      <a:lvl1pPr algn="r" rtl="0" eaLnBrk="0" fontAlgn="base" hangingPunct="0">
        <a:lnSpc>
          <a:spcPts val="2800"/>
        </a:lnSpc>
        <a:spcBef>
          <a:spcPct val="0"/>
        </a:spcBef>
        <a:spcAft>
          <a:spcPct val="0"/>
        </a:spcAft>
        <a:defRPr sz="2500" kern="1200">
          <a:solidFill>
            <a:schemeClr val="bg1"/>
          </a:solidFill>
          <a:latin typeface="+mj-lt"/>
          <a:ea typeface="ＭＳ Ｐゴシック" charset="0"/>
          <a:cs typeface="ＭＳ Ｐゴシック" charset="0"/>
        </a:defRPr>
      </a:lvl1pPr>
      <a:lvl2pPr algn="r" rtl="0" eaLnBrk="0" fontAlgn="base" hangingPunct="0">
        <a:lnSpc>
          <a:spcPts val="2800"/>
        </a:lnSpc>
        <a:spcBef>
          <a:spcPct val="0"/>
        </a:spcBef>
        <a:spcAft>
          <a:spcPct val="0"/>
        </a:spcAft>
        <a:defRPr sz="2500">
          <a:solidFill>
            <a:schemeClr val="bg1"/>
          </a:solidFill>
          <a:latin typeface="Futura Md BT" pitchFamily="34" charset="0"/>
          <a:ea typeface="ＭＳ Ｐゴシック" charset="0"/>
          <a:cs typeface="ＭＳ Ｐゴシック" charset="0"/>
        </a:defRPr>
      </a:lvl2pPr>
      <a:lvl3pPr algn="r" rtl="0" eaLnBrk="0" fontAlgn="base" hangingPunct="0">
        <a:lnSpc>
          <a:spcPts val="2800"/>
        </a:lnSpc>
        <a:spcBef>
          <a:spcPct val="0"/>
        </a:spcBef>
        <a:spcAft>
          <a:spcPct val="0"/>
        </a:spcAft>
        <a:defRPr sz="2500">
          <a:solidFill>
            <a:schemeClr val="bg1"/>
          </a:solidFill>
          <a:latin typeface="Futura Md BT" pitchFamily="34" charset="0"/>
          <a:ea typeface="ＭＳ Ｐゴシック" charset="0"/>
          <a:cs typeface="ＭＳ Ｐゴシック" charset="0"/>
        </a:defRPr>
      </a:lvl3pPr>
      <a:lvl4pPr algn="r" rtl="0" eaLnBrk="0" fontAlgn="base" hangingPunct="0">
        <a:lnSpc>
          <a:spcPts val="2800"/>
        </a:lnSpc>
        <a:spcBef>
          <a:spcPct val="0"/>
        </a:spcBef>
        <a:spcAft>
          <a:spcPct val="0"/>
        </a:spcAft>
        <a:defRPr sz="2500">
          <a:solidFill>
            <a:schemeClr val="bg1"/>
          </a:solidFill>
          <a:latin typeface="Futura Md BT" pitchFamily="34" charset="0"/>
          <a:ea typeface="ＭＳ Ｐゴシック" charset="0"/>
          <a:cs typeface="ＭＳ Ｐゴシック" charset="0"/>
        </a:defRPr>
      </a:lvl4pPr>
      <a:lvl5pPr algn="r" rtl="0" eaLnBrk="0" fontAlgn="base" hangingPunct="0">
        <a:lnSpc>
          <a:spcPts val="2800"/>
        </a:lnSpc>
        <a:spcBef>
          <a:spcPct val="0"/>
        </a:spcBef>
        <a:spcAft>
          <a:spcPct val="0"/>
        </a:spcAft>
        <a:defRPr sz="2500">
          <a:solidFill>
            <a:schemeClr val="bg1"/>
          </a:solidFill>
          <a:latin typeface="Futura Md BT" pitchFamily="34" charset="0"/>
          <a:ea typeface="ＭＳ Ｐゴシック" charset="0"/>
          <a:cs typeface="ＭＳ Ｐゴシック" charset="0"/>
        </a:defRPr>
      </a:lvl5pPr>
      <a:lvl6pPr marL="457200" algn="r" rtl="0" eaLnBrk="1" fontAlgn="base" hangingPunct="1">
        <a:lnSpc>
          <a:spcPts val="2800"/>
        </a:lnSpc>
        <a:spcBef>
          <a:spcPct val="0"/>
        </a:spcBef>
        <a:spcAft>
          <a:spcPct val="0"/>
        </a:spcAft>
        <a:defRPr sz="2500">
          <a:solidFill>
            <a:srgbClr val="B6014C"/>
          </a:solidFill>
          <a:latin typeface="Futura Md BT" pitchFamily="34" charset="0"/>
        </a:defRPr>
      </a:lvl6pPr>
      <a:lvl7pPr marL="914400" algn="r" rtl="0" eaLnBrk="1" fontAlgn="base" hangingPunct="1">
        <a:lnSpc>
          <a:spcPts val="2800"/>
        </a:lnSpc>
        <a:spcBef>
          <a:spcPct val="0"/>
        </a:spcBef>
        <a:spcAft>
          <a:spcPct val="0"/>
        </a:spcAft>
        <a:defRPr sz="2500">
          <a:solidFill>
            <a:srgbClr val="B6014C"/>
          </a:solidFill>
          <a:latin typeface="Futura Md BT" pitchFamily="34" charset="0"/>
        </a:defRPr>
      </a:lvl7pPr>
      <a:lvl8pPr marL="1371600" algn="r" rtl="0" eaLnBrk="1" fontAlgn="base" hangingPunct="1">
        <a:lnSpc>
          <a:spcPts val="2800"/>
        </a:lnSpc>
        <a:spcBef>
          <a:spcPct val="0"/>
        </a:spcBef>
        <a:spcAft>
          <a:spcPct val="0"/>
        </a:spcAft>
        <a:defRPr sz="2500">
          <a:solidFill>
            <a:srgbClr val="B6014C"/>
          </a:solidFill>
          <a:latin typeface="Futura Md BT" pitchFamily="34" charset="0"/>
        </a:defRPr>
      </a:lvl8pPr>
      <a:lvl9pPr marL="1828800" algn="r" rtl="0" eaLnBrk="1" fontAlgn="base" hangingPunct="1">
        <a:lnSpc>
          <a:spcPts val="2800"/>
        </a:lnSpc>
        <a:spcBef>
          <a:spcPct val="0"/>
        </a:spcBef>
        <a:spcAft>
          <a:spcPct val="0"/>
        </a:spcAft>
        <a:defRPr sz="2500">
          <a:solidFill>
            <a:srgbClr val="B6014C"/>
          </a:solidFill>
          <a:latin typeface="Futura Md BT"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2 Imagen"/>
          <p:cNvPicPr>
            <a:picLocks noChangeAspect="1"/>
          </p:cNvPicPr>
          <p:nvPr userDrawn="1"/>
        </p:nvPicPr>
        <p:blipFill>
          <a:blip r:embed="rId10" cstate="email">
            <a:extLst>
              <a:ext uri="{28A0092B-C50C-407E-A947-70E740481C1C}">
                <a14:useLocalDpi xmlns:a14="http://schemas.microsoft.com/office/drawing/2010/main" val="0"/>
              </a:ext>
            </a:extLst>
          </a:blip>
          <a:srcRect/>
          <a:stretch>
            <a:fillRect/>
          </a:stretch>
        </p:blipFill>
        <p:spPr bwMode="auto">
          <a:xfrm>
            <a:off x="-9525" y="5851525"/>
            <a:ext cx="9166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1 Marcador de título"/>
          <p:cNvSpPr>
            <a:spLocks noGrp="1"/>
          </p:cNvSpPr>
          <p:nvPr>
            <p:ph type="title"/>
          </p:nvPr>
        </p:nvSpPr>
        <p:spPr bwMode="auto">
          <a:xfrm>
            <a:off x="4932363" y="336550"/>
            <a:ext cx="34559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s-ES"/>
              <a:t>Título 1</a:t>
            </a:r>
            <a:endParaRPr lang="es-CO"/>
          </a:p>
        </p:txBody>
      </p:sp>
      <p:sp>
        <p:nvSpPr>
          <p:cNvPr id="2052" name="2 Marcador de texto"/>
          <p:cNvSpPr>
            <a:spLocks noGrp="1"/>
          </p:cNvSpPr>
          <p:nvPr>
            <p:ph type="body" idx="1"/>
          </p:nvPr>
        </p:nvSpPr>
        <p:spPr bwMode="auto">
          <a:xfrm>
            <a:off x="792163" y="1125538"/>
            <a:ext cx="7596187"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pic>
        <p:nvPicPr>
          <p:cNvPr id="2053" name="11 Imagen"/>
          <p:cNvPicPr>
            <a:picLocks noChangeAspect="1"/>
          </p:cNvPicPr>
          <p:nvPr userDrawn="1"/>
        </p:nvPicPr>
        <p:blipFill>
          <a:blip r:embed="rId11" cstate="email">
            <a:extLst>
              <a:ext uri="{28A0092B-C50C-407E-A947-70E740481C1C}">
                <a14:useLocalDpi xmlns:a14="http://schemas.microsoft.com/office/drawing/2010/main" val="0"/>
              </a:ext>
            </a:extLst>
          </a:blip>
          <a:srcRect t="84036"/>
          <a:stretch>
            <a:fillRect/>
          </a:stretch>
        </p:blipFill>
        <p:spPr bwMode="auto">
          <a:xfrm>
            <a:off x="0" y="-26988"/>
            <a:ext cx="91662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15 Imagen">
            <a:hlinkClick r:id="rId12"/>
          </p:cNvPr>
          <p:cNvPicPr>
            <a:picLocks noChangeAspect="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7019925" y="6302375"/>
            <a:ext cx="1438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Lst>
  <p:timing>
    <p:tnLst>
      <p:par>
        <p:cTn id="1" dur="indefinite" restart="never" nodeType="tmRoot"/>
      </p:par>
    </p:tnLst>
  </p:timing>
  <p:txStyles>
    <p:titleStyle>
      <a:lvl1pPr algn="r" rtl="0" eaLnBrk="0" fontAlgn="base" hangingPunct="0">
        <a:lnSpc>
          <a:spcPts val="2800"/>
        </a:lnSpc>
        <a:spcBef>
          <a:spcPct val="0"/>
        </a:spcBef>
        <a:spcAft>
          <a:spcPct val="0"/>
        </a:spcAft>
        <a:defRPr sz="2500" kern="1200">
          <a:solidFill>
            <a:schemeClr val="tx1"/>
          </a:solidFill>
          <a:latin typeface="+mj-lt"/>
          <a:ea typeface="ＭＳ Ｐゴシック" charset="0"/>
          <a:cs typeface="ＭＳ Ｐゴシック" charset="0"/>
        </a:defRPr>
      </a:lvl1pPr>
      <a:lvl2pPr algn="r" rtl="0" eaLnBrk="0" fontAlgn="base" hangingPunct="0">
        <a:lnSpc>
          <a:spcPts val="2800"/>
        </a:lnSpc>
        <a:spcBef>
          <a:spcPct val="0"/>
        </a:spcBef>
        <a:spcAft>
          <a:spcPct val="0"/>
        </a:spcAft>
        <a:defRPr sz="2500">
          <a:solidFill>
            <a:schemeClr val="tx1"/>
          </a:solidFill>
          <a:latin typeface="Futura Md BT" pitchFamily="34" charset="0"/>
          <a:ea typeface="ＭＳ Ｐゴシック" charset="0"/>
          <a:cs typeface="ＭＳ Ｐゴシック" charset="0"/>
        </a:defRPr>
      </a:lvl2pPr>
      <a:lvl3pPr algn="r" rtl="0" eaLnBrk="0" fontAlgn="base" hangingPunct="0">
        <a:lnSpc>
          <a:spcPts val="2800"/>
        </a:lnSpc>
        <a:spcBef>
          <a:spcPct val="0"/>
        </a:spcBef>
        <a:spcAft>
          <a:spcPct val="0"/>
        </a:spcAft>
        <a:defRPr sz="2500">
          <a:solidFill>
            <a:schemeClr val="tx1"/>
          </a:solidFill>
          <a:latin typeface="Futura Md BT" pitchFamily="34" charset="0"/>
          <a:ea typeface="ＭＳ Ｐゴシック" charset="0"/>
          <a:cs typeface="ＭＳ Ｐゴシック" charset="0"/>
        </a:defRPr>
      </a:lvl3pPr>
      <a:lvl4pPr algn="r" rtl="0" eaLnBrk="0" fontAlgn="base" hangingPunct="0">
        <a:lnSpc>
          <a:spcPts val="2800"/>
        </a:lnSpc>
        <a:spcBef>
          <a:spcPct val="0"/>
        </a:spcBef>
        <a:spcAft>
          <a:spcPct val="0"/>
        </a:spcAft>
        <a:defRPr sz="2500">
          <a:solidFill>
            <a:schemeClr val="tx1"/>
          </a:solidFill>
          <a:latin typeface="Futura Md BT" pitchFamily="34" charset="0"/>
          <a:ea typeface="ＭＳ Ｐゴシック" charset="0"/>
          <a:cs typeface="ＭＳ Ｐゴシック" charset="0"/>
        </a:defRPr>
      </a:lvl4pPr>
      <a:lvl5pPr algn="r" rtl="0" eaLnBrk="0" fontAlgn="base" hangingPunct="0">
        <a:lnSpc>
          <a:spcPts val="2800"/>
        </a:lnSpc>
        <a:spcBef>
          <a:spcPct val="0"/>
        </a:spcBef>
        <a:spcAft>
          <a:spcPct val="0"/>
        </a:spcAft>
        <a:defRPr sz="2500">
          <a:solidFill>
            <a:schemeClr val="tx1"/>
          </a:solidFill>
          <a:latin typeface="Futura Md BT" pitchFamily="34" charset="0"/>
          <a:ea typeface="ＭＳ Ｐゴシック" charset="0"/>
          <a:cs typeface="ＭＳ Ｐゴシック" charset="0"/>
        </a:defRPr>
      </a:lvl5pPr>
      <a:lvl6pPr marL="457200" algn="r" rtl="0" eaLnBrk="1" fontAlgn="base" hangingPunct="1">
        <a:lnSpc>
          <a:spcPts val="2800"/>
        </a:lnSpc>
        <a:spcBef>
          <a:spcPct val="0"/>
        </a:spcBef>
        <a:spcAft>
          <a:spcPct val="0"/>
        </a:spcAft>
        <a:defRPr sz="2500">
          <a:solidFill>
            <a:srgbClr val="B6014C"/>
          </a:solidFill>
          <a:latin typeface="Futura Md BT" pitchFamily="34" charset="0"/>
        </a:defRPr>
      </a:lvl6pPr>
      <a:lvl7pPr marL="914400" algn="r" rtl="0" eaLnBrk="1" fontAlgn="base" hangingPunct="1">
        <a:lnSpc>
          <a:spcPts val="2800"/>
        </a:lnSpc>
        <a:spcBef>
          <a:spcPct val="0"/>
        </a:spcBef>
        <a:spcAft>
          <a:spcPct val="0"/>
        </a:spcAft>
        <a:defRPr sz="2500">
          <a:solidFill>
            <a:srgbClr val="B6014C"/>
          </a:solidFill>
          <a:latin typeface="Futura Md BT" pitchFamily="34" charset="0"/>
        </a:defRPr>
      </a:lvl7pPr>
      <a:lvl8pPr marL="1371600" algn="r" rtl="0" eaLnBrk="1" fontAlgn="base" hangingPunct="1">
        <a:lnSpc>
          <a:spcPts val="2800"/>
        </a:lnSpc>
        <a:spcBef>
          <a:spcPct val="0"/>
        </a:spcBef>
        <a:spcAft>
          <a:spcPct val="0"/>
        </a:spcAft>
        <a:defRPr sz="2500">
          <a:solidFill>
            <a:srgbClr val="B6014C"/>
          </a:solidFill>
          <a:latin typeface="Futura Md BT" pitchFamily="34" charset="0"/>
        </a:defRPr>
      </a:lvl8pPr>
      <a:lvl9pPr marL="1828800" algn="r" rtl="0" eaLnBrk="1" fontAlgn="base" hangingPunct="1">
        <a:lnSpc>
          <a:spcPts val="2800"/>
        </a:lnSpc>
        <a:spcBef>
          <a:spcPct val="0"/>
        </a:spcBef>
        <a:spcAft>
          <a:spcPct val="0"/>
        </a:spcAft>
        <a:defRPr sz="2500">
          <a:solidFill>
            <a:srgbClr val="B6014C"/>
          </a:solidFill>
          <a:latin typeface="Futura Md BT"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package" Target="../embeddings/Microsoft_PowerPoint_Slide1.sldx"/></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1.xml"/><Relationship Id="rId1" Type="http://schemas.openxmlformats.org/officeDocument/2006/relationships/slideLayout" Target="../slideLayouts/slideLayout7.xml"/><Relationship Id="rId4" Type="http://schemas.openxmlformats.org/officeDocument/2006/relationships/slide" Target="slide54.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4"/>
          <p:cNvSpPr txBox="1">
            <a:spLocks noChangeArrowheads="1"/>
          </p:cNvSpPr>
          <p:nvPr/>
        </p:nvSpPr>
        <p:spPr bwMode="auto">
          <a:xfrm>
            <a:off x="3203848" y="5849487"/>
            <a:ext cx="34932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b="1" dirty="0" smtClean="0">
                <a:solidFill>
                  <a:srgbClr val="C00000"/>
                </a:solidFill>
              </a:rPr>
              <a:t>Cali, </a:t>
            </a:r>
            <a:r>
              <a:rPr lang="es-CO" b="1" dirty="0">
                <a:solidFill>
                  <a:srgbClr val="C00000"/>
                </a:solidFill>
              </a:rPr>
              <a:t>21 de Noviembre de 2014</a:t>
            </a:r>
            <a:endParaRPr lang="es-ES" b="1" dirty="0">
              <a:solidFill>
                <a:srgbClr val="C00000"/>
              </a:solidFill>
            </a:endParaRPr>
          </a:p>
        </p:txBody>
      </p:sp>
      <p:pic>
        <p:nvPicPr>
          <p:cNvPr id="14" name="3 Imagen"/>
          <p:cNvPicPr>
            <a:picLocks noChangeAspect="1"/>
          </p:cNvPicPr>
          <p:nvPr/>
        </p:nvPicPr>
        <p:blipFill>
          <a:blip r:embed="rId2" cstate="print"/>
          <a:srcRect/>
          <a:stretch>
            <a:fillRect/>
          </a:stretch>
        </p:blipFill>
        <p:spPr bwMode="auto">
          <a:xfrm>
            <a:off x="683568" y="548680"/>
            <a:ext cx="3382963" cy="4294188"/>
          </a:xfrm>
          <a:prstGeom prst="rect">
            <a:avLst/>
          </a:prstGeom>
          <a:noFill/>
          <a:ln w="9525">
            <a:noFill/>
            <a:miter lim="800000"/>
            <a:headEnd/>
            <a:tailEnd/>
          </a:ln>
        </p:spPr>
      </p:pic>
      <p:cxnSp>
        <p:nvCxnSpPr>
          <p:cNvPr id="19" name="18 Conector recto"/>
          <p:cNvCxnSpPr/>
          <p:nvPr/>
        </p:nvCxnSpPr>
        <p:spPr>
          <a:xfrm>
            <a:off x="0" y="5373688"/>
            <a:ext cx="9144000"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8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022" t="39559" r="22229" b="32418"/>
          <a:stretch/>
        </p:blipFill>
        <p:spPr bwMode="auto">
          <a:xfrm>
            <a:off x="5417126" y="1628775"/>
            <a:ext cx="2963053" cy="278731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7093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descr="originalmapa"/>
          <p:cNvPicPr>
            <a:picLocks noChangeAspect="1" noChangeArrowheads="1"/>
          </p:cNvPicPr>
          <p:nvPr/>
        </p:nvPicPr>
        <p:blipFill>
          <a:blip r:embed="rId3" cstate="print"/>
          <a:srcRect/>
          <a:stretch>
            <a:fillRect/>
          </a:stretch>
        </p:blipFill>
        <p:spPr bwMode="auto">
          <a:xfrm>
            <a:off x="95498" y="1052736"/>
            <a:ext cx="4908550" cy="5184576"/>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p:spPr>
      </p:pic>
      <p:sp>
        <p:nvSpPr>
          <p:cNvPr id="43012" name="Text Box 4"/>
          <p:cNvSpPr txBox="1">
            <a:spLocks noChangeArrowheads="1"/>
          </p:cNvSpPr>
          <p:nvPr/>
        </p:nvSpPr>
        <p:spPr bwMode="auto">
          <a:xfrm>
            <a:off x="5040051" y="1268760"/>
            <a:ext cx="3924437" cy="4324261"/>
          </a:xfrm>
          <a:prstGeom prst="rect">
            <a:avLst/>
          </a:prstGeom>
          <a:no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63538" indent="-363538">
              <a:spcBef>
                <a:spcPct val="50000"/>
              </a:spcBef>
              <a:buClr>
                <a:srgbClr val="FF0066"/>
              </a:buClr>
              <a:buFontTx/>
              <a:buChar char="•"/>
              <a:defRPr/>
            </a:pPr>
            <a:r>
              <a:rPr lang="es-CO" dirty="0" smtClean="0"/>
              <a:t>779 resguardos titulados</a:t>
            </a:r>
            <a:r>
              <a:rPr lang="es-CO" dirty="0"/>
              <a:t>* </a:t>
            </a:r>
            <a:r>
              <a:rPr lang="es-CO" sz="1600" baseline="30000" dirty="0"/>
              <a:t>Dic </a:t>
            </a:r>
            <a:r>
              <a:rPr lang="es-CO" sz="1600" baseline="30000" dirty="0" smtClean="0"/>
              <a:t>2014</a:t>
            </a:r>
            <a:r>
              <a:rPr lang="es-CO" sz="1600" dirty="0" smtClean="0"/>
              <a:t> </a:t>
            </a:r>
            <a:r>
              <a:rPr lang="es-CO" dirty="0" smtClean="0"/>
              <a:t>: </a:t>
            </a:r>
            <a:r>
              <a:rPr lang="es-CO" sz="1600" dirty="0" smtClean="0"/>
              <a:t>ubicados </a:t>
            </a:r>
            <a:r>
              <a:rPr lang="es-CO" sz="1600" dirty="0"/>
              <a:t>en </a:t>
            </a:r>
            <a:r>
              <a:rPr lang="es-CO" sz="1600" dirty="0" smtClean="0"/>
              <a:t>28 </a:t>
            </a:r>
            <a:r>
              <a:rPr lang="es-CO" sz="1600" dirty="0"/>
              <a:t>departamentos y en </a:t>
            </a:r>
            <a:r>
              <a:rPr lang="es-CO" sz="1600" dirty="0" smtClean="0"/>
              <a:t>238 </a:t>
            </a:r>
            <a:r>
              <a:rPr lang="es-CO" sz="1600" dirty="0"/>
              <a:t>municipios del país</a:t>
            </a:r>
            <a:r>
              <a:rPr lang="es-CO" dirty="0"/>
              <a:t>. </a:t>
            </a:r>
          </a:p>
          <a:p>
            <a:pPr marL="363538" indent="-363538">
              <a:spcBef>
                <a:spcPct val="50000"/>
              </a:spcBef>
              <a:buClr>
                <a:srgbClr val="FF0066"/>
              </a:buClr>
              <a:defRPr/>
            </a:pPr>
            <a:r>
              <a:rPr lang="es-CO" dirty="0" smtClean="0"/>
              <a:t>	</a:t>
            </a:r>
            <a:endParaRPr lang="es-CO" sz="1600" dirty="0"/>
          </a:p>
          <a:p>
            <a:pPr marL="363538" indent="-363538">
              <a:spcBef>
                <a:spcPct val="50000"/>
              </a:spcBef>
              <a:buClr>
                <a:srgbClr val="FF0066"/>
              </a:buClr>
              <a:buFontTx/>
              <a:buChar char="•"/>
              <a:defRPr/>
            </a:pPr>
            <a:endParaRPr lang="es-CO" dirty="0"/>
          </a:p>
          <a:p>
            <a:pPr marL="363538" indent="-363538">
              <a:spcBef>
                <a:spcPct val="50000"/>
              </a:spcBef>
              <a:buClr>
                <a:srgbClr val="FF0066"/>
              </a:buClr>
              <a:buFontTx/>
              <a:buChar char="•"/>
              <a:defRPr/>
            </a:pPr>
            <a:endParaRPr lang="es-CO" dirty="0"/>
          </a:p>
          <a:p>
            <a:pPr marL="363538" indent="-363538">
              <a:spcBef>
                <a:spcPct val="50000"/>
              </a:spcBef>
              <a:buClr>
                <a:srgbClr val="FF0066"/>
              </a:buClr>
              <a:defRPr/>
            </a:pPr>
            <a:endParaRPr lang="es-ES" dirty="0"/>
          </a:p>
          <a:p>
            <a:pPr marL="363538" indent="-363538">
              <a:spcBef>
                <a:spcPct val="50000"/>
              </a:spcBef>
              <a:buClr>
                <a:srgbClr val="FF0066"/>
              </a:buClr>
              <a:buFontTx/>
              <a:buChar char="•"/>
              <a:defRPr/>
            </a:pPr>
            <a:r>
              <a:rPr lang="es-ES_tradnl" dirty="0" smtClean="0"/>
              <a:t>182 Tierras de </a:t>
            </a:r>
            <a:r>
              <a:rPr lang="es-ES_tradnl" dirty="0"/>
              <a:t>Comunidades </a:t>
            </a:r>
            <a:r>
              <a:rPr lang="es-ES_tradnl" dirty="0" smtClean="0"/>
              <a:t>Negras TITULADOS: </a:t>
            </a:r>
            <a:r>
              <a:rPr lang="es-ES_tradnl" sz="1600" dirty="0"/>
              <a:t>ubicados en </a:t>
            </a:r>
            <a:r>
              <a:rPr lang="es-ES_tradnl" sz="1600" dirty="0" smtClean="0"/>
              <a:t>7 departamentos</a:t>
            </a:r>
            <a:endParaRPr lang="es-ES_tradnl" dirty="0" smtClean="0"/>
          </a:p>
          <a:p>
            <a:pPr marL="363538" indent="-363538">
              <a:spcBef>
                <a:spcPct val="50000"/>
              </a:spcBef>
              <a:buClr>
                <a:srgbClr val="FF0066"/>
              </a:buClr>
              <a:defRPr/>
            </a:pPr>
            <a:r>
              <a:rPr lang="es-ES_tradnl" dirty="0" smtClean="0"/>
              <a:t>	98 TCN en proceso de conformación</a:t>
            </a:r>
            <a:endParaRPr lang="es-ES_tradnl" dirty="0"/>
          </a:p>
          <a:p>
            <a:pPr marL="363538" indent="-363538">
              <a:spcBef>
                <a:spcPct val="50000"/>
              </a:spcBef>
              <a:buClr>
                <a:srgbClr val="FF0066"/>
              </a:buClr>
              <a:buFontTx/>
              <a:buChar char="•"/>
              <a:defRPr/>
            </a:pPr>
            <a:r>
              <a:rPr lang="es-ES_tradnl" dirty="0"/>
              <a:t>Kumpanias gitanas en 9 ciudades</a:t>
            </a:r>
            <a:endParaRPr lang="es-ES" dirty="0"/>
          </a:p>
        </p:txBody>
      </p:sp>
      <p:sp>
        <p:nvSpPr>
          <p:cNvPr id="2055" name="Rectangle 2"/>
          <p:cNvSpPr>
            <a:spLocks noChangeArrowheads="1"/>
          </p:cNvSpPr>
          <p:nvPr/>
        </p:nvSpPr>
        <p:spPr bwMode="auto">
          <a:xfrm>
            <a:off x="702269" y="44624"/>
            <a:ext cx="8478243" cy="830997"/>
          </a:xfrm>
          <a:prstGeom prst="rect">
            <a:avLst/>
          </a:prstGeom>
          <a:noFill/>
          <a:ln w="9525" algn="ctr">
            <a:noFill/>
            <a:miter lim="800000"/>
            <a:headEnd/>
            <a:tailEnd/>
          </a:ln>
        </p:spPr>
        <p:txBody>
          <a:bodyPr wrap="square">
            <a:spAutoFit/>
          </a:bodyPr>
          <a:lstStyle/>
          <a:p>
            <a:pPr algn="ctr"/>
            <a:r>
              <a:rPr lang="es-CO" sz="2400" b="1" dirty="0" smtClean="0">
                <a:solidFill>
                  <a:schemeClr val="bg1"/>
                </a:solidFill>
              </a:rPr>
              <a:t>TERRITORIOS ÉTNICOS Y KUMPANIAS DEL </a:t>
            </a:r>
          </a:p>
          <a:p>
            <a:pPr algn="ctr"/>
            <a:r>
              <a:rPr lang="es-CO" sz="2400" b="1" dirty="0" smtClean="0">
                <a:solidFill>
                  <a:schemeClr val="bg1"/>
                </a:solidFill>
              </a:rPr>
              <a:t>PUEBLO ROM</a:t>
            </a:r>
            <a:endParaRPr lang="es-ES" sz="2400" b="1" dirty="0">
              <a:solidFill>
                <a:schemeClr val="bg1"/>
              </a:solidFill>
            </a:endParaRPr>
          </a:p>
        </p:txBody>
      </p:sp>
      <p:graphicFrame>
        <p:nvGraphicFramePr>
          <p:cNvPr id="2050" name="Object 7"/>
          <p:cNvGraphicFramePr>
            <a:graphicFrameLocks noChangeAspect="1"/>
          </p:cNvGraphicFramePr>
          <p:nvPr>
            <p:extLst>
              <p:ext uri="{D42A27DB-BD31-4B8C-83A1-F6EECF244321}">
                <p14:modId xmlns:p14="http://schemas.microsoft.com/office/powerpoint/2010/main" val="3700547108"/>
              </p:ext>
            </p:extLst>
          </p:nvPr>
        </p:nvGraphicFramePr>
        <p:xfrm>
          <a:off x="5535488" y="2348880"/>
          <a:ext cx="3429000" cy="1266825"/>
        </p:xfrm>
        <a:graphic>
          <a:graphicData uri="http://schemas.openxmlformats.org/presentationml/2006/ole">
            <mc:AlternateContent xmlns:mc="http://schemas.openxmlformats.org/markup-compatibility/2006">
              <mc:Choice xmlns:v="urn:schemas-microsoft-com:vml" Requires="v">
                <p:oleObj spid="_x0000_s5151" name="Worksheet" r:id="rId5" imgW="3428955" imgH="1266884" progId="Excel.Sheet.8">
                  <p:embed/>
                </p:oleObj>
              </mc:Choice>
              <mc:Fallback>
                <p:oleObj name="Worksheet" r:id="rId5" imgW="3428955" imgH="1266884"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5488" y="2348880"/>
                        <a:ext cx="34290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14838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43608" y="980728"/>
            <a:ext cx="6696744" cy="646331"/>
          </a:xfrm>
          <a:prstGeom prst="rect">
            <a:avLst/>
          </a:prstGeom>
        </p:spPr>
        <p:txBody>
          <a:bodyPr wrap="square">
            <a:spAutoFit/>
          </a:bodyPr>
          <a:lstStyle/>
          <a:p>
            <a:pPr algn="ctr"/>
            <a:r>
              <a:rPr lang="es-CO" b="1" dirty="0" smtClean="0">
                <a:solidFill>
                  <a:srgbClr val="CC3300"/>
                </a:solidFill>
              </a:rPr>
              <a:t>Distribución de la población colombiana censada por pertenencia étnica, 2005</a:t>
            </a:r>
          </a:p>
        </p:txBody>
      </p:sp>
      <p:pic>
        <p:nvPicPr>
          <p:cNvPr id="4099"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9552" y="1648688"/>
            <a:ext cx="8064896" cy="4502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3045012" y="116632"/>
            <a:ext cx="5929958" cy="523220"/>
          </a:xfrm>
          <a:prstGeom prst="rect">
            <a:avLst/>
          </a:prstGeom>
        </p:spPr>
        <p:txBody>
          <a:bodyPr wrap="square">
            <a:spAutoFit/>
          </a:bodyPr>
          <a:lstStyle/>
          <a:p>
            <a:pPr algn="ctr"/>
            <a:r>
              <a:rPr lang="es-MX" sz="2800" b="1" dirty="0" smtClean="0">
                <a:solidFill>
                  <a:schemeClr val="bg1"/>
                </a:solidFill>
              </a:rPr>
              <a:t>LOS GRUPOS ÉTNICOS EN COLOMBIA</a:t>
            </a:r>
            <a:endParaRPr lang="es-MX" sz="2800" b="1" dirty="0">
              <a:solidFill>
                <a:schemeClr val="bg1"/>
              </a:solidFill>
            </a:endParaRPr>
          </a:p>
        </p:txBody>
      </p:sp>
    </p:spTree>
    <p:extLst>
      <p:ext uri="{BB962C8B-B14F-4D97-AF65-F5344CB8AC3E}">
        <p14:creationId xmlns:p14="http://schemas.microsoft.com/office/powerpoint/2010/main" val="2875056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cstate="print"/>
          <a:srcRect l="13478" t="39557" r="14441" b="17955"/>
          <a:stretch>
            <a:fillRect/>
          </a:stretch>
        </p:blipFill>
        <p:spPr bwMode="auto">
          <a:xfrm>
            <a:off x="323528" y="2276872"/>
            <a:ext cx="8424936" cy="3435978"/>
          </a:xfrm>
          <a:prstGeom prst="rect">
            <a:avLst/>
          </a:prstGeom>
        </p:spPr>
      </p:pic>
      <p:sp>
        <p:nvSpPr>
          <p:cNvPr id="6" name="5 Rectángulo"/>
          <p:cNvSpPr/>
          <p:nvPr/>
        </p:nvSpPr>
        <p:spPr>
          <a:xfrm>
            <a:off x="1024610" y="1196752"/>
            <a:ext cx="6643734" cy="646331"/>
          </a:xfrm>
          <a:prstGeom prst="rect">
            <a:avLst/>
          </a:prstGeom>
        </p:spPr>
        <p:txBody>
          <a:bodyPr wrap="square">
            <a:spAutoFit/>
          </a:bodyPr>
          <a:lstStyle/>
          <a:p>
            <a:pPr algn="ctr"/>
            <a:r>
              <a:rPr lang="es-CO" b="1" dirty="0" smtClean="0">
                <a:solidFill>
                  <a:srgbClr val="CC3300"/>
                </a:solidFill>
              </a:rPr>
              <a:t>Distribución porcentual por área de la población censada indígena, afrocolombiana y sin pertenencia étnica, 2005 y 1993</a:t>
            </a:r>
            <a:endParaRPr lang="es-CO" b="1" dirty="0">
              <a:solidFill>
                <a:srgbClr val="CC3300"/>
              </a:solidFill>
            </a:endParaRPr>
          </a:p>
        </p:txBody>
      </p:sp>
      <p:sp>
        <p:nvSpPr>
          <p:cNvPr id="8" name="7 Rectángulo"/>
          <p:cNvSpPr/>
          <p:nvPr/>
        </p:nvSpPr>
        <p:spPr>
          <a:xfrm>
            <a:off x="3045012" y="116632"/>
            <a:ext cx="5929958" cy="523220"/>
          </a:xfrm>
          <a:prstGeom prst="rect">
            <a:avLst/>
          </a:prstGeom>
        </p:spPr>
        <p:txBody>
          <a:bodyPr wrap="square">
            <a:spAutoFit/>
          </a:bodyPr>
          <a:lstStyle/>
          <a:p>
            <a:pPr algn="ctr"/>
            <a:r>
              <a:rPr lang="es-MX" sz="2800" b="1" dirty="0" smtClean="0">
                <a:solidFill>
                  <a:schemeClr val="bg1"/>
                </a:solidFill>
              </a:rPr>
              <a:t>LOS GRUPOS ÉTNICOS EN COLOMBIA</a:t>
            </a:r>
            <a:endParaRPr lang="es-MX" sz="2800" b="1" dirty="0">
              <a:solidFill>
                <a:schemeClr val="bg1"/>
              </a:solidFill>
            </a:endParaRPr>
          </a:p>
        </p:txBody>
      </p:sp>
    </p:spTree>
    <p:extLst>
      <p:ext uri="{BB962C8B-B14F-4D97-AF65-F5344CB8AC3E}">
        <p14:creationId xmlns:p14="http://schemas.microsoft.com/office/powerpoint/2010/main" val="3220511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a:hlinkClick r:id="rId2" action="ppaction://hlinksldjump"/>
          </p:cNvPr>
          <p:cNvSpPr/>
          <p:nvPr/>
        </p:nvSpPr>
        <p:spPr>
          <a:xfrm>
            <a:off x="2771800" y="2669307"/>
            <a:ext cx="4608512" cy="576064"/>
          </a:xfrm>
          <a:prstGeom prst="roundRect">
            <a:avLst/>
          </a:prstGeom>
          <a:noFill/>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s-ES" dirty="0" smtClean="0">
                <a:latin typeface="+mj-lt"/>
              </a:rPr>
              <a:t>Preguntas con enfoque diferencial</a:t>
            </a:r>
          </a:p>
        </p:txBody>
      </p:sp>
      <p:sp>
        <p:nvSpPr>
          <p:cNvPr id="13" name="12 Rectángulo redondeado">
            <a:hlinkClick r:id="rId3" action="ppaction://hlinksldjump"/>
          </p:cNvPr>
          <p:cNvSpPr/>
          <p:nvPr/>
        </p:nvSpPr>
        <p:spPr>
          <a:xfrm>
            <a:off x="2699792" y="1916021"/>
            <a:ext cx="4608512" cy="576064"/>
          </a:xfrm>
          <a:prstGeom prst="roundRect">
            <a:avLst/>
          </a:prstGeom>
          <a:noFill/>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lvl="1" algn="ctr">
              <a:defRPr/>
            </a:pPr>
            <a:r>
              <a:rPr lang="es-MX" dirty="0" smtClean="0">
                <a:latin typeface="+mj-lt"/>
              </a:rPr>
              <a:t>Proceso de concertación</a:t>
            </a:r>
            <a:endParaRPr lang="es-ES" dirty="0" smtClean="0">
              <a:latin typeface="+mj-lt"/>
            </a:endParaRPr>
          </a:p>
        </p:txBody>
      </p:sp>
      <p:sp>
        <p:nvSpPr>
          <p:cNvPr id="15" name="14 Rectángulo redondeado"/>
          <p:cNvSpPr/>
          <p:nvPr/>
        </p:nvSpPr>
        <p:spPr>
          <a:xfrm>
            <a:off x="2843808" y="4289996"/>
            <a:ext cx="4608512" cy="795188"/>
          </a:xfrm>
          <a:prstGeom prst="roundRect">
            <a:avLst/>
          </a:prstGeom>
          <a:noFill/>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lvl="1" algn="ctr">
              <a:defRPr/>
            </a:pPr>
            <a:endParaRPr lang="es-MX" dirty="0" smtClean="0">
              <a:latin typeface="+mj-lt"/>
            </a:endParaRPr>
          </a:p>
          <a:p>
            <a:pPr lvl="1" algn="ctr">
              <a:defRPr/>
            </a:pPr>
            <a:r>
              <a:rPr lang="es-MX" dirty="0" smtClean="0">
                <a:latin typeface="+mj-lt"/>
              </a:rPr>
              <a:t>Apoyo en procesos censales</a:t>
            </a:r>
          </a:p>
          <a:p>
            <a:pPr lvl="1" algn="ctr">
              <a:defRPr/>
            </a:pPr>
            <a:r>
              <a:rPr lang="es-MX" dirty="0" smtClean="0">
                <a:latin typeface="+mj-lt"/>
              </a:rPr>
              <a:t>(sensibilización, entrenamiento y difusión)</a:t>
            </a:r>
            <a:endParaRPr lang="es-ES" dirty="0" smtClean="0">
              <a:latin typeface="+mj-lt"/>
            </a:endParaRPr>
          </a:p>
          <a:p>
            <a:pPr lvl="1" algn="ctr">
              <a:defRPr/>
            </a:pPr>
            <a:endParaRPr lang="es-ES" dirty="0" smtClean="0">
              <a:latin typeface="+mj-lt"/>
            </a:endParaRPr>
          </a:p>
        </p:txBody>
      </p:sp>
      <p:sp>
        <p:nvSpPr>
          <p:cNvPr id="15374" name="Text Box 3"/>
          <p:cNvSpPr txBox="1">
            <a:spLocks noChangeArrowheads="1"/>
          </p:cNvSpPr>
          <p:nvPr/>
        </p:nvSpPr>
        <p:spPr bwMode="auto">
          <a:xfrm>
            <a:off x="1331342" y="-99392"/>
            <a:ext cx="77771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3200" b="1" dirty="0" smtClean="0">
                <a:solidFill>
                  <a:schemeClr val="bg1"/>
                </a:solidFill>
                <a:latin typeface="+mj-lt"/>
              </a:rPr>
              <a:t>1. TERCER CENSO NACIONAL AGROPECUARIO </a:t>
            </a:r>
            <a:endParaRPr lang="es-ES" sz="3200" b="1" dirty="0">
              <a:solidFill>
                <a:schemeClr val="bg1"/>
              </a:solidFill>
              <a:latin typeface="+mj-lt"/>
            </a:endParaRPr>
          </a:p>
        </p:txBody>
      </p:sp>
      <p:sp>
        <p:nvSpPr>
          <p:cNvPr id="2" name="12 Rectángulo redondeado">
            <a:hlinkClick r:id="rId3" action="ppaction://hlinksldjump"/>
          </p:cNvPr>
          <p:cNvSpPr/>
          <p:nvPr/>
        </p:nvSpPr>
        <p:spPr>
          <a:xfrm>
            <a:off x="2771800" y="3497907"/>
            <a:ext cx="4608512" cy="576064"/>
          </a:xfrm>
          <a:prstGeom prst="roundRect">
            <a:avLst/>
          </a:prstGeom>
          <a:noFill/>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lvl="1" algn="ctr">
              <a:defRPr/>
            </a:pPr>
            <a:r>
              <a:rPr lang="es-MX" dirty="0" smtClean="0">
                <a:latin typeface="+mj-lt"/>
              </a:rPr>
              <a:t>Diseño de rutas operativas</a:t>
            </a:r>
            <a:endParaRPr lang="es-ES" dirty="0" smtClean="0">
              <a:latin typeface="+mj-lt"/>
            </a:endParaRPr>
          </a:p>
        </p:txBody>
      </p:sp>
    </p:spTree>
    <p:extLst>
      <p:ext uri="{BB962C8B-B14F-4D97-AF65-F5344CB8AC3E}">
        <p14:creationId xmlns:p14="http://schemas.microsoft.com/office/powerpoint/2010/main" val="4290660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Título"/>
          <p:cNvSpPr txBox="1">
            <a:spLocks/>
          </p:cNvSpPr>
          <p:nvPr/>
        </p:nvSpPr>
        <p:spPr>
          <a:xfrm>
            <a:off x="448411" y="3861048"/>
            <a:ext cx="5082168" cy="8772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chemeClr val="accent6">
                  <a:lumMod val="75000"/>
                </a:schemeClr>
              </a:buClr>
              <a:defRPr/>
            </a:pPr>
            <a:r>
              <a:rPr lang="es-CO" sz="2800" b="1" dirty="0">
                <a:solidFill>
                  <a:srgbClr val="CC3300"/>
                </a:solidFill>
                <a:latin typeface="Arial Rounded MT Bold" panose="020F0704030504030204" pitchFamily="34" charset="0"/>
                <a:ea typeface="+mn-ea"/>
                <a:cs typeface="+mn-cs"/>
              </a:rPr>
              <a:t>PROCESO DE CONCERTACIÓN</a:t>
            </a:r>
          </a:p>
          <a:p>
            <a:pPr algn="l">
              <a:buClr>
                <a:schemeClr val="accent6">
                  <a:lumMod val="75000"/>
                </a:schemeClr>
              </a:buClr>
              <a:defRPr/>
            </a:pPr>
            <a:endParaRPr lang="es-CO" sz="2800" b="1" dirty="0">
              <a:solidFill>
                <a:srgbClr val="2A513B"/>
              </a:solidFill>
              <a:latin typeface="Arial Rounded MT Bold" pitchFamily="34" charset="0"/>
            </a:endParaRPr>
          </a:p>
        </p:txBody>
      </p:sp>
    </p:spTree>
    <p:extLst>
      <p:ext uri="{BB962C8B-B14F-4D97-AF65-F5344CB8AC3E}">
        <p14:creationId xmlns:p14="http://schemas.microsoft.com/office/powerpoint/2010/main" val="2738777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Título"/>
          <p:cNvSpPr txBox="1">
            <a:spLocks/>
          </p:cNvSpPr>
          <p:nvPr/>
        </p:nvSpPr>
        <p:spPr>
          <a:xfrm>
            <a:off x="467544" y="1124744"/>
            <a:ext cx="5082168" cy="8772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chemeClr val="accent6">
                  <a:lumMod val="75000"/>
                </a:schemeClr>
              </a:buClr>
              <a:defRPr/>
            </a:pPr>
            <a:endParaRPr lang="es-CO" sz="2400" b="1" dirty="0" smtClean="0">
              <a:solidFill>
                <a:srgbClr val="2A513B"/>
              </a:solidFill>
              <a:latin typeface="Arial Rounded MT Bold" pitchFamily="34" charset="0"/>
            </a:endParaRPr>
          </a:p>
        </p:txBody>
      </p:sp>
      <p:sp>
        <p:nvSpPr>
          <p:cNvPr id="6" name="6 Título"/>
          <p:cNvSpPr txBox="1">
            <a:spLocks/>
          </p:cNvSpPr>
          <p:nvPr/>
        </p:nvSpPr>
        <p:spPr>
          <a:xfrm>
            <a:off x="2195736" y="44624"/>
            <a:ext cx="7689349"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chemeClr val="accent6">
                  <a:lumMod val="75000"/>
                </a:schemeClr>
              </a:buClr>
              <a:defRPr/>
            </a:pPr>
            <a:r>
              <a:rPr lang="es-CO" sz="2800" b="1" dirty="0">
                <a:solidFill>
                  <a:schemeClr val="bg1"/>
                </a:solidFill>
                <a:latin typeface="+mn-lt"/>
                <a:ea typeface="+mn-ea"/>
                <a:cs typeface="+mn-cs"/>
              </a:rPr>
              <a:t>CONCERTACIÓN RUTA METODOLÓGICA</a:t>
            </a:r>
          </a:p>
        </p:txBody>
      </p:sp>
      <p:sp>
        <p:nvSpPr>
          <p:cNvPr id="7" name="26 Rectángulo"/>
          <p:cNvSpPr>
            <a:spLocks noChangeArrowheads="1"/>
          </p:cNvSpPr>
          <p:nvPr/>
        </p:nvSpPr>
        <p:spPr bwMode="auto">
          <a:xfrm>
            <a:off x="395535" y="1401806"/>
            <a:ext cx="8143875" cy="1569660"/>
          </a:xfrm>
          <a:prstGeom prst="rect">
            <a:avLst/>
          </a:prstGeom>
          <a:solidFill>
            <a:srgbClr val="FFCC66"/>
          </a:solidFill>
          <a:ln w="9525">
            <a:solidFill>
              <a:srgbClr val="FF9933"/>
            </a:solidFill>
            <a:miter lim="800000"/>
            <a:headEnd/>
            <a:tailEnd/>
          </a:ln>
        </p:spPr>
        <p:txBody>
          <a:bodyPr>
            <a:spAutoFit/>
          </a:bodyPr>
          <a:lstStyle/>
          <a:p>
            <a:pPr algn="just"/>
            <a:r>
              <a:rPr lang="es-CO" sz="2400" dirty="0"/>
              <a:t>Pasos necesarios para definir y establecer acuerdos en torno a la planeación, diseño, ejecución y difusión del III CNA que garantizan la inclusión cultural y la participación de los grupos étnicos</a:t>
            </a:r>
          </a:p>
        </p:txBody>
      </p:sp>
      <p:sp>
        <p:nvSpPr>
          <p:cNvPr id="8" name="6 Título"/>
          <p:cNvSpPr txBox="1">
            <a:spLocks/>
          </p:cNvSpPr>
          <p:nvPr/>
        </p:nvSpPr>
        <p:spPr>
          <a:xfrm>
            <a:off x="220747" y="2852936"/>
            <a:ext cx="6079446" cy="3600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chemeClr val="accent6">
                  <a:lumMod val="75000"/>
                </a:schemeClr>
              </a:buClr>
              <a:defRPr/>
            </a:pPr>
            <a:r>
              <a:rPr lang="es-CO" sz="2800" b="1" dirty="0" smtClean="0">
                <a:solidFill>
                  <a:srgbClr val="2A513B"/>
                </a:solidFill>
              </a:rPr>
              <a:t> </a:t>
            </a:r>
            <a:r>
              <a:rPr lang="es-CO" sz="2400" b="1" dirty="0" smtClean="0">
                <a:solidFill>
                  <a:srgbClr val="CC3300"/>
                </a:solidFill>
                <a:ea typeface="+mn-ea"/>
                <a:cs typeface="+mn-cs"/>
              </a:rPr>
              <a:t>Se concertó con </a:t>
            </a:r>
            <a:r>
              <a:rPr lang="es-CO" sz="2400" b="1" dirty="0">
                <a:solidFill>
                  <a:srgbClr val="CC3300"/>
                </a:solidFill>
                <a:ea typeface="+mn-ea"/>
                <a:cs typeface="+mn-cs"/>
              </a:rPr>
              <a:t>los Grupos Étnicos</a:t>
            </a:r>
            <a:r>
              <a:rPr lang="es-CO" sz="2400" b="1" dirty="0" smtClean="0">
                <a:solidFill>
                  <a:srgbClr val="CC3300"/>
                </a:solidFill>
                <a:ea typeface="+mn-ea"/>
                <a:cs typeface="+mn-cs"/>
              </a:rPr>
              <a:t>:</a:t>
            </a:r>
          </a:p>
          <a:p>
            <a:pPr algn="l">
              <a:buClr>
                <a:schemeClr val="accent6">
                  <a:lumMod val="75000"/>
                </a:schemeClr>
              </a:buClr>
              <a:defRPr/>
            </a:pPr>
            <a:endParaRPr lang="es-CO" sz="1800" b="1" dirty="0">
              <a:solidFill>
                <a:srgbClr val="CC3300"/>
              </a:solidFill>
              <a:ea typeface="+mn-ea"/>
              <a:cs typeface="+mn-cs"/>
            </a:endParaRPr>
          </a:p>
          <a:p>
            <a:pPr algn="l">
              <a:buFont typeface="Arial" charset="0"/>
              <a:buChar char="•"/>
            </a:pPr>
            <a:r>
              <a:rPr lang="es-CO" sz="2000" dirty="0" smtClean="0"/>
              <a:t>La ruta metodológica. </a:t>
            </a:r>
          </a:p>
          <a:p>
            <a:pPr algn="l">
              <a:buFont typeface="Arial" charset="0"/>
              <a:buChar char="•"/>
            </a:pPr>
            <a:r>
              <a:rPr lang="es-CO" sz="2000" dirty="0" smtClean="0"/>
              <a:t>El formulario censal. </a:t>
            </a:r>
          </a:p>
          <a:p>
            <a:pPr algn="l">
              <a:buFont typeface="Arial" charset="0"/>
              <a:buChar char="•"/>
            </a:pPr>
            <a:r>
              <a:rPr lang="es-CO" sz="2000" dirty="0" smtClean="0"/>
              <a:t>Las estrategias de sensibilización. </a:t>
            </a:r>
          </a:p>
          <a:p>
            <a:pPr algn="l">
              <a:buFont typeface="Arial" charset="0"/>
              <a:buChar char="•"/>
            </a:pPr>
            <a:r>
              <a:rPr lang="es-CO" sz="2000" dirty="0" smtClean="0"/>
              <a:t>Los criterios de selección y contratación de los encuestadores indígenas. </a:t>
            </a:r>
          </a:p>
          <a:p>
            <a:pPr algn="l">
              <a:buFont typeface="Arial" charset="0"/>
              <a:buChar char="•"/>
            </a:pPr>
            <a:r>
              <a:rPr lang="es-CO" sz="2000" dirty="0" smtClean="0"/>
              <a:t>Las estrategias de difusión de la información. </a:t>
            </a:r>
          </a:p>
          <a:p>
            <a:pPr algn="l">
              <a:buClr>
                <a:schemeClr val="accent6">
                  <a:lumMod val="75000"/>
                </a:schemeClr>
              </a:buClr>
              <a:defRPr/>
            </a:pPr>
            <a:endParaRPr lang="es-CO" sz="1800" b="1" dirty="0" smtClean="0">
              <a:solidFill>
                <a:srgbClr val="2A513B"/>
              </a:solidFill>
            </a:endParaRPr>
          </a:p>
        </p:txBody>
      </p:sp>
      <p:pic>
        <p:nvPicPr>
          <p:cNvPr id="9" name="Picture 7" descr="D:\LMSalamancaR\2014\ETNICOS\CNA\Sistema documental CNA\Documento tipo registro\Sensibilización étnicos\Fotos\Para Material Impreso y Audiovisual\AFROS\AFRO RAIZAL\Raizales\Providencia\Playa Suroeste Providencia.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55397" y="3501008"/>
            <a:ext cx="3181099" cy="238568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427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874475515"/>
              </p:ext>
            </p:extLst>
          </p:nvPr>
        </p:nvGraphicFramePr>
        <p:xfrm>
          <a:off x="216024" y="1196752"/>
          <a:ext cx="8820472" cy="4896544"/>
        </p:xfrm>
        <a:graphic>
          <a:graphicData uri="http://schemas.openxmlformats.org/presentationml/2006/ole">
            <mc:AlternateContent xmlns:mc="http://schemas.openxmlformats.org/markup-compatibility/2006">
              <mc:Choice xmlns:v="urn:schemas-microsoft-com:vml" Requires="v">
                <p:oleObj spid="_x0000_s6174" name="Diapositiva" r:id="rId4" imgW="1264851" imgH="949572" progId="PowerPoint.Slide.12">
                  <p:embed/>
                </p:oleObj>
              </mc:Choice>
              <mc:Fallback>
                <p:oleObj name="Diapositiva" r:id="rId4" imgW="1264851" imgH="949572" progId="PowerPoint.Slide.12">
                  <p:embed/>
                  <p:pic>
                    <p:nvPicPr>
                      <p:cNvPr id="0" name=""/>
                      <p:cNvPicPr>
                        <a:picLocks noChangeAspect="1" noChangeArrowheads="1"/>
                      </p:cNvPicPr>
                      <p:nvPr/>
                    </p:nvPicPr>
                    <p:blipFill>
                      <a:blip r:embed="rId5"/>
                      <a:srcRect/>
                      <a:stretch>
                        <a:fillRect/>
                      </a:stretch>
                    </p:blipFill>
                    <p:spPr bwMode="auto">
                      <a:xfrm>
                        <a:off x="216024" y="1196752"/>
                        <a:ext cx="8820472" cy="4896544"/>
                      </a:xfrm>
                      <a:prstGeom prst="rect">
                        <a:avLst/>
                      </a:prstGeom>
                      <a:noFill/>
                      <a:extLst/>
                    </p:spPr>
                  </p:pic>
                </p:oleObj>
              </mc:Fallback>
            </mc:AlternateContent>
          </a:graphicData>
        </a:graphic>
      </p:graphicFrame>
      <p:sp>
        <p:nvSpPr>
          <p:cNvPr id="2" name="6 Título"/>
          <p:cNvSpPr txBox="1">
            <a:spLocks/>
          </p:cNvSpPr>
          <p:nvPr/>
        </p:nvSpPr>
        <p:spPr>
          <a:xfrm>
            <a:off x="467544" y="1124744"/>
            <a:ext cx="5082168" cy="8772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chemeClr val="accent6">
                  <a:lumMod val="75000"/>
                </a:schemeClr>
              </a:buClr>
              <a:defRPr/>
            </a:pPr>
            <a:endParaRPr lang="es-CO" sz="2400" b="1" dirty="0" smtClean="0">
              <a:solidFill>
                <a:srgbClr val="2A513B"/>
              </a:solidFill>
              <a:latin typeface="Arial Rounded MT Bold" pitchFamily="34" charset="0"/>
            </a:endParaRPr>
          </a:p>
        </p:txBody>
      </p:sp>
      <p:sp>
        <p:nvSpPr>
          <p:cNvPr id="6" name="6 Título"/>
          <p:cNvSpPr txBox="1">
            <a:spLocks/>
          </p:cNvSpPr>
          <p:nvPr/>
        </p:nvSpPr>
        <p:spPr>
          <a:xfrm>
            <a:off x="483051" y="1111613"/>
            <a:ext cx="8337421" cy="8772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buClr>
                <a:schemeClr val="accent6">
                  <a:lumMod val="75000"/>
                </a:schemeClr>
              </a:buClr>
              <a:defRPr/>
            </a:pPr>
            <a:r>
              <a:rPr lang="es-CO" sz="2800" b="1" dirty="0">
                <a:solidFill>
                  <a:srgbClr val="CC3300"/>
                </a:solidFill>
                <a:ea typeface="+mn-ea"/>
                <a:cs typeface="+mn-cs"/>
              </a:rPr>
              <a:t>FASES DEL PROCESO DE CONCERTACIÓN CON LOS GRUPOS ÉTNICOS</a:t>
            </a:r>
          </a:p>
        </p:txBody>
      </p:sp>
    </p:spTree>
    <p:extLst>
      <p:ext uri="{BB962C8B-B14F-4D97-AF65-F5344CB8AC3E}">
        <p14:creationId xmlns:p14="http://schemas.microsoft.com/office/powerpoint/2010/main" val="2687697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Título"/>
          <p:cNvSpPr txBox="1">
            <a:spLocks/>
          </p:cNvSpPr>
          <p:nvPr/>
        </p:nvSpPr>
        <p:spPr>
          <a:xfrm>
            <a:off x="323528" y="3861048"/>
            <a:ext cx="5082168" cy="8772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chemeClr val="accent6">
                  <a:lumMod val="75000"/>
                </a:schemeClr>
              </a:buClr>
              <a:defRPr/>
            </a:pPr>
            <a:r>
              <a:rPr lang="es-CO" sz="2400" b="1" dirty="0">
                <a:solidFill>
                  <a:srgbClr val="CC3300"/>
                </a:solidFill>
                <a:latin typeface="Arial Rounded MT Bold" panose="020F0704030504030204" pitchFamily="34" charset="0"/>
                <a:ea typeface="+mn-ea"/>
                <a:cs typeface="+mn-cs"/>
              </a:rPr>
              <a:t>CONCERTACIÓN CON INDÍGENAS</a:t>
            </a:r>
          </a:p>
          <a:p>
            <a:pPr algn="l">
              <a:buClr>
                <a:schemeClr val="accent6">
                  <a:lumMod val="75000"/>
                </a:schemeClr>
              </a:buClr>
              <a:defRPr/>
            </a:pPr>
            <a:endParaRPr lang="es-CO" sz="2400" b="1" dirty="0">
              <a:solidFill>
                <a:srgbClr val="2A513B"/>
              </a:solidFill>
              <a:latin typeface="Arial Rounded MT Bold" pitchFamily="34" charset="0"/>
            </a:endParaRPr>
          </a:p>
        </p:txBody>
      </p:sp>
      <p:pic>
        <p:nvPicPr>
          <p:cNvPr id="5" name="Picture 9"/>
          <p:cNvPicPr>
            <a:picLocks noChangeAspect="1" noChangeArrowheads="1"/>
          </p:cNvPicPr>
          <p:nvPr/>
        </p:nvPicPr>
        <p:blipFill>
          <a:blip r:embed="rId2" cstate="print"/>
          <a:srcRect l="41934" t="42539" r="31488" b="35832"/>
          <a:stretch>
            <a:fillRect/>
          </a:stretch>
        </p:blipFill>
        <p:spPr bwMode="auto">
          <a:xfrm>
            <a:off x="4788024" y="3501008"/>
            <a:ext cx="3461573" cy="2253581"/>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041881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Título"/>
          <p:cNvSpPr txBox="1">
            <a:spLocks/>
          </p:cNvSpPr>
          <p:nvPr/>
        </p:nvSpPr>
        <p:spPr>
          <a:xfrm>
            <a:off x="4283968" y="1124744"/>
            <a:ext cx="4752527" cy="1791615"/>
          </a:xfrm>
          <a:prstGeom prst="rect">
            <a:avLst/>
          </a:prstGeom>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Clr>
                <a:schemeClr val="accent6">
                  <a:lumMod val="75000"/>
                </a:schemeClr>
              </a:buClr>
              <a:buFont typeface="Arial" pitchFamily="34" charset="0"/>
              <a:buChar char="•"/>
              <a:defRPr/>
            </a:pPr>
            <a:r>
              <a:rPr lang="es-CO" sz="1800" b="1" dirty="0" smtClean="0">
                <a:solidFill>
                  <a:schemeClr val="accent1">
                    <a:lumMod val="50000"/>
                  </a:schemeClr>
                </a:solidFill>
              </a:rPr>
              <a:t>Juntas indígenas regionales </a:t>
            </a:r>
            <a:r>
              <a:rPr lang="es-CO" sz="1800" dirty="0" smtClean="0">
                <a:solidFill>
                  <a:schemeClr val="accent1">
                    <a:lumMod val="50000"/>
                  </a:schemeClr>
                </a:solidFill>
              </a:rPr>
              <a:t>(</a:t>
            </a:r>
            <a:r>
              <a:rPr lang="es-CO" sz="1800" dirty="0" err="1" smtClean="0">
                <a:solidFill>
                  <a:schemeClr val="accent1">
                    <a:lumMod val="50000"/>
                  </a:schemeClr>
                </a:solidFill>
              </a:rPr>
              <a:t>opiac</a:t>
            </a:r>
            <a:r>
              <a:rPr lang="es-CO" sz="1800" dirty="0" smtClean="0">
                <a:solidFill>
                  <a:schemeClr val="accent1">
                    <a:lumMod val="50000"/>
                  </a:schemeClr>
                </a:solidFill>
              </a:rPr>
              <a:t>)</a:t>
            </a:r>
          </a:p>
          <a:p>
            <a:pPr marL="342900" indent="-342900" algn="l">
              <a:buClr>
                <a:schemeClr val="accent6">
                  <a:lumMod val="75000"/>
                </a:schemeClr>
              </a:buClr>
              <a:buFont typeface="Arial" pitchFamily="34" charset="0"/>
              <a:buChar char="•"/>
              <a:defRPr/>
            </a:pPr>
            <a:r>
              <a:rPr lang="es-CO" sz="1800" b="1" dirty="0" err="1" smtClean="0">
                <a:solidFill>
                  <a:schemeClr val="accent1">
                    <a:lumMod val="50000"/>
                  </a:schemeClr>
                </a:solidFill>
              </a:rPr>
              <a:t>Macroregionales</a:t>
            </a:r>
            <a:r>
              <a:rPr lang="es-CO" sz="1800" b="1" dirty="0" smtClean="0">
                <a:solidFill>
                  <a:schemeClr val="accent1">
                    <a:lumMod val="50000"/>
                  </a:schemeClr>
                </a:solidFill>
              </a:rPr>
              <a:t> </a:t>
            </a:r>
            <a:r>
              <a:rPr lang="es-CO" sz="1800" dirty="0" smtClean="0">
                <a:solidFill>
                  <a:schemeClr val="accent1">
                    <a:lumMod val="50000"/>
                  </a:schemeClr>
                </a:solidFill>
              </a:rPr>
              <a:t>(</a:t>
            </a:r>
            <a:r>
              <a:rPr lang="es-CO" sz="1800" dirty="0" err="1" smtClean="0">
                <a:solidFill>
                  <a:schemeClr val="accent1">
                    <a:lumMod val="50000"/>
                  </a:schemeClr>
                </a:solidFill>
              </a:rPr>
              <a:t>onic</a:t>
            </a:r>
            <a:r>
              <a:rPr lang="es-CO" sz="1800" dirty="0" smtClean="0">
                <a:solidFill>
                  <a:schemeClr val="accent1">
                    <a:lumMod val="50000"/>
                  </a:schemeClr>
                </a:solidFill>
              </a:rPr>
              <a:t>)</a:t>
            </a:r>
          </a:p>
          <a:p>
            <a:pPr marL="342900" indent="-342900" algn="l">
              <a:buClr>
                <a:schemeClr val="accent6">
                  <a:lumMod val="75000"/>
                </a:schemeClr>
              </a:buClr>
              <a:buFont typeface="Arial" pitchFamily="34" charset="0"/>
              <a:buChar char="•"/>
              <a:defRPr/>
            </a:pPr>
            <a:r>
              <a:rPr lang="es-CO" sz="1800" b="1" dirty="0" smtClean="0">
                <a:solidFill>
                  <a:schemeClr val="accent1">
                    <a:lumMod val="50000"/>
                  </a:schemeClr>
                </a:solidFill>
              </a:rPr>
              <a:t>Reuniones con organizaciones </a:t>
            </a:r>
            <a:r>
              <a:rPr lang="es-CO" sz="1800" dirty="0" smtClean="0">
                <a:solidFill>
                  <a:schemeClr val="accent1">
                    <a:lumMod val="50000"/>
                  </a:schemeClr>
                </a:solidFill>
              </a:rPr>
              <a:t>(</a:t>
            </a:r>
            <a:r>
              <a:rPr lang="es-CO" sz="1800" dirty="0" err="1" smtClean="0">
                <a:solidFill>
                  <a:schemeClr val="accent1">
                    <a:lumMod val="50000"/>
                  </a:schemeClr>
                </a:solidFill>
              </a:rPr>
              <a:t>aico</a:t>
            </a:r>
            <a:r>
              <a:rPr lang="es-CO" sz="1800" dirty="0" smtClean="0">
                <a:solidFill>
                  <a:schemeClr val="accent1">
                    <a:lumMod val="50000"/>
                  </a:schemeClr>
                </a:solidFill>
              </a:rPr>
              <a:t>, </a:t>
            </a:r>
            <a:r>
              <a:rPr lang="es-CO" sz="1800" dirty="0" err="1" smtClean="0">
                <a:solidFill>
                  <a:schemeClr val="accent1">
                    <a:lumMod val="50000"/>
                  </a:schemeClr>
                </a:solidFill>
              </a:rPr>
              <a:t>atic</a:t>
            </a:r>
            <a:r>
              <a:rPr lang="es-CO" sz="1800" dirty="0" smtClean="0">
                <a:solidFill>
                  <a:schemeClr val="accent1">
                    <a:lumMod val="50000"/>
                  </a:schemeClr>
                </a:solidFill>
              </a:rPr>
              <a:t>, </a:t>
            </a:r>
            <a:r>
              <a:rPr lang="es-CO" sz="1800" dirty="0" err="1" smtClean="0">
                <a:solidFill>
                  <a:schemeClr val="accent1">
                    <a:lumMod val="50000"/>
                  </a:schemeClr>
                </a:solidFill>
              </a:rPr>
              <a:t>cit</a:t>
            </a:r>
            <a:r>
              <a:rPr lang="es-CO" sz="1800" dirty="0" smtClean="0">
                <a:solidFill>
                  <a:schemeClr val="accent1">
                    <a:lumMod val="50000"/>
                  </a:schemeClr>
                </a:solidFill>
              </a:rPr>
              <a:t>, </a:t>
            </a:r>
            <a:r>
              <a:rPr lang="es-CO" sz="1800" dirty="0" err="1" smtClean="0">
                <a:solidFill>
                  <a:schemeClr val="accent1">
                    <a:lumMod val="50000"/>
                  </a:schemeClr>
                </a:solidFill>
              </a:rPr>
              <a:t>gonawindua</a:t>
            </a:r>
            <a:r>
              <a:rPr lang="es-CO" sz="1800" dirty="0" smtClean="0">
                <a:solidFill>
                  <a:schemeClr val="accent1">
                    <a:lumMod val="50000"/>
                  </a:schemeClr>
                </a:solidFill>
              </a:rPr>
              <a:t>, wayuu)</a:t>
            </a:r>
          </a:p>
          <a:p>
            <a:pPr marL="342900" indent="-342900" algn="l">
              <a:buClr>
                <a:schemeClr val="accent6">
                  <a:lumMod val="75000"/>
                </a:schemeClr>
              </a:buClr>
              <a:buFont typeface="Arial" pitchFamily="34" charset="0"/>
              <a:buChar char="•"/>
              <a:defRPr/>
            </a:pPr>
            <a:r>
              <a:rPr lang="es-CO" sz="1800" b="1" dirty="0" smtClean="0">
                <a:solidFill>
                  <a:schemeClr val="accent1">
                    <a:lumMod val="50000"/>
                  </a:schemeClr>
                </a:solidFill>
              </a:rPr>
              <a:t>JIN</a:t>
            </a:r>
            <a:r>
              <a:rPr lang="es-MX" sz="1100" dirty="0" smtClean="0">
                <a:solidFill>
                  <a:schemeClr val="accent1">
                    <a:lumMod val="50000"/>
                  </a:schemeClr>
                </a:solidFill>
              </a:rPr>
              <a:t>)</a:t>
            </a:r>
            <a:endParaRPr lang="es-CO" sz="1100" dirty="0">
              <a:solidFill>
                <a:schemeClr val="accent1">
                  <a:lumMod val="50000"/>
                </a:schemeClr>
              </a:solidFill>
            </a:endParaRPr>
          </a:p>
        </p:txBody>
      </p:sp>
      <p:sp>
        <p:nvSpPr>
          <p:cNvPr id="6" name="6 Título"/>
          <p:cNvSpPr txBox="1">
            <a:spLocks/>
          </p:cNvSpPr>
          <p:nvPr/>
        </p:nvSpPr>
        <p:spPr>
          <a:xfrm>
            <a:off x="3905712" y="31493"/>
            <a:ext cx="4914760" cy="8772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buClr>
                <a:schemeClr val="accent6">
                  <a:lumMod val="75000"/>
                </a:schemeClr>
              </a:buClr>
              <a:defRPr/>
            </a:pPr>
            <a:r>
              <a:rPr lang="es-CO" sz="2400" b="1" dirty="0" smtClean="0">
                <a:solidFill>
                  <a:schemeClr val="bg1"/>
                </a:solidFill>
                <a:latin typeface="+mn-lt"/>
                <a:ea typeface="+mn-ea"/>
                <a:cs typeface="+mn-cs"/>
              </a:rPr>
              <a:t>Mecanismos con los pueblos indígenas</a:t>
            </a:r>
            <a:endParaRPr lang="es-CO" sz="2400" b="1" dirty="0">
              <a:solidFill>
                <a:schemeClr val="bg1"/>
              </a:solidFill>
              <a:latin typeface="+mn-lt"/>
              <a:ea typeface="+mn-ea"/>
              <a:cs typeface="+mn-cs"/>
            </a:endParaRPr>
          </a:p>
        </p:txBody>
      </p:sp>
      <p:pic>
        <p:nvPicPr>
          <p:cNvPr id="30" name="Picture 2" descr="C:\Users\lmsalamancar\AppData\Local\Microsoft\Windows\Temporary Internet Files\Content.Outlook\PW95CXGB\Jurisdicciones_Organizaciones indígenas.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8134" t="5532" r="7618" b="4607"/>
          <a:stretch/>
        </p:blipFill>
        <p:spPr bwMode="auto">
          <a:xfrm>
            <a:off x="144016" y="1073317"/>
            <a:ext cx="3923928" cy="5236003"/>
          </a:xfrm>
          <a:prstGeom prst="rect">
            <a:avLst/>
          </a:prstGeom>
          <a:noFill/>
          <a:extLst>
            <a:ext uri="{909E8E84-426E-40DD-AFC4-6F175D3DCCD1}">
              <a14:hiddenFill xmlns:a14="http://schemas.microsoft.com/office/drawing/2010/main">
                <a:solidFill>
                  <a:srgbClr val="FFFFFF"/>
                </a:solidFill>
              </a14:hiddenFill>
            </a:ext>
          </a:extLst>
        </p:spPr>
      </p:pic>
      <p:sp>
        <p:nvSpPr>
          <p:cNvPr id="31" name="6 Título"/>
          <p:cNvSpPr txBox="1">
            <a:spLocks/>
          </p:cNvSpPr>
          <p:nvPr/>
        </p:nvSpPr>
        <p:spPr>
          <a:xfrm>
            <a:off x="4200125" y="3429726"/>
            <a:ext cx="4836371" cy="2447546"/>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chemeClr val="accent6">
                  <a:lumMod val="75000"/>
                </a:schemeClr>
              </a:buClr>
              <a:defRPr/>
            </a:pPr>
            <a:r>
              <a:rPr lang="es-ES_tradnl" sz="2400" b="1" dirty="0" smtClean="0">
                <a:solidFill>
                  <a:srgbClr val="CC3300"/>
                </a:solidFill>
                <a:latin typeface="+mn-lt"/>
                <a:ea typeface="+mn-ea"/>
                <a:cs typeface="+mn-cs"/>
              </a:rPr>
              <a:t>Actividades</a:t>
            </a:r>
          </a:p>
          <a:p>
            <a:pPr marL="342900" indent="-342900" algn="l">
              <a:buClr>
                <a:schemeClr val="accent6">
                  <a:lumMod val="75000"/>
                </a:schemeClr>
              </a:buClr>
              <a:buFont typeface="Arial" pitchFamily="34" charset="0"/>
              <a:buChar char="•"/>
              <a:defRPr/>
            </a:pPr>
            <a:r>
              <a:rPr lang="es-ES_tradnl" sz="2000" dirty="0" smtClean="0">
                <a:latin typeface="+mn-lt"/>
              </a:rPr>
              <a:t>Reuniones </a:t>
            </a:r>
            <a:r>
              <a:rPr lang="es-ES_tradnl" sz="2000" dirty="0">
                <a:latin typeface="+mn-lt"/>
              </a:rPr>
              <a:t>preparatorias de socialización a nivel nacional y </a:t>
            </a:r>
            <a:r>
              <a:rPr lang="es-ES_tradnl" sz="2000" dirty="0" smtClean="0">
                <a:latin typeface="+mn-lt"/>
              </a:rPr>
              <a:t>territorial con organizaciones y espacios propios</a:t>
            </a:r>
          </a:p>
          <a:p>
            <a:pPr marL="342900" indent="-342900" algn="l">
              <a:buClr>
                <a:schemeClr val="accent6">
                  <a:lumMod val="75000"/>
                </a:schemeClr>
              </a:buClr>
              <a:buFont typeface="Arial" pitchFamily="34" charset="0"/>
              <a:buChar char="•"/>
              <a:defRPr/>
            </a:pPr>
            <a:r>
              <a:rPr lang="es-ES_tradnl" sz="2000" dirty="0" smtClean="0">
                <a:latin typeface="+mn-lt"/>
              </a:rPr>
              <a:t>Reuniones de expertos</a:t>
            </a:r>
          </a:p>
          <a:p>
            <a:pPr marL="342900" indent="-342900" algn="l">
              <a:buClr>
                <a:schemeClr val="accent6">
                  <a:lumMod val="75000"/>
                </a:schemeClr>
              </a:buClr>
              <a:buFont typeface="Arial" pitchFamily="34" charset="0"/>
              <a:buChar char="•"/>
              <a:defRPr/>
            </a:pPr>
            <a:r>
              <a:rPr lang="es-ES_tradnl" sz="2000" dirty="0">
                <a:latin typeface="+mn-lt"/>
              </a:rPr>
              <a:t>Elaboración e </a:t>
            </a:r>
            <a:r>
              <a:rPr lang="es-ES_tradnl" sz="2000" dirty="0" smtClean="0">
                <a:latin typeface="+mn-lt"/>
              </a:rPr>
              <a:t>implementación ruta metodológica </a:t>
            </a:r>
          </a:p>
          <a:p>
            <a:pPr marL="342900" indent="-342900" algn="l">
              <a:buClr>
                <a:schemeClr val="accent6">
                  <a:lumMod val="75000"/>
                </a:schemeClr>
              </a:buClr>
              <a:buFont typeface="Arial" pitchFamily="34" charset="0"/>
              <a:buChar char="•"/>
              <a:defRPr/>
            </a:pPr>
            <a:r>
              <a:rPr lang="es-ES_tradnl" sz="2000" dirty="0">
                <a:latin typeface="+mn-lt"/>
              </a:rPr>
              <a:t>Elaboración </a:t>
            </a:r>
            <a:r>
              <a:rPr lang="es-ES_tradnl" sz="2000" dirty="0" smtClean="0">
                <a:latin typeface="+mn-lt"/>
              </a:rPr>
              <a:t>de convenios</a:t>
            </a:r>
          </a:p>
          <a:p>
            <a:pPr marL="342900" indent="-342900" algn="l">
              <a:buClr>
                <a:schemeClr val="accent6">
                  <a:lumMod val="75000"/>
                </a:schemeClr>
              </a:buClr>
              <a:buFont typeface="Arial" pitchFamily="34" charset="0"/>
              <a:buChar char="•"/>
              <a:defRPr/>
            </a:pPr>
            <a:endParaRPr lang="es-CO" sz="2000" dirty="0" smtClean="0">
              <a:latin typeface="+mn-lt"/>
            </a:endParaRPr>
          </a:p>
        </p:txBody>
      </p:sp>
    </p:spTree>
    <p:extLst>
      <p:ext uri="{BB962C8B-B14F-4D97-AF65-F5344CB8AC3E}">
        <p14:creationId xmlns:p14="http://schemas.microsoft.com/office/powerpoint/2010/main" val="3959759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Título"/>
          <p:cNvSpPr txBox="1">
            <a:spLocks/>
          </p:cNvSpPr>
          <p:nvPr/>
        </p:nvSpPr>
        <p:spPr>
          <a:xfrm>
            <a:off x="179512" y="4063941"/>
            <a:ext cx="5082168" cy="8772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chemeClr val="accent6">
                  <a:lumMod val="75000"/>
                </a:schemeClr>
              </a:buClr>
              <a:defRPr/>
            </a:pPr>
            <a:r>
              <a:rPr lang="es-CO" sz="2400" b="1" dirty="0">
                <a:solidFill>
                  <a:srgbClr val="CC3300"/>
                </a:solidFill>
                <a:latin typeface="Arial Rounded MT Bold" panose="020F0704030504030204" pitchFamily="34" charset="0"/>
                <a:ea typeface="+mn-ea"/>
                <a:cs typeface="+mn-cs"/>
              </a:rPr>
              <a:t>CONCERTACIÓN CON LA POBLACIÓN AFROCOLOMBIANA, RAIZAL Y PALENQUERA</a:t>
            </a:r>
          </a:p>
          <a:p>
            <a:pPr algn="l">
              <a:buClr>
                <a:schemeClr val="accent6">
                  <a:lumMod val="75000"/>
                </a:schemeClr>
              </a:buClr>
              <a:defRPr/>
            </a:pPr>
            <a:endParaRPr lang="es-CO" sz="2400" b="1" dirty="0">
              <a:solidFill>
                <a:srgbClr val="2A513B"/>
              </a:solidFill>
              <a:latin typeface="Arial Rounded MT Bold" pitchFamily="34" charset="0"/>
            </a:endParaRPr>
          </a:p>
        </p:txBody>
      </p:sp>
      <p:pic>
        <p:nvPicPr>
          <p:cNvPr id="6" name="Picture 85"/>
          <p:cNvPicPr>
            <a:picLocks noChangeAspect="1" noChangeArrowheads="1"/>
          </p:cNvPicPr>
          <p:nvPr/>
        </p:nvPicPr>
        <p:blipFill>
          <a:blip r:embed="rId2" cstate="print"/>
          <a:srcRect l="24805" t="34424" r="27357" b="24236"/>
          <a:stretch>
            <a:fillRect/>
          </a:stretch>
        </p:blipFill>
        <p:spPr bwMode="auto">
          <a:xfrm>
            <a:off x="5075634" y="3068960"/>
            <a:ext cx="3888854" cy="2688745"/>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808834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p:nvPr>
        </p:nvSpPr>
        <p:spPr/>
        <p:txBody>
          <a:bodyPr/>
          <a:lstStyle/>
          <a:p>
            <a:r>
              <a:rPr lang="es-MX" sz="2800" dirty="0" smtClean="0"/>
              <a:t>El tema étnico y el Censo Nacional Agropecuario</a:t>
            </a:r>
          </a:p>
          <a:p>
            <a:endParaRPr lang="es-MX" sz="2800" dirty="0" smtClean="0"/>
          </a:p>
          <a:p>
            <a:r>
              <a:rPr lang="es-MX" sz="2800" dirty="0" smtClean="0"/>
              <a:t>Las estadísticas vitales y el tema étnico</a:t>
            </a:r>
          </a:p>
          <a:p>
            <a:endParaRPr lang="es-MX" sz="2800" dirty="0" smtClean="0"/>
          </a:p>
          <a:p>
            <a:r>
              <a:rPr lang="es-MX" sz="2800" dirty="0" smtClean="0"/>
              <a:t>El tratamiento de lo étnico en las encuestas básicas del DANE</a:t>
            </a:r>
          </a:p>
          <a:p>
            <a:pPr lvl="1"/>
            <a:r>
              <a:rPr lang="es-MX" sz="2400" dirty="0" smtClean="0"/>
              <a:t>Encuesta de condiciones de vida (ECV)</a:t>
            </a:r>
          </a:p>
          <a:p>
            <a:pPr lvl="1"/>
            <a:r>
              <a:rPr lang="es-MX" sz="2400" dirty="0" smtClean="0"/>
              <a:t>Encuesta de mercado laboral (GEIH)</a:t>
            </a:r>
          </a:p>
          <a:p>
            <a:r>
              <a:rPr lang="es-MX" sz="2800" dirty="0" smtClean="0"/>
              <a:t>Otros ejercicios </a:t>
            </a:r>
            <a:r>
              <a:rPr lang="es-MX" sz="2800" dirty="0" err="1" smtClean="0"/>
              <a:t>estadisticos</a:t>
            </a:r>
            <a:endParaRPr lang="es-CO" sz="2800" dirty="0"/>
          </a:p>
        </p:txBody>
      </p:sp>
      <p:sp>
        <p:nvSpPr>
          <p:cNvPr id="3" name="2 Rectángulo"/>
          <p:cNvSpPr/>
          <p:nvPr/>
        </p:nvSpPr>
        <p:spPr>
          <a:xfrm>
            <a:off x="2195736" y="-99392"/>
            <a:ext cx="6911752" cy="1015663"/>
          </a:xfrm>
          <a:prstGeom prst="rect">
            <a:avLst/>
          </a:prstGeom>
        </p:spPr>
        <p:txBody>
          <a:bodyPr wrap="square">
            <a:spAutoFit/>
          </a:bodyPr>
          <a:lstStyle/>
          <a:p>
            <a:pPr algn="ctr"/>
            <a:r>
              <a:rPr lang="es-MX" sz="2000" b="1" dirty="0">
                <a:solidFill>
                  <a:schemeClr val="bg1"/>
                </a:solidFill>
              </a:rPr>
              <a:t>Desde siempre el DANE se ha preocupado por obtener información con pertenencia étnica en los </a:t>
            </a:r>
            <a:r>
              <a:rPr lang="es-MX" sz="2000" b="1" dirty="0" smtClean="0">
                <a:solidFill>
                  <a:schemeClr val="bg1"/>
                </a:solidFill>
              </a:rPr>
              <a:t>censos y sus encuestas</a:t>
            </a:r>
            <a:endParaRPr lang="es-MX" sz="2000" b="1" dirty="0">
              <a:solidFill>
                <a:schemeClr val="bg1"/>
              </a:solidFill>
            </a:endParaRPr>
          </a:p>
        </p:txBody>
      </p:sp>
    </p:spTree>
    <p:extLst>
      <p:ext uri="{BB962C8B-B14F-4D97-AF65-F5344CB8AC3E}">
        <p14:creationId xmlns:p14="http://schemas.microsoft.com/office/powerpoint/2010/main" val="3693147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txBox="1">
            <a:spLocks/>
          </p:cNvSpPr>
          <p:nvPr/>
        </p:nvSpPr>
        <p:spPr bwMode="auto">
          <a:xfrm>
            <a:off x="166428" y="1021904"/>
            <a:ext cx="8784976" cy="82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Futura Std Book" pitchFamily="34" charset="0"/>
              </a:defRPr>
            </a:lvl1pPr>
            <a:lvl2pPr marL="742950" indent="-285750" eaLnBrk="0" hangingPunct="0">
              <a:spcBef>
                <a:spcPct val="20000"/>
              </a:spcBef>
              <a:buFont typeface="Arial" charset="0"/>
              <a:buChar char="–"/>
              <a:defRPr sz="2800">
                <a:solidFill>
                  <a:schemeClr val="tx1"/>
                </a:solidFill>
                <a:latin typeface="Futura Std Book" pitchFamily="34" charset="0"/>
              </a:defRPr>
            </a:lvl2pPr>
            <a:lvl3pPr marL="1143000" indent="-228600" eaLnBrk="0" hangingPunct="0">
              <a:spcBef>
                <a:spcPct val="20000"/>
              </a:spcBef>
              <a:buFont typeface="Arial" charset="0"/>
              <a:buChar char="•"/>
              <a:defRPr sz="2400">
                <a:solidFill>
                  <a:schemeClr val="tx1"/>
                </a:solidFill>
                <a:latin typeface="Futura Std Book" pitchFamily="34" charset="0"/>
              </a:defRPr>
            </a:lvl3pPr>
            <a:lvl4pPr marL="1600200" indent="-228600" eaLnBrk="0" hangingPunct="0">
              <a:spcBef>
                <a:spcPct val="20000"/>
              </a:spcBef>
              <a:buFont typeface="Arial" charset="0"/>
              <a:buChar char="–"/>
              <a:defRPr sz="2000">
                <a:solidFill>
                  <a:schemeClr val="tx1"/>
                </a:solidFill>
                <a:latin typeface="Futura Std Book" pitchFamily="34" charset="0"/>
              </a:defRPr>
            </a:lvl4pPr>
            <a:lvl5pPr marL="2057400" indent="-228600" eaLnBrk="0" hangingPunct="0">
              <a:spcBef>
                <a:spcPct val="20000"/>
              </a:spcBef>
              <a:buFont typeface="Arial" charset="0"/>
              <a:buChar char="»"/>
              <a:defRPr sz="2000">
                <a:solidFill>
                  <a:schemeClr val="tx1"/>
                </a:solidFill>
                <a:latin typeface="Futura Std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utura Std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utura Std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utura Std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utura Std Book" pitchFamily="34" charset="0"/>
              </a:defRPr>
            </a:lvl9pPr>
          </a:lstStyle>
          <a:p>
            <a:pPr algn="ctr" eaLnBrk="1" hangingPunct="1">
              <a:lnSpc>
                <a:spcPts val="2800"/>
              </a:lnSpc>
              <a:spcBef>
                <a:spcPct val="0"/>
              </a:spcBef>
              <a:buNone/>
            </a:pPr>
            <a:r>
              <a:rPr lang="es-CO" altLang="es-CO" sz="2400" b="1" dirty="0" smtClean="0">
                <a:solidFill>
                  <a:srgbClr val="CC3300"/>
                </a:solidFill>
                <a:latin typeface="+mn-lt"/>
              </a:rPr>
              <a:t>Mecanismos de concertación con la población negra,</a:t>
            </a:r>
            <a:r>
              <a:rPr lang="es-CO" altLang="es-CO" sz="2400" b="1" dirty="0">
                <a:solidFill>
                  <a:srgbClr val="CC3300"/>
                </a:solidFill>
              </a:rPr>
              <a:t> </a:t>
            </a:r>
            <a:r>
              <a:rPr lang="es-CO" altLang="es-CO" sz="2400" b="1" dirty="0">
                <a:solidFill>
                  <a:srgbClr val="CC3300"/>
                </a:solidFill>
                <a:latin typeface="+mn-lt"/>
              </a:rPr>
              <a:t>afrocolombiana y raizal</a:t>
            </a:r>
          </a:p>
          <a:p>
            <a:pPr algn="ctr" eaLnBrk="1" hangingPunct="1">
              <a:lnSpc>
                <a:spcPts val="2800"/>
              </a:lnSpc>
              <a:spcBef>
                <a:spcPct val="0"/>
              </a:spcBef>
              <a:buFont typeface="Arial" charset="0"/>
              <a:buNone/>
            </a:pPr>
            <a:r>
              <a:rPr lang="es-CO" altLang="es-CO" sz="2400" b="1" dirty="0">
                <a:solidFill>
                  <a:srgbClr val="CC3300"/>
                </a:solidFill>
                <a:latin typeface="+mn-lt"/>
              </a:rPr>
              <a:t> </a:t>
            </a:r>
          </a:p>
        </p:txBody>
      </p:sp>
      <p:grpSp>
        <p:nvGrpSpPr>
          <p:cNvPr id="23555" name="Group 49"/>
          <p:cNvGrpSpPr>
            <a:grpSpLocks/>
          </p:cNvGrpSpPr>
          <p:nvPr/>
        </p:nvGrpSpPr>
        <p:grpSpPr bwMode="auto">
          <a:xfrm>
            <a:off x="166428" y="2060848"/>
            <a:ext cx="4536504" cy="4104456"/>
            <a:chOff x="1785936" y="1895647"/>
            <a:chExt cx="4093160" cy="3477568"/>
          </a:xfrm>
        </p:grpSpPr>
        <p:grpSp>
          <p:nvGrpSpPr>
            <p:cNvPr id="23556" name="31 Grupo"/>
            <p:cNvGrpSpPr>
              <a:grpSpLocks/>
            </p:cNvGrpSpPr>
            <p:nvPr/>
          </p:nvGrpSpPr>
          <p:grpSpPr bwMode="auto">
            <a:xfrm>
              <a:off x="1785936" y="1928518"/>
              <a:ext cx="3485942" cy="3444697"/>
              <a:chOff x="2428860" y="3643019"/>
              <a:chExt cx="3485980" cy="3444722"/>
            </a:xfrm>
          </p:grpSpPr>
          <p:sp>
            <p:nvSpPr>
              <p:cNvPr id="25" name="24 Elipse"/>
              <p:cNvSpPr/>
              <p:nvPr/>
            </p:nvSpPr>
            <p:spPr>
              <a:xfrm>
                <a:off x="2428860" y="4694205"/>
                <a:ext cx="1631808" cy="1289806"/>
              </a:xfrm>
              <a:prstGeom prst="ellipse">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path path="circle">
                  <a:fillToRect l="50000" t="50000" r="50000" b="50000"/>
                </a:path>
                <a:tileRect/>
              </a:gra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s-CO" sz="1400" b="1" dirty="0" smtClean="0"/>
                  <a:t>Asambleas regionales con representantes de los consejos comunitarios</a:t>
                </a:r>
              </a:p>
              <a:p>
                <a:pPr algn="ctr">
                  <a:defRPr/>
                </a:pPr>
                <a:endParaRPr lang="es-CO" sz="1400" b="1" dirty="0"/>
              </a:p>
            </p:txBody>
          </p:sp>
          <p:sp>
            <p:nvSpPr>
              <p:cNvPr id="26" name="25 Elipse"/>
              <p:cNvSpPr/>
              <p:nvPr/>
            </p:nvSpPr>
            <p:spPr>
              <a:xfrm>
                <a:off x="4214610" y="4694206"/>
                <a:ext cx="1558258" cy="1289806"/>
              </a:xfrm>
              <a:prstGeom prst="ellipse">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path path="circle">
                  <a:fillToRect l="50000" t="50000" r="50000" b="50000"/>
                </a:path>
                <a:tileRect/>
              </a:gra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s-CO" sz="1400" b="1" dirty="0" smtClean="0"/>
                  <a:t>Mesa Afrocolombiana regional - MAR</a:t>
                </a:r>
                <a:endParaRPr lang="es-CO" sz="1400" b="1" dirty="0"/>
              </a:p>
            </p:txBody>
          </p:sp>
          <p:sp>
            <p:nvSpPr>
              <p:cNvPr id="28" name="28 Rectángulo"/>
              <p:cNvSpPr/>
              <p:nvPr/>
            </p:nvSpPr>
            <p:spPr>
              <a:xfrm>
                <a:off x="2659699" y="3643019"/>
                <a:ext cx="1214446" cy="57150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s-CO" sz="1400" b="1" dirty="0" smtClean="0"/>
                  <a:t>DANE</a:t>
                </a:r>
                <a:endParaRPr lang="es-CO" sz="1400" b="1" dirty="0"/>
              </a:p>
            </p:txBody>
          </p:sp>
          <p:sp>
            <p:nvSpPr>
              <p:cNvPr id="29" name="30 Rectángulo"/>
              <p:cNvSpPr/>
              <p:nvPr/>
            </p:nvSpPr>
            <p:spPr>
              <a:xfrm>
                <a:off x="2428860" y="6508536"/>
                <a:ext cx="3263616" cy="579205"/>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s-CO" sz="1400" b="1" dirty="0" smtClean="0">
                    <a:solidFill>
                      <a:srgbClr val="FFFFFF"/>
                    </a:solidFill>
                    <a:latin typeface="Futura Std Book"/>
                  </a:rPr>
                  <a:t>Comunidades Negras, Afrocolombianas, raizales y </a:t>
                </a:r>
                <a:r>
                  <a:rPr lang="es-CO" sz="1400" b="1" dirty="0" err="1" smtClean="0">
                    <a:solidFill>
                      <a:srgbClr val="FFFFFF"/>
                    </a:solidFill>
                    <a:latin typeface="Futura Std Book"/>
                  </a:rPr>
                  <a:t>Palenqueras</a:t>
                </a:r>
                <a:endParaRPr lang="es-CO" sz="1400" b="1" dirty="0" smtClean="0">
                  <a:solidFill>
                    <a:srgbClr val="FFFFFF"/>
                  </a:solidFill>
                  <a:latin typeface="Futura Std Book"/>
                </a:endParaRPr>
              </a:p>
            </p:txBody>
          </p:sp>
          <p:cxnSp>
            <p:nvCxnSpPr>
              <p:cNvPr id="30" name="29 Conector angular"/>
              <p:cNvCxnSpPr>
                <a:stCxn id="29" idx="0"/>
                <a:endCxn id="25" idx="4"/>
              </p:cNvCxnSpPr>
              <p:nvPr/>
            </p:nvCxnSpPr>
            <p:spPr>
              <a:xfrm rot="16200000" flipV="1">
                <a:off x="3390455" y="5838322"/>
                <a:ext cx="524525" cy="815904"/>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46 Conector angular"/>
              <p:cNvCxnSpPr>
                <a:stCxn id="25" idx="0"/>
                <a:endCxn id="28" idx="2"/>
              </p:cNvCxnSpPr>
              <p:nvPr/>
            </p:nvCxnSpPr>
            <p:spPr>
              <a:xfrm rot="5400000" flipH="1" flipV="1">
                <a:off x="3016002" y="4443286"/>
                <a:ext cx="479682" cy="22157"/>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49 Conector angular"/>
              <p:cNvCxnSpPr>
                <a:stCxn id="28" idx="3"/>
                <a:endCxn id="26" idx="0"/>
              </p:cNvCxnSpPr>
              <p:nvPr/>
            </p:nvCxnSpPr>
            <p:spPr>
              <a:xfrm>
                <a:off x="3874145" y="3928771"/>
                <a:ext cx="1119595" cy="765434"/>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69 Conector angular"/>
              <p:cNvCxnSpPr>
                <a:stCxn id="26" idx="4"/>
                <a:endCxn id="29" idx="3"/>
              </p:cNvCxnSpPr>
              <p:nvPr/>
            </p:nvCxnSpPr>
            <p:spPr>
              <a:xfrm rot="16200000" flipH="1">
                <a:off x="4936044" y="6041706"/>
                <a:ext cx="814127" cy="698737"/>
              </a:xfrm>
              <a:prstGeom prst="bentConnector4">
                <a:avLst>
                  <a:gd name="adj1" fmla="val 32214"/>
                  <a:gd name="adj2" fmla="val 141024"/>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52 Forma"/>
              <p:cNvCxnSpPr>
                <a:stCxn id="23" idx="2"/>
                <a:endCxn id="26" idx="6"/>
              </p:cNvCxnSpPr>
              <p:nvPr/>
            </p:nvCxnSpPr>
            <p:spPr>
              <a:xfrm rot="5400000">
                <a:off x="5265126" y="4689395"/>
                <a:ext cx="1157458" cy="141971"/>
              </a:xfrm>
              <a:prstGeom prst="bentConnector2">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3" name="28 Rectángulo"/>
            <p:cNvSpPr/>
            <p:nvPr/>
          </p:nvSpPr>
          <p:spPr bwMode="auto">
            <a:xfrm>
              <a:off x="4664658" y="1895647"/>
              <a:ext cx="1214438" cy="57150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s-CO" sz="1400" b="1" dirty="0" smtClean="0"/>
                <a:t>DANE</a:t>
              </a:r>
              <a:endParaRPr lang="es-CO" sz="1400" b="1" dirty="0"/>
            </a:p>
          </p:txBody>
        </p:sp>
      </p:grpSp>
      <p:sp>
        <p:nvSpPr>
          <p:cNvPr id="51" name="6 Título"/>
          <p:cNvSpPr txBox="1">
            <a:spLocks/>
          </p:cNvSpPr>
          <p:nvPr/>
        </p:nvSpPr>
        <p:spPr>
          <a:xfrm>
            <a:off x="4932040" y="2132855"/>
            <a:ext cx="4000400" cy="4104457"/>
          </a:xfrm>
          <a:prstGeom prst="rect">
            <a:avLst/>
          </a:prstGeom>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Clr>
                <a:schemeClr val="accent6">
                  <a:lumMod val="75000"/>
                </a:schemeClr>
              </a:buClr>
              <a:buFont typeface="Arial" pitchFamily="34" charset="0"/>
              <a:buChar char="•"/>
              <a:defRPr/>
            </a:pPr>
            <a:r>
              <a:rPr lang="es-CO" sz="1800" b="1" dirty="0" smtClean="0">
                <a:solidFill>
                  <a:srgbClr val="2A513B"/>
                </a:solidFill>
                <a:latin typeface="Arial Rounded MT Bold" pitchFamily="34" charset="0"/>
              </a:rPr>
              <a:t>PACIFICA</a:t>
            </a:r>
          </a:p>
          <a:p>
            <a:pPr marL="342900" indent="-342900" algn="l">
              <a:buClr>
                <a:schemeClr val="accent6">
                  <a:lumMod val="75000"/>
                </a:schemeClr>
              </a:buClr>
              <a:buFont typeface="Arial" pitchFamily="34" charset="0"/>
              <a:buChar char="•"/>
              <a:defRPr/>
            </a:pPr>
            <a:r>
              <a:rPr lang="es-CO" sz="1800" dirty="0" smtClean="0">
                <a:solidFill>
                  <a:srgbClr val="2A513B"/>
                </a:solidFill>
                <a:latin typeface="Arial Rounded MT Bold" pitchFamily="34" charset="0"/>
              </a:rPr>
              <a:t>2 asambleas regionales (Tumaco y Cali)</a:t>
            </a:r>
          </a:p>
          <a:p>
            <a:pPr marL="342900" indent="-342900" algn="l">
              <a:buClr>
                <a:schemeClr val="accent6">
                  <a:lumMod val="75000"/>
                </a:schemeClr>
              </a:buClr>
              <a:buFont typeface="Arial" pitchFamily="34" charset="0"/>
              <a:buChar char="•"/>
              <a:defRPr/>
            </a:pPr>
            <a:r>
              <a:rPr lang="es-CO" sz="1800" dirty="0" smtClean="0">
                <a:solidFill>
                  <a:srgbClr val="2A513B"/>
                </a:solidFill>
                <a:latin typeface="Arial Rounded MT Bold" pitchFamily="34" charset="0"/>
              </a:rPr>
              <a:t>1 reunión d e delegados (Cali)</a:t>
            </a:r>
          </a:p>
          <a:p>
            <a:pPr marL="342900" indent="-342900" algn="l">
              <a:buClr>
                <a:schemeClr val="accent6">
                  <a:lumMod val="75000"/>
                </a:schemeClr>
              </a:buClr>
              <a:buFont typeface="Arial" pitchFamily="34" charset="0"/>
              <a:buChar char="•"/>
              <a:defRPr/>
            </a:pPr>
            <a:endParaRPr lang="es-CO" sz="900" b="1" dirty="0" smtClean="0">
              <a:solidFill>
                <a:srgbClr val="2A513B"/>
              </a:solidFill>
              <a:latin typeface="Arial Rounded MT Bold" pitchFamily="34" charset="0"/>
            </a:endParaRPr>
          </a:p>
          <a:p>
            <a:pPr marL="342900" indent="-342900" algn="l">
              <a:buClr>
                <a:schemeClr val="accent6">
                  <a:lumMod val="75000"/>
                </a:schemeClr>
              </a:buClr>
              <a:buFont typeface="Arial" pitchFamily="34" charset="0"/>
              <a:buChar char="•"/>
              <a:defRPr/>
            </a:pPr>
            <a:r>
              <a:rPr lang="es-CO" sz="1800" b="1" dirty="0" smtClean="0">
                <a:solidFill>
                  <a:srgbClr val="2A513B"/>
                </a:solidFill>
                <a:latin typeface="Arial Rounded MT Bold" pitchFamily="34" charset="0"/>
              </a:rPr>
              <a:t>CARIBE</a:t>
            </a:r>
          </a:p>
          <a:p>
            <a:pPr marL="342900" indent="-342900" algn="l">
              <a:buClr>
                <a:schemeClr val="accent6">
                  <a:lumMod val="75000"/>
                </a:schemeClr>
              </a:buClr>
              <a:buFont typeface="Arial" pitchFamily="34" charset="0"/>
              <a:buChar char="•"/>
              <a:defRPr/>
            </a:pPr>
            <a:r>
              <a:rPr lang="es-CO" sz="1800" dirty="0" smtClean="0">
                <a:solidFill>
                  <a:srgbClr val="2A513B"/>
                </a:solidFill>
                <a:latin typeface="Arial Rounded MT Bold" pitchFamily="34" charset="0"/>
              </a:rPr>
              <a:t>1 Asamblea (Cartagena) </a:t>
            </a:r>
          </a:p>
          <a:p>
            <a:pPr marL="342900" indent="-342900" algn="l">
              <a:buClr>
                <a:schemeClr val="accent6">
                  <a:lumMod val="75000"/>
                </a:schemeClr>
              </a:buClr>
              <a:buFont typeface="Arial" pitchFamily="34" charset="0"/>
              <a:buChar char="•"/>
              <a:defRPr/>
            </a:pPr>
            <a:r>
              <a:rPr lang="es-CO" sz="1800" dirty="0" smtClean="0">
                <a:solidFill>
                  <a:srgbClr val="2A513B"/>
                </a:solidFill>
                <a:latin typeface="Arial Rounded MT Bold" pitchFamily="34" charset="0"/>
              </a:rPr>
              <a:t>1 reunión de delegados </a:t>
            </a:r>
            <a:r>
              <a:rPr lang="es-CO" sz="1800" dirty="0">
                <a:solidFill>
                  <a:srgbClr val="2A513B"/>
                </a:solidFill>
                <a:latin typeface="Arial Rounded MT Bold" pitchFamily="34" charset="0"/>
              </a:rPr>
              <a:t>(Cartagena) </a:t>
            </a:r>
            <a:endParaRPr lang="es-CO" sz="1800" dirty="0" smtClean="0">
              <a:solidFill>
                <a:srgbClr val="2A513B"/>
              </a:solidFill>
              <a:latin typeface="Arial Rounded MT Bold" pitchFamily="34" charset="0"/>
            </a:endParaRPr>
          </a:p>
          <a:p>
            <a:pPr marL="342900" indent="-342900" algn="l">
              <a:buClr>
                <a:schemeClr val="accent6">
                  <a:lumMod val="75000"/>
                </a:schemeClr>
              </a:buClr>
              <a:buFont typeface="Arial" pitchFamily="34" charset="0"/>
              <a:buChar char="•"/>
              <a:defRPr/>
            </a:pPr>
            <a:r>
              <a:rPr lang="es-CO" sz="1800" dirty="0" smtClean="0">
                <a:solidFill>
                  <a:srgbClr val="2A513B"/>
                </a:solidFill>
                <a:latin typeface="Arial Rounded MT Bold" pitchFamily="34" charset="0"/>
              </a:rPr>
              <a:t>Tres Mares </a:t>
            </a:r>
            <a:r>
              <a:rPr lang="es-CO" sz="1800" dirty="0">
                <a:solidFill>
                  <a:srgbClr val="2A513B"/>
                </a:solidFill>
                <a:latin typeface="Arial Rounded MT Bold" pitchFamily="34" charset="0"/>
              </a:rPr>
              <a:t>(</a:t>
            </a:r>
            <a:r>
              <a:rPr lang="es-CO" sz="1800" dirty="0" smtClean="0">
                <a:solidFill>
                  <a:srgbClr val="2A513B"/>
                </a:solidFill>
                <a:latin typeface="Arial Rounded MT Bold" pitchFamily="34" charset="0"/>
              </a:rPr>
              <a:t>Cartagena, Valledupar y San Andrés) </a:t>
            </a:r>
            <a:endParaRPr lang="es-CO" sz="1800" dirty="0">
              <a:solidFill>
                <a:srgbClr val="2A513B"/>
              </a:solidFill>
              <a:latin typeface="Arial Rounded MT Bold" pitchFamily="34" charset="0"/>
            </a:endParaRPr>
          </a:p>
          <a:p>
            <a:pPr marL="342900" indent="-342900" algn="l">
              <a:buClr>
                <a:schemeClr val="accent6">
                  <a:lumMod val="75000"/>
                </a:schemeClr>
              </a:buClr>
              <a:buFont typeface="Arial" pitchFamily="34" charset="0"/>
              <a:buChar char="•"/>
              <a:defRPr/>
            </a:pPr>
            <a:endParaRPr lang="es-CO" sz="900" dirty="0">
              <a:solidFill>
                <a:srgbClr val="2A513B"/>
              </a:solidFill>
              <a:latin typeface="Arial Rounded MT Bold" pitchFamily="34" charset="0"/>
            </a:endParaRPr>
          </a:p>
          <a:p>
            <a:pPr marL="342900" indent="-342900" algn="l">
              <a:buClr>
                <a:schemeClr val="accent6">
                  <a:lumMod val="75000"/>
                </a:schemeClr>
              </a:buClr>
              <a:buFont typeface="Arial" pitchFamily="34" charset="0"/>
              <a:buChar char="•"/>
              <a:defRPr/>
            </a:pPr>
            <a:r>
              <a:rPr lang="es-CO" sz="1800" b="1" dirty="0" smtClean="0">
                <a:solidFill>
                  <a:srgbClr val="2A513B"/>
                </a:solidFill>
                <a:latin typeface="Arial Rounded MT Bold" pitchFamily="34" charset="0"/>
              </a:rPr>
              <a:t>ANDINA</a:t>
            </a:r>
          </a:p>
          <a:p>
            <a:pPr marL="342900" indent="-342900" algn="l">
              <a:buClr>
                <a:schemeClr val="accent6">
                  <a:lumMod val="75000"/>
                </a:schemeClr>
              </a:buClr>
              <a:buFont typeface="Arial" pitchFamily="34" charset="0"/>
              <a:buChar char="•"/>
              <a:defRPr/>
            </a:pPr>
            <a:r>
              <a:rPr lang="es-CO" sz="1800" dirty="0" smtClean="0">
                <a:solidFill>
                  <a:srgbClr val="2A513B"/>
                </a:solidFill>
                <a:latin typeface="Arial Rounded MT Bold" pitchFamily="34" charset="0"/>
              </a:rPr>
              <a:t>2 Asambleas (Popayán y Medellín)</a:t>
            </a:r>
          </a:p>
          <a:p>
            <a:pPr marL="342900" indent="-342900" algn="l">
              <a:buClr>
                <a:schemeClr val="accent6">
                  <a:lumMod val="75000"/>
                </a:schemeClr>
              </a:buClr>
              <a:buFont typeface="Arial" pitchFamily="34" charset="0"/>
              <a:buChar char="•"/>
              <a:defRPr/>
            </a:pPr>
            <a:endParaRPr lang="es-CO" sz="1100" dirty="0">
              <a:solidFill>
                <a:srgbClr val="2A513B"/>
              </a:solidFill>
              <a:latin typeface="Arial Rounded MT Bold" pitchFamily="34" charset="0"/>
            </a:endParaRPr>
          </a:p>
        </p:txBody>
      </p:sp>
    </p:spTree>
    <p:extLst>
      <p:ext uri="{BB962C8B-B14F-4D97-AF65-F5344CB8AC3E}">
        <p14:creationId xmlns:p14="http://schemas.microsoft.com/office/powerpoint/2010/main" val="2062724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250825" y="1341438"/>
            <a:ext cx="792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400" b="1" dirty="0">
                <a:solidFill>
                  <a:srgbClr val="CC3300"/>
                </a:solidFill>
                <a:latin typeface="+mn-lt"/>
              </a:rPr>
              <a:t>Preguntas </a:t>
            </a:r>
            <a:r>
              <a:rPr lang="es-ES" sz="2400" b="1" dirty="0" smtClean="0">
                <a:solidFill>
                  <a:srgbClr val="CC3300"/>
                </a:solidFill>
                <a:latin typeface="+mn-lt"/>
              </a:rPr>
              <a:t>incluyentes</a:t>
            </a:r>
            <a:endParaRPr lang="es-MX" sz="2000" b="1" dirty="0">
              <a:solidFill>
                <a:srgbClr val="CC3300"/>
              </a:solidFill>
              <a:latin typeface="+mn-lt"/>
            </a:endParaRPr>
          </a:p>
        </p:txBody>
      </p:sp>
      <p:sp>
        <p:nvSpPr>
          <p:cNvPr id="25606" name="Rectangle 10"/>
          <p:cNvSpPr>
            <a:spLocks noChangeArrowheads="1"/>
          </p:cNvSpPr>
          <p:nvPr/>
        </p:nvSpPr>
        <p:spPr bwMode="auto">
          <a:xfrm>
            <a:off x="250825" y="1916832"/>
            <a:ext cx="47569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eaLnBrk="0" hangingPunct="0">
              <a:buFontTx/>
              <a:buChar char="•"/>
            </a:pPr>
            <a:r>
              <a:rPr lang="es-CO" dirty="0" smtClean="0"/>
              <a:t>Preguntas y categorías </a:t>
            </a:r>
            <a:r>
              <a:rPr lang="es-CO" dirty="0"/>
              <a:t>de respuesta con </a:t>
            </a:r>
            <a:r>
              <a:rPr lang="es-CO" dirty="0" smtClean="0"/>
              <a:t>enfoque étnico diferencial:</a:t>
            </a:r>
          </a:p>
          <a:p>
            <a:pPr marL="742950" lvl="1" indent="-285750" algn="just" eaLnBrk="0" hangingPunct="0">
              <a:buFont typeface="Courier New" panose="02070309020205020404" pitchFamily="49" charset="0"/>
              <a:buChar char="o"/>
            </a:pPr>
            <a:endParaRPr lang="es-CO" dirty="0" smtClean="0"/>
          </a:p>
          <a:p>
            <a:pPr marL="742950" lvl="1" indent="-285750" algn="just" eaLnBrk="0" hangingPunct="0">
              <a:buFont typeface="Courier New" panose="02070309020205020404" pitchFamily="49" charset="0"/>
              <a:buChar char="o"/>
            </a:pPr>
            <a:r>
              <a:rPr lang="es-CO" dirty="0" smtClean="0"/>
              <a:t>Talleres de expertos indígenas para revisar el formulario (2012)</a:t>
            </a:r>
          </a:p>
          <a:p>
            <a:pPr marL="742950" lvl="1" indent="-285750" algn="just" eaLnBrk="0" hangingPunct="0">
              <a:buFont typeface="Courier New" panose="02070309020205020404" pitchFamily="49" charset="0"/>
              <a:buChar char="o"/>
            </a:pPr>
            <a:r>
              <a:rPr lang="es-CO" dirty="0" smtClean="0"/>
              <a:t>Talleres con expertos afrocolombianos  con participación de universidad e institucionalidad (2012)</a:t>
            </a:r>
          </a:p>
          <a:p>
            <a:pPr marL="742950" lvl="1" indent="-285750" algn="just" eaLnBrk="0" hangingPunct="0">
              <a:buFont typeface="Courier New" panose="02070309020205020404" pitchFamily="49" charset="0"/>
              <a:buChar char="o"/>
            </a:pPr>
            <a:r>
              <a:rPr lang="es-CO" dirty="0" smtClean="0"/>
              <a:t>Reuniones de concertación con la población indígena, negra, afrocolombiana y raizal en las cuales se presentó el formulario y se recibieron aportes para el formulario (2013-2014)</a:t>
            </a:r>
          </a:p>
          <a:p>
            <a:pPr marL="742950" lvl="1" indent="-285750" algn="just" eaLnBrk="0" hangingPunct="0">
              <a:buFont typeface="Courier New" panose="02070309020205020404" pitchFamily="49" charset="0"/>
              <a:buChar char="o"/>
            </a:pPr>
            <a:endParaRPr lang="es-CO" dirty="0"/>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pic>
        <p:nvPicPr>
          <p:cNvPr id="10" name="Picture 4"/>
          <p:cNvPicPr>
            <a:picLocks noChangeAspect="1" noChangeArrowheads="1"/>
          </p:cNvPicPr>
          <p:nvPr/>
        </p:nvPicPr>
        <p:blipFill>
          <a:blip r:embed="rId2"/>
          <a:srcRect/>
          <a:stretch>
            <a:fillRect/>
          </a:stretch>
        </p:blipFill>
        <p:spPr bwMode="auto">
          <a:xfrm>
            <a:off x="5632565" y="2060848"/>
            <a:ext cx="2539885" cy="336827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28776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a:hlinkClick r:id="" action="ppaction://noaction"/>
          </p:cNvPr>
          <p:cNvSpPr/>
          <p:nvPr/>
        </p:nvSpPr>
        <p:spPr>
          <a:xfrm>
            <a:off x="2923425" y="2580020"/>
            <a:ext cx="5862144" cy="576064"/>
          </a:xfrm>
          <a:prstGeom prst="roundRect">
            <a:avLst/>
          </a:prstGeom>
          <a:noFill/>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358775" lvl="1" indent="-285750">
              <a:buFont typeface="Arial" panose="020B0604020202020204" pitchFamily="34" charset="0"/>
              <a:buChar char="•"/>
              <a:defRPr/>
            </a:pPr>
            <a:r>
              <a:rPr lang="es-MX" sz="1600" dirty="0" smtClean="0">
                <a:latin typeface="+mn-lt"/>
              </a:rPr>
              <a:t>Reuniones de socialización</a:t>
            </a:r>
          </a:p>
          <a:p>
            <a:pPr marL="358775" lvl="1" indent="-285750">
              <a:buFont typeface="Arial" panose="020B0604020202020204" pitchFamily="34" charset="0"/>
              <a:buChar char="•"/>
              <a:defRPr/>
            </a:pPr>
            <a:r>
              <a:rPr lang="es-MX" sz="1600" dirty="0" smtClean="0">
                <a:latin typeface="+mn-lt"/>
              </a:rPr>
              <a:t>Diseño y elaboración de piezas audiovisuales</a:t>
            </a:r>
            <a:endParaRPr lang="es-ES" sz="1600" dirty="0" smtClean="0">
              <a:latin typeface="+mn-lt"/>
            </a:endParaRPr>
          </a:p>
        </p:txBody>
      </p:sp>
      <p:sp>
        <p:nvSpPr>
          <p:cNvPr id="3" name="2 Rectángulo"/>
          <p:cNvSpPr/>
          <p:nvPr/>
        </p:nvSpPr>
        <p:spPr>
          <a:xfrm>
            <a:off x="0" y="774131"/>
            <a:ext cx="9522037" cy="830997"/>
          </a:xfrm>
          <a:prstGeom prst="rect">
            <a:avLst/>
          </a:prstGeom>
        </p:spPr>
        <p:txBody>
          <a:bodyPr wrap="square">
            <a:spAutoFit/>
          </a:bodyPr>
          <a:lstStyle/>
          <a:p>
            <a:pPr algn="ctr">
              <a:defRPr/>
            </a:pPr>
            <a:r>
              <a:rPr lang="es-ES" sz="2400" b="1" dirty="0" smtClean="0">
                <a:solidFill>
                  <a:srgbClr val="CC3300"/>
                </a:solidFill>
              </a:rPr>
              <a:t>Acciones con grupos étnicos: Indígenas, raizales, negros y afrocolombianos </a:t>
            </a:r>
            <a:endParaRPr lang="es-ES" sz="2400" b="1" dirty="0">
              <a:solidFill>
                <a:srgbClr val="CC3300"/>
              </a:solidFill>
            </a:endParaRPr>
          </a:p>
        </p:txBody>
      </p:sp>
      <p:sp>
        <p:nvSpPr>
          <p:cNvPr id="4" name="3 Flecha derecha"/>
          <p:cNvSpPr/>
          <p:nvPr/>
        </p:nvSpPr>
        <p:spPr>
          <a:xfrm>
            <a:off x="303373" y="2397302"/>
            <a:ext cx="2438745" cy="981927"/>
          </a:xfrm>
          <a:prstGeom prst="rightArrow">
            <a:avLst/>
          </a:prstGeom>
          <a:gradFill rotWithShape="1">
            <a:gsLst>
              <a:gs pos="0">
                <a:srgbClr val="CC3300"/>
              </a:gs>
              <a:gs pos="50000">
                <a:srgbClr val="CC3300">
                  <a:gamma/>
                  <a:shade val="46275"/>
                  <a:invGamma/>
                </a:srgbClr>
              </a:gs>
              <a:gs pos="100000">
                <a:srgbClr val="CC3300"/>
              </a:gs>
            </a:gsLst>
            <a:lin ang="5400000" scaled="1"/>
          </a:gra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r>
              <a:rPr lang="es-ES" b="1" dirty="0" smtClean="0">
                <a:solidFill>
                  <a:schemeClr val="bg1"/>
                </a:solidFill>
                <a:cs typeface="Arial" charset="0"/>
              </a:rPr>
              <a:t>Sensibilización</a:t>
            </a:r>
            <a:endParaRPr lang="es-ES" b="1" dirty="0">
              <a:solidFill>
                <a:schemeClr val="bg1"/>
              </a:solidFill>
              <a:cs typeface="Arial" charset="0"/>
            </a:endParaRPr>
          </a:p>
        </p:txBody>
      </p:sp>
      <p:sp>
        <p:nvSpPr>
          <p:cNvPr id="16" name="15 Rectángulo redondeado">
            <a:hlinkClick r:id="" action="ppaction://noaction"/>
          </p:cNvPr>
          <p:cNvSpPr/>
          <p:nvPr/>
        </p:nvSpPr>
        <p:spPr>
          <a:xfrm>
            <a:off x="2913576" y="5546944"/>
            <a:ext cx="5862144" cy="766028"/>
          </a:xfrm>
          <a:prstGeom prst="roundRect">
            <a:avLst/>
          </a:prstGeom>
          <a:noFill/>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358775" lvl="1" indent="-285750">
              <a:buFont typeface="Arial" panose="020B0604020202020204" pitchFamily="34" charset="0"/>
              <a:buChar char="•"/>
              <a:defRPr/>
            </a:pPr>
            <a:r>
              <a:rPr lang="es-MX" sz="1600" dirty="0" smtClean="0">
                <a:latin typeface="+mn-lt"/>
              </a:rPr>
              <a:t>Definición de perfiles del personal étnico en el 3er CNA </a:t>
            </a:r>
          </a:p>
          <a:p>
            <a:pPr marL="358775" lvl="1" indent="-285750">
              <a:buFont typeface="Arial" panose="020B0604020202020204" pitchFamily="34" charset="0"/>
              <a:buChar char="•"/>
              <a:defRPr/>
            </a:pPr>
            <a:r>
              <a:rPr lang="es-MX" sz="1600" dirty="0" smtClean="0">
                <a:latin typeface="+mn-lt"/>
              </a:rPr>
              <a:t>Recolección de hojas de vida de grupos étnicos con el aval de las autoridades indígenas y afrodescendientes</a:t>
            </a:r>
            <a:endParaRPr lang="es-ES" sz="1600" dirty="0" smtClean="0">
              <a:latin typeface="+mn-lt"/>
            </a:endParaRPr>
          </a:p>
        </p:txBody>
      </p:sp>
      <p:sp>
        <p:nvSpPr>
          <p:cNvPr id="17" name="16 Flecha derecha"/>
          <p:cNvSpPr/>
          <p:nvPr/>
        </p:nvSpPr>
        <p:spPr>
          <a:xfrm>
            <a:off x="318657" y="5356978"/>
            <a:ext cx="2438745" cy="955994"/>
          </a:xfrm>
          <a:prstGeom prst="rightArrow">
            <a:avLst/>
          </a:prstGeom>
          <a:gradFill rotWithShape="1">
            <a:gsLst>
              <a:gs pos="0">
                <a:srgbClr val="CC3300"/>
              </a:gs>
              <a:gs pos="50000">
                <a:srgbClr val="CC3300">
                  <a:gamma/>
                  <a:shade val="46275"/>
                  <a:invGamma/>
                </a:srgbClr>
              </a:gs>
              <a:gs pos="100000">
                <a:srgbClr val="CC3300"/>
              </a:gs>
            </a:gsLst>
            <a:lin ang="5400000" scaled="1"/>
          </a:gra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r>
              <a:rPr lang="es-ES" b="1" dirty="0" smtClean="0">
                <a:solidFill>
                  <a:schemeClr val="bg1"/>
                </a:solidFill>
                <a:cs typeface="Arial" charset="0"/>
              </a:rPr>
              <a:t>Recolección</a:t>
            </a:r>
            <a:endParaRPr lang="es-ES" b="1" dirty="0">
              <a:solidFill>
                <a:schemeClr val="bg1"/>
              </a:solidFill>
              <a:cs typeface="Arial" charset="0"/>
            </a:endParaRPr>
          </a:p>
        </p:txBody>
      </p:sp>
      <p:sp>
        <p:nvSpPr>
          <p:cNvPr id="18" name="17 Rectángulo redondeado">
            <a:hlinkClick r:id="" action="ppaction://noaction"/>
          </p:cNvPr>
          <p:cNvSpPr/>
          <p:nvPr/>
        </p:nvSpPr>
        <p:spPr>
          <a:xfrm>
            <a:off x="2928797" y="3568853"/>
            <a:ext cx="5862144" cy="576064"/>
          </a:xfrm>
          <a:prstGeom prst="roundRect">
            <a:avLst/>
          </a:prstGeom>
          <a:noFill/>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358775" lvl="1" indent="-285750">
              <a:buFont typeface="Arial" panose="020B0604020202020204" pitchFamily="34" charset="0"/>
              <a:buChar char="•"/>
              <a:defRPr/>
            </a:pPr>
            <a:r>
              <a:rPr lang="es-MX" sz="1600" dirty="0" smtClean="0">
                <a:latin typeface="+mn-lt"/>
              </a:rPr>
              <a:t>Realización de talleres de cartografía social en zonas de rutas y barrido</a:t>
            </a:r>
            <a:endParaRPr lang="es-ES" sz="1600" dirty="0" smtClean="0">
              <a:latin typeface="+mn-lt"/>
            </a:endParaRPr>
          </a:p>
        </p:txBody>
      </p:sp>
      <p:sp>
        <p:nvSpPr>
          <p:cNvPr id="19" name="18 Flecha derecha"/>
          <p:cNvSpPr/>
          <p:nvPr/>
        </p:nvSpPr>
        <p:spPr>
          <a:xfrm>
            <a:off x="308745" y="3386135"/>
            <a:ext cx="2438745" cy="981927"/>
          </a:xfrm>
          <a:prstGeom prst="rightArrow">
            <a:avLst/>
          </a:prstGeom>
          <a:gradFill rotWithShape="1">
            <a:gsLst>
              <a:gs pos="0">
                <a:srgbClr val="CC3300"/>
              </a:gs>
              <a:gs pos="50000">
                <a:srgbClr val="CC3300">
                  <a:gamma/>
                  <a:shade val="46275"/>
                  <a:invGamma/>
                </a:srgbClr>
              </a:gs>
              <a:gs pos="100000">
                <a:srgbClr val="CC3300"/>
              </a:gs>
            </a:gsLst>
            <a:lin ang="5400000" scaled="1"/>
          </a:gra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r>
              <a:rPr lang="es-ES" b="1" dirty="0" smtClean="0">
                <a:solidFill>
                  <a:schemeClr val="bg1"/>
                </a:solidFill>
                <a:cs typeface="Arial" charset="0"/>
              </a:rPr>
              <a:t>Cartografía</a:t>
            </a:r>
            <a:endParaRPr lang="es-ES" b="1" dirty="0">
              <a:solidFill>
                <a:schemeClr val="bg1"/>
              </a:solidFill>
              <a:cs typeface="Arial" charset="0"/>
            </a:endParaRPr>
          </a:p>
        </p:txBody>
      </p:sp>
      <p:sp>
        <p:nvSpPr>
          <p:cNvPr id="20" name="19 Rectángulo redondeado">
            <a:hlinkClick r:id="" action="ppaction://noaction"/>
          </p:cNvPr>
          <p:cNvSpPr/>
          <p:nvPr/>
        </p:nvSpPr>
        <p:spPr>
          <a:xfrm>
            <a:off x="2947032" y="4550657"/>
            <a:ext cx="5862144" cy="576064"/>
          </a:xfrm>
          <a:prstGeom prst="roundRect">
            <a:avLst/>
          </a:prstGeom>
          <a:noFill/>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358775" lvl="1" indent="-285750">
              <a:buFont typeface="Arial" panose="020B0604020202020204" pitchFamily="34" charset="0"/>
              <a:buChar char="•"/>
              <a:defRPr/>
            </a:pPr>
            <a:r>
              <a:rPr lang="es-MX" sz="1600" dirty="0" smtClean="0">
                <a:latin typeface="+mn-lt"/>
              </a:rPr>
              <a:t>Diseño de piezas de entrenamiento con enfoque étnico diferencial</a:t>
            </a:r>
            <a:endParaRPr lang="es-ES" sz="1600" dirty="0" smtClean="0">
              <a:latin typeface="+mn-lt"/>
            </a:endParaRPr>
          </a:p>
        </p:txBody>
      </p:sp>
      <p:sp>
        <p:nvSpPr>
          <p:cNvPr id="21" name="20 Flecha derecha"/>
          <p:cNvSpPr/>
          <p:nvPr/>
        </p:nvSpPr>
        <p:spPr>
          <a:xfrm>
            <a:off x="326980" y="4367939"/>
            <a:ext cx="2438745" cy="981927"/>
          </a:xfrm>
          <a:prstGeom prst="rightArrow">
            <a:avLst/>
          </a:prstGeom>
          <a:gradFill rotWithShape="1">
            <a:gsLst>
              <a:gs pos="0">
                <a:srgbClr val="CC3300"/>
              </a:gs>
              <a:gs pos="50000">
                <a:srgbClr val="CC3300">
                  <a:gamma/>
                  <a:shade val="46275"/>
                  <a:invGamma/>
                </a:srgbClr>
              </a:gs>
              <a:gs pos="100000">
                <a:srgbClr val="CC3300"/>
              </a:gs>
            </a:gsLst>
            <a:lin ang="5400000" scaled="1"/>
          </a:gra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r>
              <a:rPr lang="es-ES" b="1" dirty="0" smtClean="0">
                <a:solidFill>
                  <a:schemeClr val="bg1"/>
                </a:solidFill>
                <a:cs typeface="Arial" charset="0"/>
              </a:rPr>
              <a:t>Entrenamiento</a:t>
            </a:r>
            <a:endParaRPr lang="es-ES" b="1" dirty="0">
              <a:solidFill>
                <a:schemeClr val="bg1"/>
              </a:solidFill>
              <a:cs typeface="Arial" charset="0"/>
            </a:endParaRPr>
          </a:p>
        </p:txBody>
      </p:sp>
      <p:sp>
        <p:nvSpPr>
          <p:cNvPr id="22" name="21 Rectángulo redondeado">
            <a:hlinkClick r:id="" action="ppaction://noaction"/>
          </p:cNvPr>
          <p:cNvSpPr/>
          <p:nvPr/>
        </p:nvSpPr>
        <p:spPr>
          <a:xfrm>
            <a:off x="2928324" y="1582194"/>
            <a:ext cx="5862144" cy="576064"/>
          </a:xfrm>
          <a:prstGeom prst="roundRect">
            <a:avLst/>
          </a:prstGeom>
          <a:noFill/>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358775" lvl="1" indent="-285750">
              <a:buFont typeface="Arial" panose="020B0604020202020204" pitchFamily="34" charset="0"/>
              <a:buChar char="•"/>
              <a:defRPr/>
            </a:pPr>
            <a:r>
              <a:rPr lang="es-MX" sz="1600" dirty="0" smtClean="0">
                <a:latin typeface="+mn-lt"/>
              </a:rPr>
              <a:t>Implementación de la ruta metodológica de concertación </a:t>
            </a:r>
          </a:p>
          <a:p>
            <a:pPr marL="358775" lvl="1" indent="-285750">
              <a:buFont typeface="Arial" panose="020B0604020202020204" pitchFamily="34" charset="0"/>
              <a:buChar char="•"/>
              <a:defRPr/>
            </a:pPr>
            <a:r>
              <a:rPr lang="es-MX" sz="1600" dirty="0" smtClean="0">
                <a:latin typeface="+mn-lt"/>
              </a:rPr>
              <a:t>Talleres y reuniones de revisión del formulario censal</a:t>
            </a:r>
          </a:p>
        </p:txBody>
      </p:sp>
      <p:sp>
        <p:nvSpPr>
          <p:cNvPr id="23" name="22 Flecha derecha"/>
          <p:cNvSpPr/>
          <p:nvPr/>
        </p:nvSpPr>
        <p:spPr>
          <a:xfrm>
            <a:off x="308272" y="1399476"/>
            <a:ext cx="2438745" cy="981927"/>
          </a:xfrm>
          <a:prstGeom prst="rightArrow">
            <a:avLst/>
          </a:prstGeom>
          <a:gradFill rotWithShape="1">
            <a:gsLst>
              <a:gs pos="0">
                <a:srgbClr val="CC3300"/>
              </a:gs>
              <a:gs pos="50000">
                <a:srgbClr val="CC3300">
                  <a:gamma/>
                  <a:shade val="46275"/>
                  <a:invGamma/>
                </a:srgbClr>
              </a:gs>
              <a:gs pos="100000">
                <a:srgbClr val="CC3300"/>
              </a:gs>
            </a:gsLst>
            <a:lin ang="5400000" scaled="1"/>
          </a:gra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r>
              <a:rPr lang="es-ES" b="1" dirty="0" smtClean="0">
                <a:solidFill>
                  <a:schemeClr val="bg1"/>
                </a:solidFill>
                <a:cs typeface="Arial" charset="0"/>
              </a:rPr>
              <a:t>Concertación</a:t>
            </a:r>
            <a:endParaRPr lang="es-ES" b="1" dirty="0">
              <a:solidFill>
                <a:schemeClr val="bg1"/>
              </a:solidFill>
              <a:cs typeface="Arial" charset="0"/>
            </a:endParaRPr>
          </a:p>
        </p:txBody>
      </p:sp>
    </p:spTree>
    <p:extLst>
      <p:ext uri="{BB962C8B-B14F-4D97-AF65-F5344CB8AC3E}">
        <p14:creationId xmlns:p14="http://schemas.microsoft.com/office/powerpoint/2010/main" val="1911617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a:hlinkClick r:id="" action="ppaction://noaction"/>
          </p:cNvPr>
          <p:cNvSpPr/>
          <p:nvPr/>
        </p:nvSpPr>
        <p:spPr>
          <a:xfrm>
            <a:off x="2927879" y="2816660"/>
            <a:ext cx="5862144" cy="576064"/>
          </a:xfrm>
          <a:prstGeom prst="roundRect">
            <a:avLst/>
          </a:prstGeom>
          <a:noFill/>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358775" lvl="1" indent="-285750">
              <a:buFont typeface="Arial" panose="020B0604020202020204" pitchFamily="34" charset="0"/>
              <a:buChar char="•"/>
              <a:defRPr/>
            </a:pPr>
            <a:r>
              <a:rPr lang="es-MX" sz="1600" dirty="0" smtClean="0">
                <a:latin typeface="+mn-lt"/>
              </a:rPr>
              <a:t>Elaboración de piezas audiovisuales con enfoque étnico diferencial </a:t>
            </a:r>
          </a:p>
        </p:txBody>
      </p:sp>
      <p:sp>
        <p:nvSpPr>
          <p:cNvPr id="3" name="2 Rectángulo"/>
          <p:cNvSpPr/>
          <p:nvPr/>
        </p:nvSpPr>
        <p:spPr>
          <a:xfrm>
            <a:off x="20038" y="912724"/>
            <a:ext cx="9414532" cy="830997"/>
          </a:xfrm>
          <a:prstGeom prst="rect">
            <a:avLst/>
          </a:prstGeom>
        </p:spPr>
        <p:txBody>
          <a:bodyPr wrap="square">
            <a:spAutoFit/>
          </a:bodyPr>
          <a:lstStyle/>
          <a:p>
            <a:pPr algn="ctr">
              <a:defRPr/>
            </a:pPr>
            <a:r>
              <a:rPr lang="es-ES" sz="2400" b="1" dirty="0">
                <a:solidFill>
                  <a:srgbClr val="CC3300"/>
                </a:solidFill>
              </a:rPr>
              <a:t>Acuerdos </a:t>
            </a:r>
            <a:r>
              <a:rPr lang="es-ES" sz="2400" b="1" dirty="0" smtClean="0">
                <a:solidFill>
                  <a:srgbClr val="CC3300"/>
                </a:solidFill>
              </a:rPr>
              <a:t>con grupos étnicos: Indígenas, raizales, negros y afrocolombianos </a:t>
            </a:r>
            <a:endParaRPr lang="es-ES" sz="2400" b="1" dirty="0">
              <a:solidFill>
                <a:srgbClr val="CC3300"/>
              </a:solidFill>
            </a:endParaRPr>
          </a:p>
        </p:txBody>
      </p:sp>
      <p:sp>
        <p:nvSpPr>
          <p:cNvPr id="4" name="3 Flecha derecha"/>
          <p:cNvSpPr/>
          <p:nvPr/>
        </p:nvSpPr>
        <p:spPr>
          <a:xfrm>
            <a:off x="307827" y="2633942"/>
            <a:ext cx="2438745" cy="981927"/>
          </a:xfrm>
          <a:prstGeom prst="rightArrow">
            <a:avLst/>
          </a:prstGeom>
          <a:gradFill rotWithShape="1">
            <a:gsLst>
              <a:gs pos="0">
                <a:srgbClr val="CC3300"/>
              </a:gs>
              <a:gs pos="50000">
                <a:srgbClr val="CC3300">
                  <a:gamma/>
                  <a:shade val="46275"/>
                  <a:invGamma/>
                </a:srgbClr>
              </a:gs>
              <a:gs pos="100000">
                <a:srgbClr val="CC3300"/>
              </a:gs>
            </a:gsLst>
            <a:lin ang="5400000" scaled="1"/>
          </a:gra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r>
              <a:rPr lang="es-ES" sz="2000" b="1" dirty="0" smtClean="0">
                <a:solidFill>
                  <a:schemeClr val="bg1"/>
                </a:solidFill>
                <a:cs typeface="Arial" charset="0"/>
              </a:rPr>
              <a:t>Sensibilización</a:t>
            </a:r>
            <a:endParaRPr lang="es-ES" sz="2000" b="1" dirty="0">
              <a:solidFill>
                <a:schemeClr val="bg1"/>
              </a:solidFill>
              <a:cs typeface="Arial" charset="0"/>
            </a:endParaRPr>
          </a:p>
        </p:txBody>
      </p:sp>
      <p:sp>
        <p:nvSpPr>
          <p:cNvPr id="16" name="15 Rectángulo redondeado">
            <a:hlinkClick r:id="" action="ppaction://noaction"/>
          </p:cNvPr>
          <p:cNvSpPr/>
          <p:nvPr/>
        </p:nvSpPr>
        <p:spPr>
          <a:xfrm>
            <a:off x="2894423" y="4801780"/>
            <a:ext cx="5862144" cy="576064"/>
          </a:xfrm>
          <a:prstGeom prst="roundRect">
            <a:avLst/>
          </a:prstGeom>
          <a:noFill/>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358775" lvl="1" indent="-285750">
              <a:buFont typeface="Arial" panose="020B0604020202020204" pitchFamily="34" charset="0"/>
              <a:buChar char="•"/>
              <a:defRPr/>
            </a:pPr>
            <a:r>
              <a:rPr lang="es-MX" sz="1600" dirty="0" smtClean="0">
                <a:latin typeface="+mn-lt"/>
              </a:rPr>
              <a:t>Participación como censistas y supervisores para adelantar el 3er CNA en sus comunidades en zonas de rutas y barrido</a:t>
            </a:r>
            <a:endParaRPr lang="es-ES" sz="1600" dirty="0" smtClean="0">
              <a:latin typeface="+mn-lt"/>
            </a:endParaRPr>
          </a:p>
        </p:txBody>
      </p:sp>
      <p:sp>
        <p:nvSpPr>
          <p:cNvPr id="17" name="16 Flecha derecha"/>
          <p:cNvSpPr/>
          <p:nvPr/>
        </p:nvSpPr>
        <p:spPr>
          <a:xfrm>
            <a:off x="299504" y="4611814"/>
            <a:ext cx="2438745" cy="955994"/>
          </a:xfrm>
          <a:prstGeom prst="rightArrow">
            <a:avLst/>
          </a:prstGeom>
          <a:gradFill rotWithShape="1">
            <a:gsLst>
              <a:gs pos="0">
                <a:srgbClr val="CC3300"/>
              </a:gs>
              <a:gs pos="50000">
                <a:srgbClr val="CC3300">
                  <a:gamma/>
                  <a:shade val="46275"/>
                  <a:invGamma/>
                </a:srgbClr>
              </a:gs>
              <a:gs pos="100000">
                <a:srgbClr val="CC3300"/>
              </a:gs>
            </a:gsLst>
            <a:lin ang="5400000" scaled="1"/>
          </a:gra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r>
              <a:rPr lang="es-ES" sz="2000" b="1" dirty="0" smtClean="0">
                <a:solidFill>
                  <a:schemeClr val="bg1"/>
                </a:solidFill>
                <a:cs typeface="Arial" charset="0"/>
              </a:rPr>
              <a:t>Recolección</a:t>
            </a:r>
            <a:endParaRPr lang="es-ES" sz="2000" b="1" dirty="0">
              <a:solidFill>
                <a:schemeClr val="bg1"/>
              </a:solidFill>
              <a:cs typeface="Arial" charset="0"/>
            </a:endParaRPr>
          </a:p>
        </p:txBody>
      </p:sp>
      <p:sp>
        <p:nvSpPr>
          <p:cNvPr id="20" name="19 Rectángulo redondeado">
            <a:hlinkClick r:id="" action="ppaction://noaction"/>
          </p:cNvPr>
          <p:cNvSpPr/>
          <p:nvPr/>
        </p:nvSpPr>
        <p:spPr>
          <a:xfrm>
            <a:off x="2927879" y="3805493"/>
            <a:ext cx="5862144" cy="576064"/>
          </a:xfrm>
          <a:prstGeom prst="roundRect">
            <a:avLst/>
          </a:prstGeom>
          <a:noFill/>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358775" lvl="1" indent="-285750">
              <a:buFont typeface="Arial" panose="020B0604020202020204" pitchFamily="34" charset="0"/>
              <a:buChar char="•"/>
              <a:defRPr/>
            </a:pPr>
            <a:r>
              <a:rPr lang="es-MX" sz="1600" dirty="0" smtClean="0">
                <a:latin typeface="+mn-lt"/>
              </a:rPr>
              <a:t>Entrenamiento con enfoque étnico diferencial</a:t>
            </a:r>
          </a:p>
          <a:p>
            <a:pPr marL="358775" lvl="1" indent="-285750">
              <a:buFont typeface="Arial" panose="020B0604020202020204" pitchFamily="34" charset="0"/>
              <a:buChar char="•"/>
              <a:defRPr/>
            </a:pPr>
            <a:r>
              <a:rPr lang="es-MX" sz="1600" dirty="0" smtClean="0">
                <a:latin typeface="+mn-lt"/>
              </a:rPr>
              <a:t>Piezas de entrenamiento con enfoque étnico diferencial</a:t>
            </a:r>
            <a:endParaRPr lang="es-ES" sz="1600" dirty="0" smtClean="0">
              <a:latin typeface="+mn-lt"/>
            </a:endParaRPr>
          </a:p>
        </p:txBody>
      </p:sp>
      <p:sp>
        <p:nvSpPr>
          <p:cNvPr id="21" name="20 Flecha derecha"/>
          <p:cNvSpPr/>
          <p:nvPr/>
        </p:nvSpPr>
        <p:spPr>
          <a:xfrm>
            <a:off x="307827" y="3622775"/>
            <a:ext cx="2438745" cy="981927"/>
          </a:xfrm>
          <a:prstGeom prst="rightArrow">
            <a:avLst/>
          </a:prstGeom>
          <a:gradFill rotWithShape="1">
            <a:gsLst>
              <a:gs pos="0">
                <a:srgbClr val="CC3300"/>
              </a:gs>
              <a:gs pos="50000">
                <a:srgbClr val="CC3300">
                  <a:gamma/>
                  <a:shade val="46275"/>
                  <a:invGamma/>
                </a:srgbClr>
              </a:gs>
              <a:gs pos="100000">
                <a:srgbClr val="CC3300"/>
              </a:gs>
            </a:gsLst>
            <a:lin ang="5400000" scaled="1"/>
          </a:gra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r>
              <a:rPr lang="es-ES" sz="2000" b="1" dirty="0" smtClean="0">
                <a:solidFill>
                  <a:schemeClr val="bg1"/>
                </a:solidFill>
                <a:cs typeface="Arial" charset="0"/>
              </a:rPr>
              <a:t>Entrenamiento</a:t>
            </a:r>
            <a:endParaRPr lang="es-ES" sz="2000" b="1" dirty="0">
              <a:solidFill>
                <a:schemeClr val="bg1"/>
              </a:solidFill>
              <a:cs typeface="Arial" charset="0"/>
            </a:endParaRPr>
          </a:p>
        </p:txBody>
      </p:sp>
      <p:sp>
        <p:nvSpPr>
          <p:cNvPr id="22" name="21 Rectángulo redondeado">
            <a:hlinkClick r:id="" action="ppaction://noaction"/>
          </p:cNvPr>
          <p:cNvSpPr/>
          <p:nvPr/>
        </p:nvSpPr>
        <p:spPr>
          <a:xfrm>
            <a:off x="2932778" y="1818834"/>
            <a:ext cx="5862144" cy="576064"/>
          </a:xfrm>
          <a:prstGeom prst="roundRect">
            <a:avLst/>
          </a:prstGeom>
          <a:noFill/>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358775" lvl="1" indent="-285750">
              <a:buFont typeface="Arial" panose="020B0604020202020204" pitchFamily="34" charset="0"/>
              <a:buChar char="•"/>
              <a:defRPr/>
            </a:pPr>
            <a:r>
              <a:rPr lang="es-MX" sz="1600" dirty="0" smtClean="0">
                <a:latin typeface="+mn-lt"/>
              </a:rPr>
              <a:t>Inclusión del enfoque </a:t>
            </a:r>
            <a:r>
              <a:rPr lang="es-MX" sz="1600" smtClean="0">
                <a:latin typeface="+mn-lt"/>
              </a:rPr>
              <a:t>étnico diferencial </a:t>
            </a:r>
            <a:r>
              <a:rPr lang="es-MX" sz="1600" dirty="0" smtClean="0">
                <a:latin typeface="+mn-lt"/>
              </a:rPr>
              <a:t>en el formulario censal</a:t>
            </a:r>
          </a:p>
        </p:txBody>
      </p:sp>
      <p:sp>
        <p:nvSpPr>
          <p:cNvPr id="23" name="22 Flecha derecha"/>
          <p:cNvSpPr/>
          <p:nvPr/>
        </p:nvSpPr>
        <p:spPr>
          <a:xfrm>
            <a:off x="312726" y="1636116"/>
            <a:ext cx="2438745" cy="981927"/>
          </a:xfrm>
          <a:prstGeom prst="rightArrow">
            <a:avLst/>
          </a:prstGeom>
          <a:gradFill rotWithShape="1">
            <a:gsLst>
              <a:gs pos="0">
                <a:srgbClr val="CC3300"/>
              </a:gs>
              <a:gs pos="50000">
                <a:srgbClr val="CC3300">
                  <a:gamma/>
                  <a:shade val="46275"/>
                  <a:invGamma/>
                </a:srgbClr>
              </a:gs>
              <a:gs pos="100000">
                <a:srgbClr val="CC3300"/>
              </a:gs>
            </a:gsLst>
            <a:lin ang="5400000" scaled="1"/>
          </a:gra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r>
              <a:rPr lang="es-ES" sz="2000" b="1" dirty="0" smtClean="0">
                <a:solidFill>
                  <a:schemeClr val="bg1"/>
                </a:solidFill>
                <a:cs typeface="Arial" charset="0"/>
              </a:rPr>
              <a:t>Formulario</a:t>
            </a:r>
            <a:endParaRPr lang="es-ES" sz="2000" b="1" dirty="0">
              <a:solidFill>
                <a:schemeClr val="bg1"/>
              </a:solidFill>
              <a:cs typeface="Arial" charset="0"/>
            </a:endParaRPr>
          </a:p>
        </p:txBody>
      </p:sp>
      <p:sp>
        <p:nvSpPr>
          <p:cNvPr id="26" name="25 Rectángulo redondeado">
            <a:hlinkClick r:id="" action="ppaction://noaction"/>
          </p:cNvPr>
          <p:cNvSpPr/>
          <p:nvPr/>
        </p:nvSpPr>
        <p:spPr>
          <a:xfrm>
            <a:off x="2883594" y="5769420"/>
            <a:ext cx="5862144" cy="576064"/>
          </a:xfrm>
          <a:prstGeom prst="roundRect">
            <a:avLst/>
          </a:prstGeom>
          <a:noFill/>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358775" lvl="1" indent="-285750">
              <a:buFont typeface="Arial" panose="020B0604020202020204" pitchFamily="34" charset="0"/>
              <a:buChar char="•"/>
              <a:defRPr/>
            </a:pPr>
            <a:r>
              <a:rPr lang="es-MX" sz="1600" dirty="0" smtClean="0">
                <a:latin typeface="+mn-lt"/>
              </a:rPr>
              <a:t>Capacitaciones en  el uso de la información censal</a:t>
            </a:r>
            <a:endParaRPr lang="es-ES" sz="1600" dirty="0" smtClean="0">
              <a:latin typeface="+mn-lt"/>
            </a:endParaRPr>
          </a:p>
        </p:txBody>
      </p:sp>
      <p:sp>
        <p:nvSpPr>
          <p:cNvPr id="27" name="26 Flecha derecha"/>
          <p:cNvSpPr/>
          <p:nvPr/>
        </p:nvSpPr>
        <p:spPr>
          <a:xfrm>
            <a:off x="288675" y="5579454"/>
            <a:ext cx="2438745" cy="955994"/>
          </a:xfrm>
          <a:prstGeom prst="rightArrow">
            <a:avLst/>
          </a:prstGeom>
          <a:gradFill rotWithShape="1">
            <a:gsLst>
              <a:gs pos="0">
                <a:srgbClr val="CC3300"/>
              </a:gs>
              <a:gs pos="50000">
                <a:srgbClr val="CC3300">
                  <a:gamma/>
                  <a:shade val="46275"/>
                  <a:invGamma/>
                </a:srgbClr>
              </a:gs>
              <a:gs pos="100000">
                <a:srgbClr val="CC3300"/>
              </a:gs>
            </a:gsLst>
            <a:lin ang="5400000" scaled="1"/>
          </a:gra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r>
              <a:rPr lang="es-ES" sz="2000" b="1" dirty="0" smtClean="0">
                <a:solidFill>
                  <a:schemeClr val="bg1"/>
                </a:solidFill>
                <a:cs typeface="Arial" charset="0"/>
              </a:rPr>
              <a:t>Difusión</a:t>
            </a:r>
            <a:endParaRPr lang="es-ES" sz="2000" b="1" dirty="0">
              <a:solidFill>
                <a:schemeClr val="bg1"/>
              </a:solidFill>
              <a:cs typeface="Arial" charset="0"/>
            </a:endParaRPr>
          </a:p>
        </p:txBody>
      </p:sp>
    </p:spTree>
    <p:extLst>
      <p:ext uri="{BB962C8B-B14F-4D97-AF65-F5344CB8AC3E}">
        <p14:creationId xmlns:p14="http://schemas.microsoft.com/office/powerpoint/2010/main" val="3337326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Título"/>
          <p:cNvSpPr txBox="1">
            <a:spLocks/>
          </p:cNvSpPr>
          <p:nvPr/>
        </p:nvSpPr>
        <p:spPr>
          <a:xfrm>
            <a:off x="448411" y="3861048"/>
            <a:ext cx="5082168" cy="8772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chemeClr val="accent6">
                  <a:lumMod val="75000"/>
                </a:schemeClr>
              </a:buClr>
              <a:defRPr/>
            </a:pPr>
            <a:r>
              <a:rPr lang="es-CO" sz="2800" b="1" dirty="0">
                <a:solidFill>
                  <a:srgbClr val="CC3300"/>
                </a:solidFill>
                <a:latin typeface="Arial Rounded MT Bold" panose="020F0704030504030204" pitchFamily="34" charset="0"/>
                <a:ea typeface="+mn-ea"/>
                <a:cs typeface="+mn-cs"/>
              </a:rPr>
              <a:t>PROCESO DE SENSIBILIZACIÓN</a:t>
            </a:r>
          </a:p>
          <a:p>
            <a:pPr algn="l">
              <a:buClr>
                <a:schemeClr val="accent6">
                  <a:lumMod val="75000"/>
                </a:schemeClr>
              </a:buClr>
              <a:defRPr/>
            </a:pPr>
            <a:endParaRPr lang="es-CO" sz="2800" b="1" dirty="0">
              <a:solidFill>
                <a:srgbClr val="2A513B"/>
              </a:solidFill>
              <a:latin typeface="Arial Rounded MT Bold" pitchFamily="34" charset="0"/>
            </a:endParaRPr>
          </a:p>
        </p:txBody>
      </p:sp>
    </p:spTree>
    <p:extLst>
      <p:ext uri="{BB962C8B-B14F-4D97-AF65-F5344CB8AC3E}">
        <p14:creationId xmlns:p14="http://schemas.microsoft.com/office/powerpoint/2010/main" val="1300512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ext Box 2"/>
          <p:cNvSpPr txBox="1">
            <a:spLocks noChangeArrowheads="1"/>
          </p:cNvSpPr>
          <p:nvPr/>
        </p:nvSpPr>
        <p:spPr bwMode="auto">
          <a:xfrm>
            <a:off x="302346" y="926306"/>
            <a:ext cx="792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400" b="1" dirty="0" smtClean="0">
                <a:solidFill>
                  <a:srgbClr val="CC3300"/>
                </a:solidFill>
                <a:latin typeface="+mn-lt"/>
              </a:rPr>
              <a:t>Procesos censales: Sensibilización</a:t>
            </a:r>
            <a:endParaRPr lang="es-MX" sz="2000" b="1" dirty="0">
              <a:solidFill>
                <a:srgbClr val="CC3300"/>
              </a:solidFill>
              <a:latin typeface="+mn-l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1" name="4 Rectángulo"/>
          <p:cNvSpPr>
            <a:spLocks noChangeArrowheads="1"/>
          </p:cNvSpPr>
          <p:nvPr/>
        </p:nvSpPr>
        <p:spPr bwMode="auto">
          <a:xfrm>
            <a:off x="302345" y="1484784"/>
            <a:ext cx="8571249" cy="1323439"/>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s-CO" altLang="es-CO" sz="2000" dirty="0">
                <a:latin typeface="+mn-lt"/>
              </a:rPr>
              <a:t>Informar y socializar a los Grupos Étnico sobre el 3er Censo Nacional Agropecuario (CNA), a través de un proceso con enfoque étnico basado en información clara, oportuna y veraz, que permita alcanzar el empoderamiento del proyecto censal en sus comunidades .</a:t>
            </a:r>
          </a:p>
        </p:txBody>
      </p:sp>
      <p:sp>
        <p:nvSpPr>
          <p:cNvPr id="50"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4" name="11 Rectángulo"/>
          <p:cNvSpPr>
            <a:spLocks noChangeArrowheads="1"/>
          </p:cNvSpPr>
          <p:nvPr/>
        </p:nvSpPr>
        <p:spPr bwMode="auto">
          <a:xfrm>
            <a:off x="314713" y="3478456"/>
            <a:ext cx="7561262" cy="1016000"/>
          </a:xfrm>
          <a:prstGeom prst="rect">
            <a:avLst/>
          </a:prstGeom>
          <a:noFill/>
          <a:ln w="9525">
            <a:solidFill>
              <a:srgbClr val="C00000"/>
            </a:solidFill>
            <a:miter lim="800000"/>
            <a:headEnd/>
            <a:tailEnd/>
          </a:ln>
        </p:spPr>
        <p:txBody>
          <a:bodyPr>
            <a:spAutoFit/>
          </a:bodyPr>
          <a:lstStyle/>
          <a:p>
            <a:pPr eaLnBrk="0" hangingPunct="0">
              <a:buFontTx/>
              <a:buChar char="•"/>
            </a:pPr>
            <a:r>
              <a:rPr lang="es-CO" sz="2000" dirty="0"/>
              <a:t>Población </a:t>
            </a:r>
            <a:r>
              <a:rPr lang="es-CO" sz="2000" dirty="0" smtClean="0"/>
              <a:t>Indígena.</a:t>
            </a:r>
            <a:endParaRPr lang="es-CO" sz="2000" dirty="0"/>
          </a:p>
          <a:p>
            <a:pPr eaLnBrk="0" hangingPunct="0">
              <a:buFontTx/>
              <a:buChar char="•"/>
            </a:pPr>
            <a:r>
              <a:rPr lang="es-CO" sz="2000" dirty="0"/>
              <a:t>Instituciones y entidades.</a:t>
            </a:r>
          </a:p>
          <a:p>
            <a:pPr eaLnBrk="0" hangingPunct="0">
              <a:buFontTx/>
              <a:buChar char="•"/>
            </a:pPr>
            <a:r>
              <a:rPr lang="es-CO" sz="2000" dirty="0"/>
              <a:t>Funcionarios DANE: Del nivel central, territorial y personal operativo</a:t>
            </a:r>
          </a:p>
        </p:txBody>
      </p:sp>
      <p:sp>
        <p:nvSpPr>
          <p:cNvPr id="25" name="6 Título"/>
          <p:cNvSpPr txBox="1">
            <a:spLocks/>
          </p:cNvSpPr>
          <p:nvPr/>
        </p:nvSpPr>
        <p:spPr>
          <a:xfrm>
            <a:off x="302345" y="2806944"/>
            <a:ext cx="5081587" cy="671512"/>
          </a:xfrm>
          <a:prstGeom prst="rect">
            <a:avLst/>
          </a:prstGeom>
        </p:spPr>
        <p:txBody>
          <a:bodyPr anchor="ctr"/>
          <a:lstStyle>
            <a:defPPr>
              <a:defRPr lang="es-ES"/>
            </a:defPPr>
            <a:lvl1pPr defTabSz="914400" eaLnBrk="1" latinLnBrk="0" hangingPunct="1">
              <a:buClr>
                <a:schemeClr val="accent6">
                  <a:lumMod val="75000"/>
                </a:schemeClr>
              </a:buClr>
              <a:buNone/>
              <a:defRPr sz="2400" b="1">
                <a:solidFill>
                  <a:srgbClr val="2A513B"/>
                </a:solidFill>
                <a:latin typeface="Arial Rounded MT Bold" pitchFamily="34" charset="0"/>
                <a:ea typeface="+mj-ea"/>
                <a:cs typeface="+mj-cs"/>
              </a:defRPr>
            </a:lvl1pPr>
          </a:lstStyle>
          <a:p>
            <a:pPr>
              <a:defRPr/>
            </a:pPr>
            <a:r>
              <a:rPr lang="es-CO" dirty="0" smtClean="0">
                <a:solidFill>
                  <a:srgbClr val="CC3300"/>
                </a:solidFill>
                <a:latin typeface="+mn-lt"/>
                <a:ea typeface="+mn-ea"/>
                <a:cs typeface="+mn-cs"/>
              </a:rPr>
              <a:t>Población objetivo</a:t>
            </a:r>
            <a:endParaRPr lang="es-CO" dirty="0">
              <a:solidFill>
                <a:srgbClr val="CC3300"/>
              </a:solidFill>
              <a:latin typeface="+mn-lt"/>
              <a:ea typeface="+mn-ea"/>
              <a:cs typeface="+mn-cs"/>
            </a:endParaRPr>
          </a:p>
        </p:txBody>
      </p:sp>
      <p:sp>
        <p:nvSpPr>
          <p:cNvPr id="26" name="25 Rectángulo redondeado"/>
          <p:cNvSpPr/>
          <p:nvPr/>
        </p:nvSpPr>
        <p:spPr>
          <a:xfrm>
            <a:off x="539552" y="5212316"/>
            <a:ext cx="2592288" cy="944427"/>
          </a:xfrm>
          <a:prstGeom prst="roundRect">
            <a:avLst/>
          </a:prstGeom>
          <a:solidFill>
            <a:srgbClr val="C00000"/>
          </a:soli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CO" b="1" dirty="0">
                <a:solidFill>
                  <a:schemeClr val="bg1"/>
                </a:solidFill>
              </a:rPr>
              <a:t>PLAN DE </a:t>
            </a:r>
            <a:r>
              <a:rPr lang="es-CO" b="1" dirty="0" smtClean="0">
                <a:solidFill>
                  <a:schemeClr val="bg1"/>
                </a:solidFill>
              </a:rPr>
              <a:t>SENSIBILIZACIÓN</a:t>
            </a:r>
            <a:endParaRPr lang="es-CO" b="1" dirty="0">
              <a:solidFill>
                <a:schemeClr val="bg1"/>
              </a:solidFill>
            </a:endParaRPr>
          </a:p>
        </p:txBody>
      </p:sp>
      <p:sp>
        <p:nvSpPr>
          <p:cNvPr id="27" name="26 Rectángulo redondeado"/>
          <p:cNvSpPr/>
          <p:nvPr/>
        </p:nvSpPr>
        <p:spPr>
          <a:xfrm>
            <a:off x="4666130" y="5847556"/>
            <a:ext cx="2642174" cy="65722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s-CO" sz="1600" b="1" dirty="0"/>
              <a:t>PLAN DE COMUNICACIONES</a:t>
            </a:r>
          </a:p>
        </p:txBody>
      </p:sp>
      <p:sp>
        <p:nvSpPr>
          <p:cNvPr id="28" name="27 Rectángulo redondeado"/>
          <p:cNvSpPr/>
          <p:nvPr/>
        </p:nvSpPr>
        <p:spPr>
          <a:xfrm>
            <a:off x="4645044" y="4653135"/>
            <a:ext cx="2663259" cy="747519"/>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s-CO" sz="1600" b="1" dirty="0"/>
              <a:t>REUNIONES DE SOCIALIZACIÓN</a:t>
            </a:r>
          </a:p>
        </p:txBody>
      </p:sp>
      <p:cxnSp>
        <p:nvCxnSpPr>
          <p:cNvPr id="29" name="28 Conector angular"/>
          <p:cNvCxnSpPr>
            <a:stCxn id="26" idx="3"/>
            <a:endCxn id="28" idx="1"/>
          </p:cNvCxnSpPr>
          <p:nvPr/>
        </p:nvCxnSpPr>
        <p:spPr>
          <a:xfrm flipV="1">
            <a:off x="3131840" y="5026895"/>
            <a:ext cx="1513204" cy="657635"/>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0" name="29 Conector angular"/>
          <p:cNvCxnSpPr>
            <a:stCxn id="26" idx="3"/>
            <a:endCxn id="27" idx="1"/>
          </p:cNvCxnSpPr>
          <p:nvPr/>
        </p:nvCxnSpPr>
        <p:spPr>
          <a:xfrm>
            <a:off x="3131840" y="5684530"/>
            <a:ext cx="1534290" cy="491639"/>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449642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ext Box 2"/>
          <p:cNvSpPr txBox="1">
            <a:spLocks noChangeArrowheads="1"/>
          </p:cNvSpPr>
          <p:nvPr/>
        </p:nvSpPr>
        <p:spPr bwMode="auto">
          <a:xfrm>
            <a:off x="302346" y="926306"/>
            <a:ext cx="792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400" b="1" dirty="0" smtClean="0">
                <a:solidFill>
                  <a:srgbClr val="CC3300"/>
                </a:solidFill>
                <a:latin typeface="+mn-lt"/>
              </a:rPr>
              <a:t>Procesos censales: Plan de comunicaciones</a:t>
            </a:r>
            <a:endParaRPr lang="es-MX" sz="2400" b="1" dirty="0">
              <a:solidFill>
                <a:srgbClr val="CC3300"/>
              </a:solidFill>
              <a:latin typeface="+mn-l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7" name="6 Rectángulo redondeado"/>
          <p:cNvSpPr/>
          <p:nvPr/>
        </p:nvSpPr>
        <p:spPr>
          <a:xfrm>
            <a:off x="601036" y="3505944"/>
            <a:ext cx="2242772" cy="94442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CO" sz="1600" b="1" dirty="0"/>
              <a:t>PLAN DE COMUNICACIONES</a:t>
            </a:r>
          </a:p>
        </p:txBody>
      </p:sp>
      <p:sp>
        <p:nvSpPr>
          <p:cNvPr id="8" name="7 Rectángulo redondeado"/>
          <p:cNvSpPr/>
          <p:nvPr/>
        </p:nvSpPr>
        <p:spPr>
          <a:xfrm>
            <a:off x="2573027" y="5006064"/>
            <a:ext cx="1751089" cy="65722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CO" sz="1600" b="1" dirty="0"/>
              <a:t>PRENSA INTERNA</a:t>
            </a:r>
          </a:p>
        </p:txBody>
      </p:sp>
      <p:sp>
        <p:nvSpPr>
          <p:cNvPr id="10" name="9 Rectángulo redondeado"/>
          <p:cNvSpPr/>
          <p:nvPr/>
        </p:nvSpPr>
        <p:spPr>
          <a:xfrm>
            <a:off x="3890028" y="3636052"/>
            <a:ext cx="1330043" cy="684212"/>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CO" sz="1600" b="1" dirty="0"/>
              <a:t>PIEZAS IMPRESAS</a:t>
            </a:r>
          </a:p>
        </p:txBody>
      </p:sp>
      <p:sp>
        <p:nvSpPr>
          <p:cNvPr id="11" name="10 Rectángulo redondeado"/>
          <p:cNvSpPr/>
          <p:nvPr/>
        </p:nvSpPr>
        <p:spPr>
          <a:xfrm>
            <a:off x="2564469" y="2081498"/>
            <a:ext cx="1990580" cy="97155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CO" sz="1600" b="1" dirty="0"/>
              <a:t>PIEZAS AUDIOVISUALES</a:t>
            </a:r>
          </a:p>
        </p:txBody>
      </p:sp>
      <p:sp>
        <p:nvSpPr>
          <p:cNvPr id="12" name="11 Rectángulo redondeado"/>
          <p:cNvSpPr/>
          <p:nvPr/>
        </p:nvSpPr>
        <p:spPr>
          <a:xfrm>
            <a:off x="5631549" y="4907069"/>
            <a:ext cx="1642856" cy="855216"/>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marL="285750" indent="-285750">
              <a:buFont typeface="Arial" pitchFamily="34" charset="0"/>
              <a:buChar char="•"/>
              <a:defRPr/>
            </a:pPr>
            <a:r>
              <a:rPr lang="es-CO" sz="1400" dirty="0">
                <a:cs typeface="Arial" pitchFamily="34" charset="0"/>
              </a:rPr>
              <a:t>Boletines</a:t>
            </a:r>
          </a:p>
          <a:p>
            <a:pPr marL="285750" indent="-285750">
              <a:buFont typeface="Arial" pitchFamily="34" charset="0"/>
              <a:buChar char="•"/>
              <a:defRPr/>
            </a:pPr>
            <a:r>
              <a:rPr lang="es-CO" sz="1400" dirty="0">
                <a:cs typeface="Arial" pitchFamily="34" charset="0"/>
              </a:rPr>
              <a:t>Pagina </a:t>
            </a:r>
            <a:r>
              <a:rPr lang="es-CO" sz="1400" dirty="0" smtClean="0">
                <a:cs typeface="Arial" pitchFamily="34" charset="0"/>
              </a:rPr>
              <a:t>Web</a:t>
            </a:r>
          </a:p>
          <a:p>
            <a:pPr marL="285750" indent="-285750">
              <a:buFont typeface="Arial" pitchFamily="34" charset="0"/>
              <a:buChar char="•"/>
              <a:defRPr/>
            </a:pPr>
            <a:r>
              <a:rPr lang="es-CO" sz="1400" dirty="0" smtClean="0">
                <a:cs typeface="Arial" pitchFamily="34" charset="0"/>
              </a:rPr>
              <a:t>Piezas impresas</a:t>
            </a:r>
            <a:endParaRPr lang="es-CO" sz="1400" dirty="0">
              <a:cs typeface="Arial" pitchFamily="34" charset="0"/>
            </a:endParaRPr>
          </a:p>
        </p:txBody>
      </p:sp>
      <p:sp>
        <p:nvSpPr>
          <p:cNvPr id="13" name="12 Rectángulo redondeado"/>
          <p:cNvSpPr/>
          <p:nvPr/>
        </p:nvSpPr>
        <p:spPr>
          <a:xfrm>
            <a:off x="6694796" y="3355784"/>
            <a:ext cx="1532978" cy="125257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marL="285750" indent="-285750">
              <a:buFont typeface="Arial" pitchFamily="34" charset="0"/>
              <a:buChar char="•"/>
              <a:defRPr/>
            </a:pPr>
            <a:r>
              <a:rPr lang="es-CO" sz="1400" dirty="0">
                <a:cs typeface="Arial" pitchFamily="34" charset="0"/>
              </a:rPr>
              <a:t>Afiches</a:t>
            </a:r>
          </a:p>
          <a:p>
            <a:pPr marL="285750" indent="-285750">
              <a:buFont typeface="Arial" pitchFamily="34" charset="0"/>
              <a:buChar char="•"/>
              <a:defRPr/>
            </a:pPr>
            <a:r>
              <a:rPr lang="es-CO" sz="1400" dirty="0" smtClean="0">
                <a:cs typeface="Arial" pitchFamily="34" charset="0"/>
              </a:rPr>
              <a:t>Plegables</a:t>
            </a:r>
          </a:p>
          <a:p>
            <a:pPr marL="285750" indent="-285750">
              <a:buFont typeface="Arial" pitchFamily="34" charset="0"/>
              <a:buChar char="•"/>
              <a:defRPr/>
            </a:pPr>
            <a:r>
              <a:rPr lang="es-CO" sz="1400" dirty="0" smtClean="0">
                <a:cs typeface="Arial" pitchFamily="34" charset="0"/>
              </a:rPr>
              <a:t>Murales</a:t>
            </a:r>
            <a:endParaRPr lang="es-CO" sz="1400" dirty="0">
              <a:cs typeface="Arial" pitchFamily="34" charset="0"/>
            </a:endParaRPr>
          </a:p>
          <a:p>
            <a:pPr marL="285750" indent="-285750">
              <a:buFont typeface="Arial" pitchFamily="34" charset="0"/>
              <a:buChar char="•"/>
              <a:defRPr/>
            </a:pPr>
            <a:r>
              <a:rPr lang="es-CO" sz="1400" dirty="0">
                <a:cs typeface="Arial" pitchFamily="34" charset="0"/>
              </a:rPr>
              <a:t>Cartas </a:t>
            </a:r>
            <a:r>
              <a:rPr lang="es-CO" sz="1400" dirty="0" smtClean="0">
                <a:cs typeface="Arial" pitchFamily="34" charset="0"/>
              </a:rPr>
              <a:t>Autoridades</a:t>
            </a:r>
            <a:endParaRPr lang="es-CO" sz="1400" dirty="0">
              <a:cs typeface="Arial" pitchFamily="34" charset="0"/>
            </a:endParaRPr>
          </a:p>
        </p:txBody>
      </p:sp>
      <p:sp>
        <p:nvSpPr>
          <p:cNvPr id="14" name="13 Rectángulo redondeado"/>
          <p:cNvSpPr/>
          <p:nvPr/>
        </p:nvSpPr>
        <p:spPr>
          <a:xfrm>
            <a:off x="5474205" y="1928232"/>
            <a:ext cx="1666740" cy="127808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marL="285750" indent="-285750">
              <a:buFont typeface="Arial" pitchFamily="34" charset="0"/>
              <a:buChar char="•"/>
              <a:defRPr/>
            </a:pPr>
            <a:r>
              <a:rPr lang="es-CO" sz="1400" dirty="0" smtClean="0">
                <a:cs typeface="Arial" pitchFamily="34" charset="0"/>
              </a:rPr>
              <a:t>Propagadas  de tv</a:t>
            </a:r>
            <a:endParaRPr lang="es-CO" sz="1400" dirty="0">
              <a:cs typeface="Arial" pitchFamily="34" charset="0"/>
            </a:endParaRPr>
          </a:p>
          <a:p>
            <a:pPr marL="285750" indent="-285750">
              <a:buFont typeface="Arial" pitchFamily="34" charset="0"/>
              <a:buChar char="•"/>
              <a:defRPr/>
            </a:pPr>
            <a:r>
              <a:rPr lang="es-CO" sz="1400" dirty="0">
                <a:cs typeface="Arial" pitchFamily="34" charset="0"/>
              </a:rPr>
              <a:t>Cuñas Radiales</a:t>
            </a:r>
          </a:p>
          <a:p>
            <a:pPr marL="285750" indent="-285750">
              <a:buFont typeface="Arial" pitchFamily="34" charset="0"/>
              <a:buChar char="•"/>
              <a:defRPr/>
            </a:pPr>
            <a:r>
              <a:rPr lang="es-CO" sz="1400" dirty="0">
                <a:cs typeface="Arial" pitchFamily="34" charset="0"/>
              </a:rPr>
              <a:t>Perifoneo y/o Altoparlante</a:t>
            </a:r>
          </a:p>
        </p:txBody>
      </p:sp>
      <p:cxnSp>
        <p:nvCxnSpPr>
          <p:cNvPr id="16" name="15 Conector recto de flecha"/>
          <p:cNvCxnSpPr>
            <a:stCxn id="11" idx="3"/>
            <a:endCxn id="14" idx="1"/>
          </p:cNvCxnSpPr>
          <p:nvPr/>
        </p:nvCxnSpPr>
        <p:spPr>
          <a:xfrm>
            <a:off x="4555049" y="2567273"/>
            <a:ext cx="919156"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16 Conector recto de flecha"/>
          <p:cNvCxnSpPr>
            <a:stCxn id="7" idx="3"/>
            <a:endCxn id="10" idx="1"/>
          </p:cNvCxnSpPr>
          <p:nvPr/>
        </p:nvCxnSpPr>
        <p:spPr>
          <a:xfrm>
            <a:off x="2843808" y="3978158"/>
            <a:ext cx="104622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8" name="17 Conector recto de flecha"/>
          <p:cNvCxnSpPr>
            <a:stCxn id="10" idx="3"/>
            <a:endCxn id="13" idx="1"/>
          </p:cNvCxnSpPr>
          <p:nvPr/>
        </p:nvCxnSpPr>
        <p:spPr>
          <a:xfrm>
            <a:off x="5220071" y="3978158"/>
            <a:ext cx="1474725" cy="391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0" name="19 Conector recto de flecha"/>
          <p:cNvCxnSpPr>
            <a:stCxn id="8" idx="3"/>
            <a:endCxn id="12" idx="1"/>
          </p:cNvCxnSpPr>
          <p:nvPr/>
        </p:nvCxnSpPr>
        <p:spPr>
          <a:xfrm>
            <a:off x="4324116" y="5334677"/>
            <a:ext cx="1307433"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50"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cxnSp>
        <p:nvCxnSpPr>
          <p:cNvPr id="7202" name="7201 Conector angular"/>
          <p:cNvCxnSpPr>
            <a:stCxn id="7" idx="0"/>
            <a:endCxn id="11" idx="1"/>
          </p:cNvCxnSpPr>
          <p:nvPr/>
        </p:nvCxnSpPr>
        <p:spPr>
          <a:xfrm rot="5400000" flipH="1" flipV="1">
            <a:off x="1674110" y="2615586"/>
            <a:ext cx="938671" cy="842047"/>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3" name="102 Conector angular"/>
          <p:cNvCxnSpPr>
            <a:stCxn id="7" idx="2"/>
            <a:endCxn id="8" idx="1"/>
          </p:cNvCxnSpPr>
          <p:nvPr/>
        </p:nvCxnSpPr>
        <p:spPr>
          <a:xfrm rot="16200000" flipH="1">
            <a:off x="1705571" y="4467221"/>
            <a:ext cx="884306" cy="850605"/>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0118992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1"/>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33467" r="33267"/>
          <a:stretch/>
        </p:blipFill>
        <p:spPr bwMode="auto">
          <a:xfrm>
            <a:off x="308909" y="1980612"/>
            <a:ext cx="1317298" cy="1839675"/>
          </a:xfrm>
          <a:prstGeom prst="rect">
            <a:avLst/>
          </a:prstGeom>
          <a:noFill/>
          <a:extLst>
            <a:ext uri="{909E8E84-426E-40DD-AFC4-6F175D3DCCD1}">
              <a14:hiddenFill xmlns:a14="http://schemas.microsoft.com/office/drawing/2010/main">
                <a:solidFill>
                  <a:srgbClr val="FFFFFF"/>
                </a:solidFill>
              </a14:hiddenFill>
            </a:ext>
          </a:extLst>
        </p:spPr>
      </p:pic>
      <p:sp>
        <p:nvSpPr>
          <p:cNvPr id="25605" name="Text Box 2"/>
          <p:cNvSpPr txBox="1">
            <a:spLocks noChangeArrowheads="1"/>
          </p:cNvSpPr>
          <p:nvPr/>
        </p:nvSpPr>
        <p:spPr bwMode="auto">
          <a:xfrm>
            <a:off x="302346" y="888474"/>
            <a:ext cx="792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400" b="1" dirty="0" smtClean="0">
                <a:solidFill>
                  <a:srgbClr val="CC3300"/>
                </a:solidFill>
                <a:latin typeface="+mn-lt"/>
              </a:rPr>
              <a:t>Procesos censales: Sensibilización</a:t>
            </a:r>
            <a:endParaRPr lang="es-MX" sz="2400" b="1" dirty="0">
              <a:solidFill>
                <a:srgbClr val="CC3300"/>
              </a:solidFill>
              <a:latin typeface="+mn-l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pic>
        <p:nvPicPr>
          <p:cNvPr id="40" name="Picture 1"/>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391" r="64529" b="15679"/>
          <a:stretch/>
        </p:blipFill>
        <p:spPr bwMode="auto">
          <a:xfrm>
            <a:off x="2096118" y="1926779"/>
            <a:ext cx="1348463" cy="180196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34559" r="32720"/>
          <a:stretch/>
        </p:blipFill>
        <p:spPr bwMode="auto">
          <a:xfrm>
            <a:off x="3166243" y="2847558"/>
            <a:ext cx="1252091" cy="1945457"/>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pic>
        <p:nvPicPr>
          <p:cNvPr id="9217" name="Picture 1"/>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66533"/>
          <a:stretch/>
        </p:blipFill>
        <p:spPr bwMode="auto">
          <a:xfrm>
            <a:off x="771415" y="2767129"/>
            <a:ext cx="1325236" cy="183967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66733"/>
          <a:stretch/>
        </p:blipFill>
        <p:spPr bwMode="auto">
          <a:xfrm>
            <a:off x="1561961" y="3413133"/>
            <a:ext cx="1317298" cy="1839675"/>
          </a:xfrm>
          <a:prstGeom prst="rect">
            <a:avLst/>
          </a:prstGeom>
          <a:noFill/>
          <a:extLst>
            <a:ext uri="{909E8E84-426E-40DD-AFC4-6F175D3DCCD1}">
              <a14:hiddenFill xmlns:a14="http://schemas.microsoft.com/office/drawing/2010/main">
                <a:solidFill>
                  <a:srgbClr val="FFFFFF"/>
                </a:solidFill>
              </a14:hiddenFill>
            </a:ext>
          </a:extLst>
        </p:spPr>
      </p:pic>
      <p:pic>
        <p:nvPicPr>
          <p:cNvPr id="7169" name="Picture 1"/>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37450" r="30988" b="5674"/>
          <a:stretch/>
        </p:blipFill>
        <p:spPr bwMode="auto">
          <a:xfrm>
            <a:off x="2442948" y="4230730"/>
            <a:ext cx="1227551" cy="192817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68959"/>
          <a:stretch/>
        </p:blipFill>
        <p:spPr bwMode="auto">
          <a:xfrm>
            <a:off x="4108086" y="3584726"/>
            <a:ext cx="1207285" cy="204415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68654" t="1761" b="6759"/>
          <a:stretch/>
        </p:blipFill>
        <p:spPr bwMode="auto">
          <a:xfrm>
            <a:off x="4997525" y="4232798"/>
            <a:ext cx="1282207" cy="204208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p:cNvPicPr>
            <a:picLocks noChangeAspect="1" noChangeArrowheads="1"/>
          </p:cNvPicPr>
          <p:nvPr/>
        </p:nvPicPr>
        <p:blipFill>
          <a:blip r:embed="rId8"/>
          <a:srcRect/>
          <a:stretch>
            <a:fillRect/>
          </a:stretch>
        </p:blipFill>
        <p:spPr bwMode="auto">
          <a:xfrm>
            <a:off x="5612973" y="1719414"/>
            <a:ext cx="1728192" cy="12850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
          <p:cNvPicPr>
            <a:picLocks noChangeAspect="1" noChangeArrowheads="1"/>
          </p:cNvPicPr>
          <p:nvPr/>
        </p:nvPicPr>
        <p:blipFill>
          <a:blip r:embed="rId9"/>
          <a:srcRect/>
          <a:stretch>
            <a:fillRect/>
          </a:stretch>
        </p:blipFill>
        <p:spPr bwMode="auto">
          <a:xfrm>
            <a:off x="6477068" y="2559542"/>
            <a:ext cx="1596783" cy="11847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3 Rectángulo"/>
          <p:cNvSpPr>
            <a:spLocks noChangeArrowheads="1"/>
          </p:cNvSpPr>
          <p:nvPr/>
        </p:nvSpPr>
        <p:spPr bwMode="auto">
          <a:xfrm>
            <a:off x="273247" y="1401254"/>
            <a:ext cx="1160786" cy="40005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s-CO" altLang="es-ES" sz="2000" b="1" dirty="0" smtClean="0">
                <a:latin typeface="+mn-lt"/>
              </a:rPr>
              <a:t>Afiches:</a:t>
            </a:r>
            <a:endParaRPr lang="es-CO" altLang="es-ES" sz="2000" b="1" dirty="0">
              <a:latin typeface="+mn-lt"/>
            </a:endParaRPr>
          </a:p>
        </p:txBody>
      </p:sp>
      <p:sp>
        <p:nvSpPr>
          <p:cNvPr id="33" name="3 Rectángulo"/>
          <p:cNvSpPr>
            <a:spLocks noChangeArrowheads="1"/>
          </p:cNvSpPr>
          <p:nvPr/>
        </p:nvSpPr>
        <p:spPr bwMode="auto">
          <a:xfrm>
            <a:off x="4013376" y="1405289"/>
            <a:ext cx="1494728" cy="40011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s-CO" altLang="es-ES" sz="2000" b="1" dirty="0" smtClean="0">
                <a:latin typeface="+mn-lt"/>
              </a:rPr>
              <a:t>Plegables:</a:t>
            </a:r>
            <a:endParaRPr lang="es-CO" altLang="es-ES" sz="2000" b="1" dirty="0">
              <a:latin typeface="+mn-lt"/>
            </a:endParaRPr>
          </a:p>
        </p:txBody>
      </p:sp>
      <p:pic>
        <p:nvPicPr>
          <p:cNvPr id="9219" name="Picture 3"/>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l="23496" t="17575" r="23411" b="20241"/>
          <a:stretch/>
        </p:blipFill>
        <p:spPr bwMode="auto">
          <a:xfrm>
            <a:off x="7143912" y="4883586"/>
            <a:ext cx="1859877" cy="1224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3 Rectángulo"/>
          <p:cNvSpPr>
            <a:spLocks noChangeArrowheads="1"/>
          </p:cNvSpPr>
          <p:nvPr/>
        </p:nvSpPr>
        <p:spPr bwMode="auto">
          <a:xfrm>
            <a:off x="6477068" y="4206754"/>
            <a:ext cx="1236512" cy="40005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s-CO" altLang="es-ES" sz="2000" b="1" dirty="0" smtClean="0">
                <a:latin typeface="+mn-lt"/>
              </a:rPr>
              <a:t>Murales:</a:t>
            </a:r>
            <a:endParaRPr lang="es-CO" altLang="es-ES" sz="2000" b="1" dirty="0">
              <a:latin typeface="+mn-lt"/>
            </a:endParaRPr>
          </a:p>
        </p:txBody>
      </p:sp>
    </p:spTree>
    <p:extLst>
      <p:ext uri="{BB962C8B-B14F-4D97-AF65-F5344CB8AC3E}">
        <p14:creationId xmlns:p14="http://schemas.microsoft.com/office/powerpoint/2010/main" val="28535768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ext Box 2"/>
          <p:cNvSpPr txBox="1">
            <a:spLocks noChangeArrowheads="1"/>
          </p:cNvSpPr>
          <p:nvPr/>
        </p:nvSpPr>
        <p:spPr bwMode="auto">
          <a:xfrm>
            <a:off x="2339007" y="159023"/>
            <a:ext cx="792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400" b="1" dirty="0" smtClean="0">
                <a:solidFill>
                  <a:schemeClr val="bg1"/>
                </a:solidFill>
                <a:latin typeface="+mn-lt"/>
              </a:rPr>
              <a:t>Procesos censales: Sensibilización</a:t>
            </a:r>
            <a:endParaRPr lang="es-MX" sz="2000" b="1" dirty="0">
              <a:solidFill>
                <a:schemeClr val="bg1"/>
              </a:solidFill>
              <a:latin typeface="+mn-l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50"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32" name="3 Rectángulo"/>
          <p:cNvSpPr>
            <a:spLocks noChangeArrowheads="1"/>
          </p:cNvSpPr>
          <p:nvPr/>
        </p:nvSpPr>
        <p:spPr bwMode="auto">
          <a:xfrm>
            <a:off x="332256" y="1201199"/>
            <a:ext cx="2973510" cy="40011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s-CO" altLang="es-ES" sz="2000" b="1" dirty="0" smtClean="0">
                <a:latin typeface="+mn-lt"/>
              </a:rPr>
              <a:t>Audiovisuales:</a:t>
            </a:r>
            <a:endParaRPr lang="es-CO" altLang="es-ES" sz="2000" b="1" dirty="0">
              <a:latin typeface="+mn-lt"/>
            </a:endParaRPr>
          </a:p>
        </p:txBody>
      </p:sp>
      <p:sp>
        <p:nvSpPr>
          <p:cNvPr id="33" name="3 Rectángulo"/>
          <p:cNvSpPr>
            <a:spLocks noChangeArrowheads="1"/>
          </p:cNvSpPr>
          <p:nvPr/>
        </p:nvSpPr>
        <p:spPr bwMode="auto">
          <a:xfrm>
            <a:off x="4601910" y="1201199"/>
            <a:ext cx="3828675" cy="40011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s-CO" altLang="es-ES" sz="2000" b="1" dirty="0" smtClean="0">
                <a:latin typeface="+mn-lt"/>
              </a:rPr>
              <a:t>Cuñas y Programas radiales:</a:t>
            </a:r>
            <a:endParaRPr lang="es-CO" altLang="es-ES" sz="2000" b="1" dirty="0">
              <a:latin typeface="+mn-lt"/>
            </a:endParaRPr>
          </a:p>
        </p:txBody>
      </p:sp>
      <p:sp>
        <p:nvSpPr>
          <p:cNvPr id="5" name="4 CuadroTexto"/>
          <p:cNvSpPr txBox="1"/>
          <p:nvPr/>
        </p:nvSpPr>
        <p:spPr>
          <a:xfrm>
            <a:off x="339330" y="1909085"/>
            <a:ext cx="3614508" cy="280076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s-CO" sz="1600" dirty="0" smtClean="0"/>
              <a:t>Comercial población afrocolombiana (Código Cívico)</a:t>
            </a:r>
          </a:p>
          <a:p>
            <a:pPr marL="285750" indent="-285750">
              <a:buFont typeface="Arial" panose="020B0604020202020204" pitchFamily="34" charset="0"/>
              <a:buChar char="•"/>
            </a:pPr>
            <a:r>
              <a:rPr lang="es-CO" sz="1600" dirty="0" smtClean="0"/>
              <a:t>Comercial población indígena (Código Cívico)</a:t>
            </a:r>
          </a:p>
          <a:p>
            <a:pPr marL="285750" indent="-285750">
              <a:buFont typeface="Arial" panose="020B0604020202020204" pitchFamily="34" charset="0"/>
              <a:buChar char="•"/>
            </a:pPr>
            <a:r>
              <a:rPr lang="es-CO" sz="1600" dirty="0" smtClean="0"/>
              <a:t>4 audiovisuales dirigidos a grupos étnicos (Página web DANE)</a:t>
            </a:r>
          </a:p>
          <a:p>
            <a:pPr marL="285750" indent="-285750">
              <a:buFont typeface="Arial" panose="020B0604020202020204" pitchFamily="34" charset="0"/>
              <a:buChar char="•"/>
            </a:pPr>
            <a:r>
              <a:rPr lang="es-CO" sz="1600" dirty="0" smtClean="0"/>
              <a:t>Notas de televisión (Canal Capital)</a:t>
            </a:r>
          </a:p>
          <a:p>
            <a:pPr marL="285750" indent="-285750">
              <a:buFont typeface="Arial" panose="020B0604020202020204" pitchFamily="34" charset="0"/>
              <a:buChar char="•"/>
            </a:pPr>
            <a:r>
              <a:rPr lang="es-CO" sz="1600" dirty="0" smtClean="0"/>
              <a:t>Programa de 15 minutos de televisión población Afrocolombiana (Tele Caribe, Tele Pacífico y Tele Antioquia)</a:t>
            </a:r>
            <a:endParaRPr lang="es-CO" sz="1600" dirty="0"/>
          </a:p>
        </p:txBody>
      </p:sp>
      <p:sp>
        <p:nvSpPr>
          <p:cNvPr id="11" name="10 CuadroTexto"/>
          <p:cNvSpPr txBox="1"/>
          <p:nvPr/>
        </p:nvSpPr>
        <p:spPr>
          <a:xfrm>
            <a:off x="4391979" y="1701963"/>
            <a:ext cx="4644517" cy="424731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CO"/>
            </a:defPPr>
            <a:lvl1pPr marL="285750" indent="-285750">
              <a:buFont typeface="Arial" panose="020B0604020202020204" pitchFamily="34" charset="0"/>
              <a:buChar cha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CO" sz="1600" dirty="0"/>
              <a:t>Cuñas en español dirigidas a la población indígena, afrocolombiana, raizal y </a:t>
            </a:r>
            <a:r>
              <a:rPr lang="es-CO" sz="1600" dirty="0" err="1"/>
              <a:t>palenquera</a:t>
            </a:r>
            <a:r>
              <a:rPr lang="es-CO" sz="1600" dirty="0"/>
              <a:t> (Emisoras nacionales, regionales, locales y comunitarias)</a:t>
            </a:r>
          </a:p>
          <a:p>
            <a:r>
              <a:rPr lang="es-CO" sz="1600" dirty="0"/>
              <a:t>Cuñas radiales en 18 lenguas indígenas (</a:t>
            </a:r>
            <a:r>
              <a:rPr lang="es-CO" sz="1600" dirty="0" err="1"/>
              <a:t>arhuaco</a:t>
            </a:r>
            <a:r>
              <a:rPr lang="es-CO" sz="1600" dirty="0"/>
              <a:t>, </a:t>
            </a:r>
            <a:r>
              <a:rPr lang="es-CO" sz="1600" dirty="0" err="1"/>
              <a:t>awa</a:t>
            </a:r>
            <a:r>
              <a:rPr lang="es-CO" sz="1600" dirty="0"/>
              <a:t>, </a:t>
            </a:r>
            <a:r>
              <a:rPr lang="es-CO" sz="1600" dirty="0" err="1"/>
              <a:t>bari</a:t>
            </a:r>
            <a:r>
              <a:rPr lang="es-CO" sz="1600" dirty="0"/>
              <a:t>, </a:t>
            </a:r>
            <a:r>
              <a:rPr lang="es-CO" sz="1600" dirty="0" err="1"/>
              <a:t>embera</a:t>
            </a:r>
            <a:r>
              <a:rPr lang="es-CO" sz="1600" dirty="0"/>
              <a:t> </a:t>
            </a:r>
            <a:r>
              <a:rPr lang="es-CO" sz="1600" dirty="0" err="1"/>
              <a:t>chami</a:t>
            </a:r>
            <a:r>
              <a:rPr lang="es-CO" sz="1600" dirty="0"/>
              <a:t>, </a:t>
            </a:r>
            <a:r>
              <a:rPr lang="es-CO" sz="1600" dirty="0" err="1"/>
              <a:t>katio</a:t>
            </a:r>
            <a:r>
              <a:rPr lang="es-CO" sz="1600" dirty="0"/>
              <a:t>, </a:t>
            </a:r>
            <a:r>
              <a:rPr lang="es-CO" sz="1600" dirty="0" err="1"/>
              <a:t>dovida</a:t>
            </a:r>
            <a:r>
              <a:rPr lang="es-CO" sz="1600" dirty="0"/>
              <a:t> y </a:t>
            </a:r>
            <a:r>
              <a:rPr lang="es-CO" sz="1600" dirty="0" err="1"/>
              <a:t>siapidara</a:t>
            </a:r>
            <a:r>
              <a:rPr lang="es-CO" sz="1600" dirty="0"/>
              <a:t>, inga, </a:t>
            </a:r>
            <a:r>
              <a:rPr lang="es-CO" sz="1600" dirty="0" err="1"/>
              <a:t>kamentsa</a:t>
            </a:r>
            <a:r>
              <a:rPr lang="es-CO" sz="1600" dirty="0"/>
              <a:t>, </a:t>
            </a:r>
            <a:r>
              <a:rPr lang="es-CO" sz="1600" dirty="0" err="1"/>
              <a:t>kogui</a:t>
            </a:r>
            <a:r>
              <a:rPr lang="es-CO" sz="1600" dirty="0"/>
              <a:t>, nasa, </a:t>
            </a:r>
            <a:r>
              <a:rPr lang="es-CO" sz="1600" dirty="0" err="1"/>
              <a:t>misak</a:t>
            </a:r>
            <a:r>
              <a:rPr lang="es-CO" sz="1600" dirty="0"/>
              <a:t>, </a:t>
            </a:r>
            <a:r>
              <a:rPr lang="es-CO" sz="1600" dirty="0" err="1"/>
              <a:t>sikuani</a:t>
            </a:r>
            <a:r>
              <a:rPr lang="es-CO" sz="1600" dirty="0"/>
              <a:t>, </a:t>
            </a:r>
            <a:r>
              <a:rPr lang="es-CO" sz="1600" dirty="0" err="1"/>
              <a:t>uwa</a:t>
            </a:r>
            <a:r>
              <a:rPr lang="es-CO" sz="1600" dirty="0"/>
              <a:t>, wayuu, </a:t>
            </a:r>
            <a:r>
              <a:rPr lang="es-CO" sz="1600" dirty="0" err="1"/>
              <a:t>wiwa</a:t>
            </a:r>
            <a:r>
              <a:rPr lang="es-CO" sz="1600" dirty="0"/>
              <a:t>, </a:t>
            </a:r>
            <a:r>
              <a:rPr lang="es-CO" sz="1600" dirty="0" err="1"/>
              <a:t>waunan</a:t>
            </a:r>
            <a:r>
              <a:rPr lang="es-CO" sz="1600" dirty="0"/>
              <a:t> y </a:t>
            </a:r>
            <a:r>
              <a:rPr lang="es-CO" sz="1600" dirty="0" err="1"/>
              <a:t>yukpa</a:t>
            </a:r>
            <a:r>
              <a:rPr lang="es-CO" sz="1600" dirty="0"/>
              <a:t>) (Emisoras nacionales, regionales, locales y comunitarias)</a:t>
            </a:r>
          </a:p>
          <a:p>
            <a:r>
              <a:rPr lang="es-CO" sz="1600" dirty="0"/>
              <a:t>Cuña radiales en </a:t>
            </a:r>
            <a:r>
              <a:rPr lang="es-CO" sz="1600" dirty="0" err="1"/>
              <a:t>creol</a:t>
            </a:r>
            <a:r>
              <a:rPr lang="es-CO" sz="1600" dirty="0"/>
              <a:t> y palenque</a:t>
            </a:r>
          </a:p>
          <a:p>
            <a:r>
              <a:rPr lang="es-CO" sz="1600" dirty="0"/>
              <a:t>Programa radial de 30 minutos para población afrocolombiana en español, </a:t>
            </a:r>
            <a:r>
              <a:rPr lang="es-CO" sz="1600" dirty="0" err="1"/>
              <a:t>creol</a:t>
            </a:r>
            <a:r>
              <a:rPr lang="es-CO" sz="1600" dirty="0"/>
              <a:t> y </a:t>
            </a:r>
            <a:r>
              <a:rPr lang="es-CO" sz="1600" dirty="0" err="1"/>
              <a:t>ri</a:t>
            </a:r>
            <a:r>
              <a:rPr lang="es-CO" sz="1600" dirty="0"/>
              <a:t> palenque.</a:t>
            </a:r>
          </a:p>
          <a:p>
            <a:r>
              <a:rPr lang="es-CO" sz="1600" dirty="0"/>
              <a:t>Programa radial de 30 minutos </a:t>
            </a:r>
            <a:r>
              <a:rPr lang="es-CO" sz="1600" dirty="0" smtClean="0"/>
              <a:t>para pueblos indígenas en español</a:t>
            </a:r>
            <a:r>
              <a:rPr lang="es-CO" sz="1200" dirty="0" smtClean="0"/>
              <a:t> (Emisoras nacionales, regionales, locales y comunitarias)</a:t>
            </a:r>
            <a:endParaRPr lang="es-CO" sz="1600" dirty="0"/>
          </a:p>
        </p:txBody>
      </p:sp>
    </p:spTree>
    <p:extLst>
      <p:ext uri="{BB962C8B-B14F-4D97-AF65-F5344CB8AC3E}">
        <p14:creationId xmlns:p14="http://schemas.microsoft.com/office/powerpoint/2010/main" val="4691625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Título"/>
          <p:cNvSpPr txBox="1">
            <a:spLocks/>
          </p:cNvSpPr>
          <p:nvPr/>
        </p:nvSpPr>
        <p:spPr>
          <a:xfrm>
            <a:off x="448411" y="3861048"/>
            <a:ext cx="5082168" cy="8772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chemeClr val="accent6">
                  <a:lumMod val="75000"/>
                </a:schemeClr>
              </a:buClr>
              <a:defRPr/>
            </a:pPr>
            <a:r>
              <a:rPr lang="es-CO" sz="2800" b="1" dirty="0">
                <a:solidFill>
                  <a:srgbClr val="CC3300"/>
                </a:solidFill>
                <a:latin typeface="Arial Rounded MT Bold" panose="020F0704030504030204" pitchFamily="34" charset="0"/>
                <a:ea typeface="+mn-ea"/>
                <a:cs typeface="+mn-cs"/>
              </a:rPr>
              <a:t>PROCESO DE ENTRENAMIENTO</a:t>
            </a:r>
          </a:p>
          <a:p>
            <a:pPr algn="l">
              <a:buClr>
                <a:schemeClr val="accent6">
                  <a:lumMod val="75000"/>
                </a:schemeClr>
              </a:buClr>
              <a:defRPr/>
            </a:pPr>
            <a:endParaRPr lang="es-CO" sz="2800" b="1" dirty="0">
              <a:solidFill>
                <a:srgbClr val="2A513B"/>
              </a:solidFill>
              <a:latin typeface="Arial Rounded MT Bold" pitchFamily="34" charset="0"/>
            </a:endParaRPr>
          </a:p>
        </p:txBody>
      </p:sp>
    </p:spTree>
    <p:extLst>
      <p:ext uri="{BB962C8B-B14F-4D97-AF65-F5344CB8AC3E}">
        <p14:creationId xmlns:p14="http://schemas.microsoft.com/office/powerpoint/2010/main" val="4195288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contenido"/>
          <p:cNvSpPr txBox="1">
            <a:spLocks/>
          </p:cNvSpPr>
          <p:nvPr/>
        </p:nvSpPr>
        <p:spPr bwMode="auto">
          <a:xfrm>
            <a:off x="827584" y="2559993"/>
            <a:ext cx="7416824" cy="259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20000"/>
              </a:spcBef>
            </a:pPr>
            <a:r>
              <a:rPr lang="es-CO" altLang="es-CO" sz="2800" dirty="0" smtClean="0">
                <a:latin typeface="Arial Narrow" pitchFamily="34" charset="0"/>
              </a:rPr>
              <a:t>Proporcionar información estadística, georreferenciada y actualizada, del sector agropecuario, forestal, acuícola, pesquero; así como información socio demográfica sobre los productores agropecuarios y la población residente en el área rural. </a:t>
            </a:r>
          </a:p>
          <a:p>
            <a:pPr algn="just">
              <a:spcBef>
                <a:spcPct val="20000"/>
              </a:spcBef>
            </a:pPr>
            <a:endParaRPr lang="es-CO" altLang="es-CO" sz="2800" dirty="0">
              <a:latin typeface="Arial Narrow" pitchFamily="34" charset="0"/>
            </a:endParaRPr>
          </a:p>
          <a:p>
            <a:pPr algn="just">
              <a:spcBef>
                <a:spcPct val="20000"/>
              </a:spcBef>
            </a:pPr>
            <a:endParaRPr lang="es-CO" altLang="es-CO" sz="2800" dirty="0">
              <a:latin typeface="Calibri" pitchFamily="34" charset="0"/>
            </a:endParaRPr>
          </a:p>
        </p:txBody>
      </p:sp>
      <p:sp>
        <p:nvSpPr>
          <p:cNvPr id="4" name="6 Título"/>
          <p:cNvSpPr txBox="1">
            <a:spLocks/>
          </p:cNvSpPr>
          <p:nvPr/>
        </p:nvSpPr>
        <p:spPr>
          <a:xfrm>
            <a:off x="971600" y="1341363"/>
            <a:ext cx="2808312" cy="719485"/>
          </a:xfrm>
          <a:prstGeom prst="rect">
            <a:avLst/>
          </a:prstGeom>
          <a:noFill/>
        </p:spPr>
        <p:txBody>
          <a:bodyPr anchor="ctr"/>
          <a:lstStyle>
            <a:defPPr>
              <a:defRPr lang="es-CO"/>
            </a:defPPr>
            <a:lvl1pPr algn="ctr" defTabSz="914400" eaLnBrk="1" fontAlgn="auto" latinLnBrk="0" hangingPunct="1">
              <a:spcAft>
                <a:spcPts val="0"/>
              </a:spcAft>
              <a:buClr>
                <a:schemeClr val="accent6">
                  <a:lumMod val="75000"/>
                </a:schemeClr>
              </a:buClr>
              <a:buNone/>
              <a:defRPr sz="1800" b="1">
                <a:solidFill>
                  <a:srgbClr val="2A513B"/>
                </a:solidFill>
                <a:latin typeface="Arial Rounded MT Bold" pitchFamily="34" charset="0"/>
                <a:ea typeface="+mj-ea"/>
                <a:cs typeface="+mj-cs"/>
              </a:defRPr>
            </a:lvl1pPr>
          </a:lstStyle>
          <a:p>
            <a:pPr algn="l">
              <a:defRPr/>
            </a:pPr>
            <a:r>
              <a:rPr lang="es-CO" sz="2800" dirty="0" smtClean="0">
                <a:latin typeface="Arial Narrow" pitchFamily="34" charset="0"/>
              </a:rPr>
              <a:t>Objetivo General </a:t>
            </a:r>
          </a:p>
        </p:txBody>
      </p:sp>
    </p:spTree>
    <p:extLst>
      <p:ext uri="{BB962C8B-B14F-4D97-AF65-F5344CB8AC3E}">
        <p14:creationId xmlns:p14="http://schemas.microsoft.com/office/powerpoint/2010/main" val="15057039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ext Box 2"/>
          <p:cNvSpPr txBox="1">
            <a:spLocks noChangeArrowheads="1"/>
          </p:cNvSpPr>
          <p:nvPr/>
        </p:nvSpPr>
        <p:spPr bwMode="auto">
          <a:xfrm>
            <a:off x="302346" y="1124744"/>
            <a:ext cx="792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400" b="1" dirty="0" smtClean="0">
                <a:solidFill>
                  <a:srgbClr val="CC3300"/>
                </a:solidFill>
                <a:latin typeface="+mn-lt"/>
              </a:rPr>
              <a:t>Procesos censales: Entrenamiento</a:t>
            </a:r>
            <a:endParaRPr lang="es-MX" sz="2400" b="1" dirty="0">
              <a:solidFill>
                <a:srgbClr val="CC3300"/>
              </a:solidFill>
              <a:latin typeface="+mn-l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8 Rectángulo"/>
          <p:cNvSpPr>
            <a:spLocks noChangeArrowheads="1"/>
          </p:cNvSpPr>
          <p:nvPr/>
        </p:nvSpPr>
        <p:spPr bwMode="auto">
          <a:xfrm>
            <a:off x="538698" y="1772816"/>
            <a:ext cx="8026400" cy="101566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defRPr/>
            </a:pPr>
            <a:r>
              <a:rPr lang="es-CO" altLang="es-ES" sz="2000" dirty="0" smtClean="0">
                <a:latin typeface="+mn-lt"/>
              </a:rPr>
              <a:t>Garantizar el enfoque étnico en el proceso de entrenamiento para el desarrollo de competencias y habilidades en el personal operativo del 3er CNA, con el fin de asegurar la calidad de la información censal.</a:t>
            </a:r>
          </a:p>
        </p:txBody>
      </p:sp>
      <p:sp>
        <p:nvSpPr>
          <p:cNvPr id="12" name="1 Rectángulo"/>
          <p:cNvSpPr>
            <a:spLocks noChangeArrowheads="1"/>
          </p:cNvSpPr>
          <p:nvPr/>
        </p:nvSpPr>
        <p:spPr bwMode="auto">
          <a:xfrm>
            <a:off x="467544" y="3933056"/>
            <a:ext cx="8136990" cy="2246769"/>
          </a:xfrm>
          <a:prstGeom prst="rect">
            <a:avLst/>
          </a:prstGeom>
          <a:solidFill>
            <a:schemeClr val="bg1"/>
          </a:solidFill>
          <a:ln w="9525">
            <a:solidFill>
              <a:srgbClr val="C00000"/>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buFontTx/>
              <a:buChar char="•"/>
            </a:pPr>
            <a:r>
              <a:rPr lang="es-CO" altLang="es-ES" sz="2000" dirty="0">
                <a:latin typeface="+mn-lt"/>
              </a:rPr>
              <a:t>Elaboración de lineamientos de entrenamiento para grupos étnicos</a:t>
            </a:r>
          </a:p>
          <a:p>
            <a:pPr algn="just">
              <a:buFontTx/>
              <a:buChar char="•"/>
            </a:pPr>
            <a:r>
              <a:rPr lang="es-CO" altLang="es-ES" sz="2000" dirty="0">
                <a:latin typeface="+mn-lt"/>
              </a:rPr>
              <a:t>Diseño y elaboración de estrategias e instrumentos de entrenamiento </a:t>
            </a:r>
            <a:r>
              <a:rPr lang="es-CO" altLang="es-ES" sz="2000" dirty="0" smtClean="0">
                <a:latin typeface="+mn-lt"/>
              </a:rPr>
              <a:t>con enfoque étnico diferencial </a:t>
            </a:r>
            <a:r>
              <a:rPr lang="es-CO" altLang="es-ES" sz="2000" dirty="0">
                <a:latin typeface="+mn-lt"/>
              </a:rPr>
              <a:t>(manuales, guías, </a:t>
            </a:r>
            <a:r>
              <a:rPr lang="es-CO" altLang="es-ES" sz="2000" dirty="0" err="1">
                <a:latin typeface="+mn-lt"/>
              </a:rPr>
              <a:t>etc</a:t>
            </a:r>
            <a:r>
              <a:rPr lang="es-CO" altLang="es-ES" sz="2000" dirty="0">
                <a:latin typeface="+mn-lt"/>
              </a:rPr>
              <a:t>) </a:t>
            </a:r>
          </a:p>
          <a:p>
            <a:pPr algn="just">
              <a:buFontTx/>
              <a:buChar char="•"/>
            </a:pPr>
            <a:r>
              <a:rPr lang="es-CO" altLang="es-ES" sz="2000" dirty="0">
                <a:latin typeface="+mn-lt"/>
              </a:rPr>
              <a:t>Definición de perfiles diferencial del personal operativo (encuestadores y supervisores)</a:t>
            </a:r>
          </a:p>
          <a:p>
            <a:pPr algn="just">
              <a:buFontTx/>
              <a:buChar char="•"/>
            </a:pPr>
            <a:r>
              <a:rPr lang="es-CO" altLang="es-ES" sz="2000" dirty="0">
                <a:latin typeface="+mn-lt"/>
              </a:rPr>
              <a:t>Acompañamiento y </a:t>
            </a:r>
            <a:r>
              <a:rPr lang="es-CO" altLang="es-ES" sz="2000" dirty="0" smtClean="0">
                <a:latin typeface="+mn-lt"/>
              </a:rPr>
              <a:t>seguimiento a la implementación </a:t>
            </a:r>
            <a:r>
              <a:rPr lang="es-CO" altLang="es-ES" sz="2000" dirty="0">
                <a:latin typeface="+mn-lt"/>
              </a:rPr>
              <a:t>del proceso de </a:t>
            </a:r>
            <a:r>
              <a:rPr lang="es-CO" altLang="es-ES" sz="2000" dirty="0" smtClean="0">
                <a:latin typeface="+mn-lt"/>
              </a:rPr>
              <a:t>entrenamiento</a:t>
            </a:r>
            <a:endParaRPr lang="es-CO" altLang="es-ES" sz="2000" dirty="0">
              <a:latin typeface="+mn-lt"/>
            </a:endParaRPr>
          </a:p>
        </p:txBody>
      </p:sp>
      <p:sp>
        <p:nvSpPr>
          <p:cNvPr id="13" name="6 Título"/>
          <p:cNvSpPr txBox="1">
            <a:spLocks/>
          </p:cNvSpPr>
          <p:nvPr/>
        </p:nvSpPr>
        <p:spPr>
          <a:xfrm>
            <a:off x="323528" y="2996952"/>
            <a:ext cx="8014567" cy="8763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chemeClr val="accent6">
                  <a:lumMod val="75000"/>
                </a:schemeClr>
              </a:buClr>
              <a:defRPr/>
            </a:pPr>
            <a:r>
              <a:rPr lang="es-CO" sz="2400" b="1" dirty="0" smtClean="0">
                <a:solidFill>
                  <a:srgbClr val="CC3300"/>
                </a:solidFill>
                <a:latin typeface="+mn-lt"/>
                <a:ea typeface="+mn-ea"/>
                <a:cs typeface="+mn-cs"/>
              </a:rPr>
              <a:t>Acciones del proceso de entrenamiento con los grupos étnicos</a:t>
            </a:r>
            <a:endParaRPr lang="es-CO" sz="2400" b="1" dirty="0">
              <a:solidFill>
                <a:srgbClr val="CC3300"/>
              </a:solidFill>
              <a:latin typeface="+mn-lt"/>
              <a:ea typeface="+mn-ea"/>
              <a:cs typeface="+mn-cs"/>
            </a:endParaRPr>
          </a:p>
        </p:txBody>
      </p:sp>
    </p:spTree>
    <p:extLst>
      <p:ext uri="{BB962C8B-B14F-4D97-AF65-F5344CB8AC3E}">
        <p14:creationId xmlns:p14="http://schemas.microsoft.com/office/powerpoint/2010/main" val="28583140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17 Grupo"/>
          <p:cNvGrpSpPr>
            <a:grpSpLocks/>
          </p:cNvGrpSpPr>
          <p:nvPr/>
        </p:nvGrpSpPr>
        <p:grpSpPr bwMode="auto">
          <a:xfrm>
            <a:off x="3746500" y="3053827"/>
            <a:ext cx="1652587" cy="1458912"/>
            <a:chOff x="0" y="0"/>
            <a:chExt cx="4693998" cy="4693998"/>
          </a:xfrm>
        </p:grpSpPr>
        <p:sp>
          <p:nvSpPr>
            <p:cNvPr id="22" name="21 Elipse"/>
            <p:cNvSpPr/>
            <p:nvPr/>
          </p:nvSpPr>
          <p:spPr>
            <a:xfrm>
              <a:off x="0" y="0"/>
              <a:ext cx="4693998" cy="4693998"/>
            </a:xfrm>
            <a:prstGeom prst="ellipse">
              <a:avLst/>
            </a:prstGeom>
            <a:solidFill>
              <a:srgbClr val="C00000"/>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24" name="Elipse 4"/>
            <p:cNvSpPr/>
            <p:nvPr/>
          </p:nvSpPr>
          <p:spPr>
            <a:xfrm>
              <a:off x="1690921" y="234955"/>
              <a:ext cx="1312157" cy="704866"/>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142240" spcCol="1270" anchor="ctr"/>
            <a:lstStyle/>
            <a:p>
              <a:pPr algn="ctr" defTabSz="889000">
                <a:lnSpc>
                  <a:spcPct val="90000"/>
                </a:lnSpc>
                <a:spcAft>
                  <a:spcPct val="35000"/>
                </a:spcAft>
                <a:defRPr/>
              </a:pPr>
              <a:endParaRPr lang="es-CO" sz="2000" dirty="0"/>
            </a:p>
          </p:txBody>
        </p:sp>
      </p:grpSp>
      <p:sp>
        <p:nvSpPr>
          <p:cNvPr id="26" name="1 Título"/>
          <p:cNvSpPr txBox="1">
            <a:spLocks/>
          </p:cNvSpPr>
          <p:nvPr/>
        </p:nvSpPr>
        <p:spPr>
          <a:xfrm>
            <a:off x="3330883" y="3572425"/>
            <a:ext cx="2750325" cy="591111"/>
          </a:xfrm>
          <a:prstGeom prst="rect">
            <a:avLst/>
          </a:prstGeom>
          <a:gradFill flip="none" rotWithShape="1">
            <a:gsLst>
              <a:gs pos="0">
                <a:srgbClr val="FFF200"/>
              </a:gs>
              <a:gs pos="45000">
                <a:srgbClr val="FF7A00"/>
              </a:gs>
              <a:gs pos="70000">
                <a:srgbClr val="FF0300"/>
              </a:gs>
              <a:gs pos="100000">
                <a:srgbClr val="4D0808"/>
              </a:gs>
            </a:gsLst>
            <a:path path="rect">
              <a:fillToRect l="50000" t="50000" r="50000" b="50000"/>
            </a:path>
            <a:tileRect/>
          </a:gradFill>
          <a:effectLst/>
        </p:spPr>
        <p:txBody>
          <a:bodyPr anchor="ctr">
            <a:normAutofit/>
          </a:bodyPr>
          <a:lstStyle/>
          <a:p>
            <a:pPr fontAlgn="auto">
              <a:spcBef>
                <a:spcPts val="0"/>
              </a:spcBef>
              <a:spcAft>
                <a:spcPts val="0"/>
              </a:spcAft>
              <a:buClr>
                <a:srgbClr val="A5C28C">
                  <a:lumMod val="75000"/>
                </a:srgbClr>
              </a:buClr>
              <a:defRPr/>
            </a:pPr>
            <a:r>
              <a:rPr lang="es-CO" sz="2800" b="1" kern="0" dirty="0">
                <a:ln w="900" cmpd="sng">
                  <a:solidFill>
                    <a:srgbClr val="92D050">
                      <a:alpha val="55000"/>
                    </a:srgbClr>
                  </a:solidFill>
                  <a:prstDash val="solid"/>
                </a:ln>
                <a:solidFill>
                  <a:srgbClr val="990000"/>
                </a:solidFill>
                <a:effectLst>
                  <a:glow rad="63500">
                    <a:schemeClr val="accent3">
                      <a:satMod val="175000"/>
                      <a:alpha val="40000"/>
                    </a:schemeClr>
                  </a:glow>
                  <a:innerShdw blurRad="101600" dist="76200" dir="5400000">
                    <a:schemeClr val="accent1">
                      <a:satMod val="190000"/>
                      <a:tint val="100000"/>
                      <a:alpha val="74000"/>
                    </a:schemeClr>
                  </a:innerShdw>
                </a:effectLst>
                <a:latin typeface="+mj-lt"/>
                <a:ea typeface="+mj-ea"/>
                <a:cs typeface="+mj-cs"/>
              </a:rPr>
              <a:t>PARÁMETROS</a:t>
            </a:r>
          </a:p>
        </p:txBody>
      </p:sp>
      <p:sp>
        <p:nvSpPr>
          <p:cNvPr id="27" name="26 CuadroTexto"/>
          <p:cNvSpPr txBox="1"/>
          <p:nvPr/>
        </p:nvSpPr>
        <p:spPr>
          <a:xfrm>
            <a:off x="5148808" y="1799433"/>
            <a:ext cx="2185630" cy="861774"/>
          </a:xfrm>
          <a:prstGeom prst="rect">
            <a:avLst/>
          </a:prstGeom>
          <a:noFill/>
          <a:effectLst>
            <a:innerShdw blurRad="114300">
              <a:prstClr val="black"/>
            </a:innerShdw>
            <a:softEdge rad="127000"/>
          </a:effectLst>
        </p:spPr>
        <p:style>
          <a:lnRef idx="1">
            <a:schemeClr val="accent4"/>
          </a:lnRef>
          <a:fillRef idx="2">
            <a:schemeClr val="accent4"/>
          </a:fillRef>
          <a:effectRef idx="1">
            <a:schemeClr val="accent4"/>
          </a:effectRef>
          <a:fontRef idx="minor">
            <a:schemeClr val="dk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CO" sz="1600" b="1" cap="all" dirty="0">
                <a:ln w="0">
                  <a:solidFill>
                    <a:schemeClr val="tx1"/>
                  </a:solidFill>
                </a:ln>
                <a:solidFill>
                  <a:schemeClr val="tx1"/>
                </a:solidFill>
              </a:rPr>
              <a:t>INTRUMENTOS Pedagógicos</a:t>
            </a:r>
          </a:p>
          <a:p>
            <a:pPr algn="ctr">
              <a:defRPr/>
            </a:pPr>
            <a:endParaRPr lang="es-CO" sz="1600" b="1" cap="all" dirty="0">
              <a:ln w="0">
                <a:solidFill>
                  <a:schemeClr val="tx1"/>
                </a:solidFill>
              </a:ln>
              <a:solidFill>
                <a:schemeClr val="tx1"/>
              </a:solidFill>
            </a:endParaRPr>
          </a:p>
        </p:txBody>
      </p:sp>
      <p:sp>
        <p:nvSpPr>
          <p:cNvPr id="28" name="27 CuadroTexto"/>
          <p:cNvSpPr txBox="1"/>
          <p:nvPr/>
        </p:nvSpPr>
        <p:spPr>
          <a:xfrm>
            <a:off x="1606755" y="1799433"/>
            <a:ext cx="1728430" cy="861774"/>
          </a:xfrm>
          <a:prstGeom prst="rect">
            <a:avLst/>
          </a:prstGeom>
          <a:noFill/>
          <a:effectLst>
            <a:innerShdw blurRad="114300">
              <a:prstClr val="black"/>
            </a:innerShdw>
            <a:softEdge rad="127000"/>
          </a:effectLst>
        </p:spPr>
        <p:style>
          <a:lnRef idx="1">
            <a:schemeClr val="accent4"/>
          </a:lnRef>
          <a:fillRef idx="2">
            <a:schemeClr val="accent4"/>
          </a:fillRef>
          <a:effectRef idx="1">
            <a:schemeClr val="accent4"/>
          </a:effectRef>
          <a:fontRef idx="minor">
            <a:schemeClr val="dk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CO" sz="1600" b="1" cap="all" dirty="0">
                <a:ln w="0">
                  <a:solidFill>
                    <a:schemeClr val="tx1"/>
                  </a:solidFill>
                </a:ln>
                <a:solidFill>
                  <a:schemeClr val="tx1"/>
                </a:solidFill>
              </a:rPr>
              <a:t>PERSONAL LOCAL</a:t>
            </a:r>
          </a:p>
          <a:p>
            <a:pPr algn="ctr">
              <a:defRPr/>
            </a:pPr>
            <a:endParaRPr lang="es-CO" sz="1600" b="1" cap="all" dirty="0">
              <a:ln w="0">
                <a:solidFill>
                  <a:schemeClr val="tx1"/>
                </a:solidFill>
              </a:ln>
              <a:solidFill>
                <a:schemeClr val="tx1"/>
              </a:solidFill>
            </a:endParaRPr>
          </a:p>
        </p:txBody>
      </p:sp>
      <p:sp>
        <p:nvSpPr>
          <p:cNvPr id="29" name="28 CuadroTexto"/>
          <p:cNvSpPr txBox="1"/>
          <p:nvPr/>
        </p:nvSpPr>
        <p:spPr>
          <a:xfrm>
            <a:off x="3216869" y="5183303"/>
            <a:ext cx="2673965" cy="584775"/>
          </a:xfrm>
          <a:prstGeom prst="rect">
            <a:avLst/>
          </a:prstGeom>
          <a:noFill/>
          <a:effectLst>
            <a:innerShdw blurRad="114300">
              <a:prstClr val="black"/>
            </a:innerShdw>
            <a:softEdge rad="127000"/>
          </a:effectLst>
        </p:spPr>
        <p:style>
          <a:lnRef idx="1">
            <a:schemeClr val="accent4"/>
          </a:lnRef>
          <a:fillRef idx="2">
            <a:schemeClr val="accent4"/>
          </a:fillRef>
          <a:effectRef idx="1">
            <a:schemeClr val="accent4"/>
          </a:effectRef>
          <a:fontRef idx="minor">
            <a:schemeClr val="dk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CO" sz="1600" b="1" cap="all" dirty="0">
                <a:ln w="0">
                  <a:solidFill>
                    <a:schemeClr val="tx1"/>
                  </a:solidFill>
                </a:ln>
                <a:solidFill>
                  <a:schemeClr val="tx1"/>
                </a:solidFill>
              </a:rPr>
              <a:t>METODOLOGÍA PARTICIPATIVA</a:t>
            </a:r>
          </a:p>
        </p:txBody>
      </p:sp>
      <p:sp>
        <p:nvSpPr>
          <p:cNvPr id="30" name="29 CuadroTexto"/>
          <p:cNvSpPr txBox="1"/>
          <p:nvPr/>
        </p:nvSpPr>
        <p:spPr>
          <a:xfrm>
            <a:off x="327039" y="3417926"/>
            <a:ext cx="2147529" cy="861774"/>
          </a:xfrm>
          <a:prstGeom prst="rect">
            <a:avLst/>
          </a:prstGeom>
          <a:noFill/>
          <a:effectLst>
            <a:innerShdw blurRad="114300">
              <a:prstClr val="black"/>
            </a:innerShdw>
            <a:softEdge rad="127000"/>
          </a:effectLst>
        </p:spPr>
        <p:style>
          <a:lnRef idx="1">
            <a:schemeClr val="accent4"/>
          </a:lnRef>
          <a:fillRef idx="2">
            <a:schemeClr val="accent4"/>
          </a:fillRef>
          <a:effectRef idx="1">
            <a:schemeClr val="accent4"/>
          </a:effectRef>
          <a:fontRef idx="minor">
            <a:schemeClr val="dk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CO" sz="1600" b="1" cap="all" dirty="0">
                <a:ln w="0">
                  <a:solidFill>
                    <a:schemeClr val="tx1"/>
                  </a:solidFill>
                </a:ln>
                <a:solidFill>
                  <a:schemeClr val="tx1"/>
                </a:solidFill>
              </a:rPr>
              <a:t>PERFILES DIFERENCIALES</a:t>
            </a:r>
          </a:p>
          <a:p>
            <a:pPr algn="ctr">
              <a:defRPr/>
            </a:pPr>
            <a:endParaRPr lang="es-CO" sz="1600" b="1" cap="all" dirty="0">
              <a:ln w="0">
                <a:solidFill>
                  <a:schemeClr val="tx1"/>
                </a:solidFill>
              </a:ln>
              <a:solidFill>
                <a:schemeClr val="tx1"/>
              </a:solidFill>
            </a:endParaRPr>
          </a:p>
        </p:txBody>
      </p:sp>
      <p:sp>
        <p:nvSpPr>
          <p:cNvPr id="31" name="30 CuadroTexto"/>
          <p:cNvSpPr txBox="1"/>
          <p:nvPr/>
        </p:nvSpPr>
        <p:spPr>
          <a:xfrm>
            <a:off x="6241623" y="3572425"/>
            <a:ext cx="2413720" cy="861774"/>
          </a:xfrm>
          <a:prstGeom prst="rect">
            <a:avLst/>
          </a:prstGeom>
          <a:noFill/>
          <a:effectLst>
            <a:innerShdw blurRad="114300">
              <a:prstClr val="black"/>
            </a:innerShdw>
            <a:softEdge rad="127000"/>
          </a:effectLst>
        </p:spPr>
        <p:style>
          <a:lnRef idx="1">
            <a:schemeClr val="accent4"/>
          </a:lnRef>
          <a:fillRef idx="2">
            <a:schemeClr val="accent4"/>
          </a:fillRef>
          <a:effectRef idx="1">
            <a:schemeClr val="accent4"/>
          </a:effectRef>
          <a:fontRef idx="minor">
            <a:schemeClr val="dk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CO" sz="1600" b="1" cap="all" dirty="0">
                <a:ln w="0">
                  <a:solidFill>
                    <a:schemeClr val="tx1"/>
                  </a:solidFill>
                </a:ln>
                <a:solidFill>
                  <a:schemeClr val="tx1"/>
                </a:solidFill>
              </a:rPr>
              <a:t>CAPACITACIÓN PRESENCIAL </a:t>
            </a:r>
          </a:p>
          <a:p>
            <a:pPr algn="ctr">
              <a:defRPr/>
            </a:pPr>
            <a:endParaRPr lang="es-CO" sz="1600" b="1" cap="all" dirty="0">
              <a:ln w="0">
                <a:solidFill>
                  <a:schemeClr val="tx1"/>
                </a:solidFill>
              </a:ln>
              <a:solidFill>
                <a:schemeClr val="tx1"/>
              </a:solidFill>
            </a:endParaRPr>
          </a:p>
        </p:txBody>
      </p:sp>
      <p:sp>
        <p:nvSpPr>
          <p:cNvPr id="8" name="7 Elipse"/>
          <p:cNvSpPr/>
          <p:nvPr/>
        </p:nvSpPr>
        <p:spPr>
          <a:xfrm>
            <a:off x="4973638" y="1589000"/>
            <a:ext cx="2720975" cy="1169987"/>
          </a:xfrm>
          <a:prstGeom prst="ellipse">
            <a:avLst/>
          </a:prstGeom>
          <a:noFill/>
          <a:ln w="190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CO"/>
          </a:p>
        </p:txBody>
      </p:sp>
      <p:sp>
        <p:nvSpPr>
          <p:cNvPr id="38" name="37 Elipse"/>
          <p:cNvSpPr/>
          <p:nvPr/>
        </p:nvSpPr>
        <p:spPr>
          <a:xfrm>
            <a:off x="6242050" y="3311437"/>
            <a:ext cx="2660650" cy="1169988"/>
          </a:xfrm>
          <a:prstGeom prst="ellipse">
            <a:avLst/>
          </a:prstGeom>
          <a:noFill/>
          <a:ln w="190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CO"/>
          </a:p>
        </p:txBody>
      </p:sp>
      <p:sp>
        <p:nvSpPr>
          <p:cNvPr id="39" name="38 Elipse"/>
          <p:cNvSpPr/>
          <p:nvPr/>
        </p:nvSpPr>
        <p:spPr>
          <a:xfrm>
            <a:off x="1009650" y="1563600"/>
            <a:ext cx="2698750" cy="1169987"/>
          </a:xfrm>
          <a:prstGeom prst="ellipse">
            <a:avLst/>
          </a:prstGeom>
          <a:noFill/>
          <a:ln w="190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42" name="41 Elipse"/>
          <p:cNvSpPr/>
          <p:nvPr/>
        </p:nvSpPr>
        <p:spPr>
          <a:xfrm>
            <a:off x="327025" y="3263812"/>
            <a:ext cx="2470150" cy="1169988"/>
          </a:xfrm>
          <a:prstGeom prst="ellipse">
            <a:avLst/>
          </a:prstGeom>
          <a:noFill/>
          <a:ln w="190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CO"/>
          </a:p>
        </p:txBody>
      </p:sp>
      <p:sp>
        <p:nvSpPr>
          <p:cNvPr id="43" name="42 Elipse"/>
          <p:cNvSpPr/>
          <p:nvPr/>
        </p:nvSpPr>
        <p:spPr>
          <a:xfrm>
            <a:off x="3217132" y="4938473"/>
            <a:ext cx="2676525" cy="1169987"/>
          </a:xfrm>
          <a:prstGeom prst="ellipse">
            <a:avLst/>
          </a:prstGeom>
          <a:noFill/>
          <a:ln w="190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CO"/>
          </a:p>
        </p:txBody>
      </p:sp>
      <p:sp>
        <p:nvSpPr>
          <p:cNvPr id="16" name="Text Box 2"/>
          <p:cNvSpPr txBox="1">
            <a:spLocks noChangeArrowheads="1"/>
          </p:cNvSpPr>
          <p:nvPr/>
        </p:nvSpPr>
        <p:spPr bwMode="auto">
          <a:xfrm>
            <a:off x="380999" y="994048"/>
            <a:ext cx="792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400" b="1" dirty="0" smtClean="0">
                <a:solidFill>
                  <a:srgbClr val="CC3300"/>
                </a:solidFill>
                <a:latin typeface="+mn-lt"/>
              </a:rPr>
              <a:t>Procesos censales: Entrenamiento</a:t>
            </a:r>
            <a:endParaRPr lang="es-MX" sz="2400" b="1" dirty="0">
              <a:solidFill>
                <a:srgbClr val="CC3300"/>
              </a:solidFill>
              <a:latin typeface="+mn-lt"/>
            </a:endParaRPr>
          </a:p>
        </p:txBody>
      </p:sp>
    </p:spTree>
    <p:extLst>
      <p:ext uri="{BB962C8B-B14F-4D97-AF65-F5344CB8AC3E}">
        <p14:creationId xmlns:p14="http://schemas.microsoft.com/office/powerpoint/2010/main" val="3506712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a:hlinkClick r:id="rId2" action="ppaction://hlinksldjump"/>
          </p:cNvPr>
          <p:cNvSpPr/>
          <p:nvPr/>
        </p:nvSpPr>
        <p:spPr>
          <a:xfrm>
            <a:off x="3347864" y="1916832"/>
            <a:ext cx="4536504" cy="576064"/>
          </a:xfrm>
          <a:prstGeom prst="roundRect">
            <a:avLst/>
          </a:prstGeom>
          <a:noFill/>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smtClean="0">
                <a:solidFill>
                  <a:schemeClr val="tx1"/>
                </a:solidFill>
                <a:latin typeface="+mj-lt"/>
              </a:rPr>
              <a:t>Participación en la construcción de la metodología</a:t>
            </a:r>
            <a:endParaRPr lang="es-ES" dirty="0">
              <a:solidFill>
                <a:schemeClr val="tx1"/>
              </a:solidFill>
              <a:latin typeface="+mj-lt"/>
            </a:endParaRPr>
          </a:p>
        </p:txBody>
      </p:sp>
      <p:sp>
        <p:nvSpPr>
          <p:cNvPr id="11" name="10 Flecha abajo"/>
          <p:cNvSpPr/>
          <p:nvPr/>
        </p:nvSpPr>
        <p:spPr>
          <a:xfrm>
            <a:off x="539552" y="1916832"/>
            <a:ext cx="2664296" cy="3168352"/>
          </a:xfrm>
          <a:prstGeom prst="downArrow">
            <a:avLst>
              <a:gd name="adj1" fmla="val 71650"/>
              <a:gd name="adj2" fmla="val 50000"/>
            </a:avLst>
          </a:prstGeom>
          <a:gradFill rotWithShape="1">
            <a:gsLst>
              <a:gs pos="0">
                <a:srgbClr val="CC3300"/>
              </a:gs>
              <a:gs pos="50000">
                <a:srgbClr val="CC3300">
                  <a:gamma/>
                  <a:shade val="46275"/>
                  <a:invGamma/>
                </a:srgbClr>
              </a:gs>
              <a:gs pos="100000">
                <a:srgbClr val="CC3300"/>
              </a:gs>
            </a:gsLst>
            <a:lin ang="5400000" scaled="1"/>
          </a:gra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r>
              <a:rPr lang="es-ES" sz="2400" b="1" dirty="0" smtClean="0">
                <a:solidFill>
                  <a:schemeClr val="bg1"/>
                </a:solidFill>
                <a:latin typeface="+mj-lt"/>
                <a:cs typeface="Arial" charset="0"/>
              </a:rPr>
              <a:t>Estructuración </a:t>
            </a:r>
          </a:p>
          <a:p>
            <a:pPr algn="ctr">
              <a:defRPr/>
            </a:pPr>
            <a:r>
              <a:rPr lang="es-ES" sz="2400" b="1" dirty="0" smtClean="0">
                <a:solidFill>
                  <a:schemeClr val="bg1"/>
                </a:solidFill>
                <a:latin typeface="+mj-lt"/>
                <a:cs typeface="Arial" charset="0"/>
              </a:rPr>
              <a:t>de rutas </a:t>
            </a:r>
          </a:p>
          <a:p>
            <a:pPr algn="ctr">
              <a:defRPr/>
            </a:pPr>
            <a:r>
              <a:rPr lang="es-ES" sz="2400" b="1" dirty="0" smtClean="0">
                <a:solidFill>
                  <a:schemeClr val="bg1"/>
                </a:solidFill>
                <a:latin typeface="+mj-lt"/>
                <a:cs typeface="Arial" charset="0"/>
              </a:rPr>
              <a:t>operativas</a:t>
            </a:r>
            <a:endParaRPr lang="es-ES" sz="2400" b="1" dirty="0">
              <a:solidFill>
                <a:schemeClr val="bg1"/>
              </a:solidFill>
              <a:latin typeface="+mj-lt"/>
              <a:cs typeface="Arial" charset="0"/>
            </a:endParaRPr>
          </a:p>
        </p:txBody>
      </p:sp>
      <p:sp>
        <p:nvSpPr>
          <p:cNvPr id="13" name="12 Rectángulo redondeado">
            <a:hlinkClick r:id="rId3" action="ppaction://hlinksldjump"/>
          </p:cNvPr>
          <p:cNvSpPr/>
          <p:nvPr/>
        </p:nvSpPr>
        <p:spPr>
          <a:xfrm>
            <a:off x="3347864" y="3501008"/>
            <a:ext cx="4608512" cy="576064"/>
          </a:xfrm>
          <a:prstGeom prst="roundRect">
            <a:avLst/>
          </a:prstGeom>
          <a:noFill/>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defRPr/>
            </a:pPr>
            <a:r>
              <a:rPr lang="es-CO" dirty="0" smtClean="0">
                <a:solidFill>
                  <a:schemeClr val="tx1"/>
                </a:solidFill>
                <a:latin typeface="+mj-lt"/>
              </a:rPr>
              <a:t>Participación en los talleres de cartografía social</a:t>
            </a:r>
            <a:endParaRPr lang="es-ES" dirty="0">
              <a:solidFill>
                <a:schemeClr val="tx1"/>
              </a:solidFill>
              <a:latin typeface="+mj-lt"/>
            </a:endParaRPr>
          </a:p>
        </p:txBody>
      </p:sp>
      <p:sp>
        <p:nvSpPr>
          <p:cNvPr id="15" name="14 Rectángulo redondeado"/>
          <p:cNvSpPr/>
          <p:nvPr/>
        </p:nvSpPr>
        <p:spPr>
          <a:xfrm>
            <a:off x="3347864" y="4293096"/>
            <a:ext cx="4608512" cy="576064"/>
          </a:xfrm>
          <a:prstGeom prst="roundRect">
            <a:avLst/>
          </a:prstGeom>
          <a:noFill/>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smtClean="0">
                <a:solidFill>
                  <a:schemeClr val="tx1"/>
                </a:solidFill>
                <a:latin typeface="+mj-lt"/>
              </a:rPr>
              <a:t>Entrega de productos a las comunidades</a:t>
            </a:r>
            <a:endParaRPr lang="es-ES" dirty="0">
              <a:solidFill>
                <a:schemeClr val="tx1"/>
              </a:solidFill>
              <a:latin typeface="+mj-lt"/>
            </a:endParaRPr>
          </a:p>
        </p:txBody>
      </p:sp>
      <p:sp>
        <p:nvSpPr>
          <p:cNvPr id="26638" name="Text Box 3"/>
          <p:cNvSpPr txBox="1">
            <a:spLocks noChangeArrowheads="1"/>
          </p:cNvSpPr>
          <p:nvPr/>
        </p:nvSpPr>
        <p:spPr bwMode="auto">
          <a:xfrm>
            <a:off x="1013839" y="980728"/>
            <a:ext cx="77771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2800" b="1" dirty="0" smtClean="0">
                <a:solidFill>
                  <a:srgbClr val="CC3300"/>
                </a:solidFill>
                <a:latin typeface="+mj-lt"/>
              </a:rPr>
              <a:t>2. TALLERES DE CARTOGRAFÍA SOCIAL</a:t>
            </a:r>
            <a:endParaRPr lang="es-ES" sz="2800" b="1" dirty="0">
              <a:solidFill>
                <a:srgbClr val="CC3300"/>
              </a:solidFill>
              <a:latin typeface="+mj-lt"/>
            </a:endParaRPr>
          </a:p>
        </p:txBody>
      </p:sp>
      <p:sp>
        <p:nvSpPr>
          <p:cNvPr id="9" name="8 Rectángulo redondeado"/>
          <p:cNvSpPr/>
          <p:nvPr/>
        </p:nvSpPr>
        <p:spPr>
          <a:xfrm>
            <a:off x="3360041" y="2636912"/>
            <a:ext cx="4608512" cy="576064"/>
          </a:xfrm>
          <a:prstGeom prst="roundRect">
            <a:avLst/>
          </a:prstGeom>
          <a:noFill/>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smtClean="0">
                <a:solidFill>
                  <a:schemeClr val="tx1"/>
                </a:solidFill>
                <a:latin typeface="+mj-lt"/>
              </a:rPr>
              <a:t>Concertación con las comunidades</a:t>
            </a:r>
            <a:endParaRPr lang="es-ES" dirty="0">
              <a:solidFill>
                <a:schemeClr val="tx1"/>
              </a:solidFill>
              <a:latin typeface="+mj-lt"/>
            </a:endParaRPr>
          </a:p>
        </p:txBody>
      </p:sp>
    </p:spTree>
    <p:extLst>
      <p:ext uri="{BB962C8B-B14F-4D97-AF65-F5344CB8AC3E}">
        <p14:creationId xmlns:p14="http://schemas.microsoft.com/office/powerpoint/2010/main" val="37947576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285583"/>
            <a:ext cx="4400550" cy="240982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75"/>
          <p:cNvSpPr>
            <a:spLocks noChangeArrowheads="1"/>
          </p:cNvSpPr>
          <p:nvPr/>
        </p:nvSpPr>
        <p:spPr bwMode="auto">
          <a:xfrm>
            <a:off x="467544" y="1034733"/>
            <a:ext cx="8352929" cy="954107"/>
          </a:xfrm>
          <a:prstGeom prst="rect">
            <a:avLst/>
          </a:prstGeom>
          <a:solidFill>
            <a:schemeClr val="bg1"/>
          </a:solidFill>
          <a:ln w="9525">
            <a:noFill/>
            <a:miter lim="800000"/>
            <a:headEnd/>
            <a:tailEnd/>
          </a:ln>
        </p:spPr>
        <p:txBody>
          <a:bodyPr wrap="square">
            <a:spAutoFit/>
          </a:bodyPr>
          <a:lstStyle/>
          <a:p>
            <a:pPr lvl="0" algn="ctr"/>
            <a:r>
              <a:rPr lang="es-CO" sz="2800" b="1" dirty="0" smtClean="0">
                <a:solidFill>
                  <a:srgbClr val="CC3300"/>
                </a:solidFill>
                <a:latin typeface="Calibri" pitchFamily="1" charset="0"/>
              </a:rPr>
              <a:t>2. ESTRATEGIA DE RECOLECCIÓN POR BARRIDO Y RUTAS</a:t>
            </a:r>
            <a:endParaRPr lang="es-CO" sz="2800" b="1" dirty="0">
              <a:solidFill>
                <a:srgbClr val="CC3300"/>
              </a:solidFill>
              <a:latin typeface="Calibri" pitchFamily="1" charset="0"/>
            </a:endParaRPr>
          </a:p>
        </p:txBody>
      </p:sp>
      <p:sp>
        <p:nvSpPr>
          <p:cNvPr id="5" name="4 Rectángulo"/>
          <p:cNvSpPr/>
          <p:nvPr/>
        </p:nvSpPr>
        <p:spPr>
          <a:xfrm>
            <a:off x="544368" y="2012647"/>
            <a:ext cx="8203299" cy="1200329"/>
          </a:xfrm>
          <a:prstGeom prst="rect">
            <a:avLst/>
          </a:prstGeom>
          <a:ln>
            <a:solidFill>
              <a:srgbClr val="C00000"/>
            </a:solidFill>
          </a:ln>
        </p:spPr>
        <p:txBody>
          <a:bodyPr wrap="square">
            <a:spAutoFit/>
          </a:bodyPr>
          <a:lstStyle/>
          <a:p>
            <a:r>
              <a:rPr lang="es-ES" dirty="0"/>
              <a:t>La  construcción de la cartografía social se logra a través de la </a:t>
            </a:r>
            <a:r>
              <a:rPr lang="es-ES" b="1" dirty="0"/>
              <a:t>elaboración conjunta </a:t>
            </a:r>
            <a:r>
              <a:rPr lang="es-ES" dirty="0"/>
              <a:t>de mapas que permiten llegar a una </a:t>
            </a:r>
            <a:r>
              <a:rPr lang="es-ES" b="1" dirty="0"/>
              <a:t>imagen colectiva del territorio</a:t>
            </a:r>
            <a:r>
              <a:rPr lang="es-ES" dirty="0"/>
              <a:t>, teniendo en cuenta su </a:t>
            </a:r>
            <a:r>
              <a:rPr lang="es-ES" b="1" dirty="0"/>
              <a:t>espacio geográfico, cultural, social, económico e histórico</a:t>
            </a:r>
            <a:r>
              <a:rPr lang="es-ES" dirty="0"/>
              <a:t>. Este proceso debe ser </a:t>
            </a:r>
            <a:r>
              <a:rPr lang="es-ES" b="1" dirty="0"/>
              <a:t>participativo y construido a partir del conocimiento colectivo</a:t>
            </a:r>
            <a:r>
              <a:rPr lang="es-ES" dirty="0"/>
              <a:t>. </a:t>
            </a:r>
            <a:r>
              <a:rPr lang="es-CO" dirty="0"/>
              <a:t> </a:t>
            </a:r>
          </a:p>
        </p:txBody>
      </p:sp>
    </p:spTree>
    <p:extLst>
      <p:ext uri="{BB962C8B-B14F-4D97-AF65-F5344CB8AC3E}">
        <p14:creationId xmlns:p14="http://schemas.microsoft.com/office/powerpoint/2010/main" val="32192981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ChangeArrowheads="1"/>
          </p:cNvSpPr>
          <p:nvPr/>
        </p:nvSpPr>
        <p:spPr bwMode="auto">
          <a:xfrm>
            <a:off x="179512" y="1526170"/>
            <a:ext cx="8712968" cy="4847481"/>
          </a:xfrm>
          <a:prstGeom prst="rect">
            <a:avLst/>
          </a:prstGeom>
          <a:noFill/>
          <a:ln w="9525">
            <a:noFill/>
            <a:miter lim="800000"/>
            <a:headEnd/>
            <a:tailEnd/>
          </a:ln>
          <a:effectLst/>
        </p:spPr>
        <p:txBody>
          <a:bodyPr wrap="square" anchor="ctr">
            <a:spAutoFit/>
          </a:bodyPr>
          <a:lstStyle/>
          <a:p>
            <a:pPr marL="342900" algn="just">
              <a:buFont typeface="+mj-lt"/>
              <a:buAutoNum type="arabicPeriod"/>
            </a:pPr>
            <a:r>
              <a:rPr lang="es-MX" sz="2000" dirty="0" smtClean="0"/>
              <a:t>Recopilación </a:t>
            </a:r>
            <a:r>
              <a:rPr lang="es-MX" sz="2000" dirty="0"/>
              <a:t>de </a:t>
            </a:r>
            <a:r>
              <a:rPr lang="es-MX" sz="2000" dirty="0" smtClean="0"/>
              <a:t>insumos</a:t>
            </a:r>
          </a:p>
          <a:p>
            <a:pPr marL="342900" algn="just">
              <a:buFont typeface="+mj-lt"/>
              <a:buAutoNum type="arabicPeriod"/>
            </a:pPr>
            <a:endParaRPr lang="es-MX" sz="900" dirty="0"/>
          </a:p>
          <a:p>
            <a:pPr marL="342900" algn="just">
              <a:buFont typeface="+mj-lt"/>
              <a:buAutoNum type="arabicPeriod"/>
            </a:pPr>
            <a:r>
              <a:rPr lang="es-MX" sz="2000" dirty="0" smtClean="0"/>
              <a:t>Talleres </a:t>
            </a:r>
            <a:r>
              <a:rPr lang="es-MX" sz="2000" dirty="0"/>
              <a:t>de cartografía social en </a:t>
            </a:r>
            <a:r>
              <a:rPr lang="es-MX" sz="2000" dirty="0" smtClean="0"/>
              <a:t>territorio con representantes de grupos étnicos:</a:t>
            </a:r>
          </a:p>
          <a:p>
            <a:pPr marL="800100" lvl="1" algn="just">
              <a:buFont typeface="+mj-lt"/>
              <a:buAutoNum type="alphaLcPeriod"/>
            </a:pPr>
            <a:r>
              <a:rPr lang="es-MX" dirty="0" smtClean="0"/>
              <a:t>Convocatoria</a:t>
            </a:r>
          </a:p>
          <a:p>
            <a:pPr marL="1257300" lvl="2" algn="just">
              <a:buFont typeface="Arial" pitchFamily="34" charset="0"/>
              <a:buChar char="•"/>
            </a:pPr>
            <a:r>
              <a:rPr lang="es-MX" sz="1600" dirty="0" smtClean="0"/>
              <a:t>Organizaciones </a:t>
            </a:r>
            <a:r>
              <a:rPr lang="es-MX" sz="1600" dirty="0"/>
              <a:t>nacionales </a:t>
            </a:r>
            <a:r>
              <a:rPr lang="es-MX" sz="1600" dirty="0" smtClean="0"/>
              <a:t> (Definición de participantes)</a:t>
            </a:r>
          </a:p>
          <a:p>
            <a:pPr marL="1257300" lvl="2" algn="just">
              <a:buFont typeface="Arial" pitchFamily="34" charset="0"/>
              <a:buChar char="•"/>
            </a:pPr>
            <a:r>
              <a:rPr lang="es-MX" sz="1600" dirty="0" smtClean="0"/>
              <a:t>Participantes  </a:t>
            </a:r>
            <a:r>
              <a:rPr lang="es-MX" sz="1600" dirty="0"/>
              <a:t>deben </a:t>
            </a:r>
            <a:r>
              <a:rPr lang="es-MX" sz="1600" dirty="0" smtClean="0"/>
              <a:t>ser de los </a:t>
            </a:r>
            <a:r>
              <a:rPr lang="es-MX" sz="1600" dirty="0"/>
              <a:t>grupos </a:t>
            </a:r>
            <a:r>
              <a:rPr lang="es-MX" sz="1600" dirty="0" smtClean="0"/>
              <a:t>étnicos</a:t>
            </a:r>
          </a:p>
          <a:p>
            <a:pPr marL="1257300" lvl="2" algn="just">
              <a:buFont typeface="Arial" pitchFamily="34" charset="0"/>
              <a:buChar char="•"/>
            </a:pPr>
            <a:r>
              <a:rPr lang="es-MX" sz="1600" dirty="0"/>
              <a:t>A</a:t>
            </a:r>
            <a:r>
              <a:rPr lang="es-MX" sz="1600" dirty="0" smtClean="0"/>
              <a:t>valados por las autoridades </a:t>
            </a:r>
          </a:p>
          <a:p>
            <a:pPr marL="1257300" lvl="2" algn="just">
              <a:buFont typeface="Arial" pitchFamily="34" charset="0"/>
              <a:buChar char="•"/>
            </a:pPr>
            <a:r>
              <a:rPr lang="es-MX" sz="1600" dirty="0"/>
              <a:t>C</a:t>
            </a:r>
            <a:r>
              <a:rPr lang="es-MX" sz="1600" dirty="0" smtClean="0"/>
              <a:t>onocer  el territorio </a:t>
            </a:r>
            <a:endParaRPr lang="es-MX" sz="1600" dirty="0"/>
          </a:p>
          <a:p>
            <a:pPr marL="800100" lvl="1" algn="just">
              <a:buFont typeface="+mj-lt"/>
              <a:buAutoNum type="alphaLcPeriod"/>
            </a:pPr>
            <a:r>
              <a:rPr lang="es-MX" dirty="0" smtClean="0"/>
              <a:t>Actividades del taller</a:t>
            </a:r>
          </a:p>
          <a:p>
            <a:pPr marL="1257300" lvl="2" algn="just">
              <a:buFont typeface="Arial" pitchFamily="34" charset="0"/>
              <a:buChar char="•"/>
            </a:pPr>
            <a:r>
              <a:rPr lang="es-ES" sz="1600" dirty="0" smtClean="0"/>
              <a:t>Plenaria </a:t>
            </a:r>
            <a:r>
              <a:rPr lang="es-ES" sz="1600" dirty="0"/>
              <a:t>sobre conceptos </a:t>
            </a:r>
            <a:endParaRPr lang="es-ES" sz="1600" dirty="0" smtClean="0"/>
          </a:p>
          <a:p>
            <a:pPr marL="1257300" lvl="2" algn="just">
              <a:buFont typeface="Arial" pitchFamily="34" charset="0"/>
              <a:buChar char="•"/>
            </a:pPr>
            <a:r>
              <a:rPr lang="es-ES" sz="1600" dirty="0" smtClean="0"/>
              <a:t>Identificación y apropiación de la cartografía </a:t>
            </a:r>
            <a:r>
              <a:rPr lang="es-ES" sz="1600" dirty="0"/>
              <a:t>social </a:t>
            </a:r>
            <a:endParaRPr lang="es-ES" sz="1600" dirty="0" smtClean="0"/>
          </a:p>
          <a:p>
            <a:pPr marL="1257300" lvl="2" algn="just">
              <a:buFont typeface="Arial" pitchFamily="34" charset="0"/>
              <a:buChar char="•"/>
            </a:pPr>
            <a:r>
              <a:rPr lang="es-ES" sz="1600" dirty="0" smtClean="0"/>
              <a:t>Realización de la Cartografía  Social</a:t>
            </a:r>
          </a:p>
          <a:p>
            <a:pPr marL="1257300" lvl="2" algn="just">
              <a:buFont typeface="Arial" pitchFamily="34" charset="0"/>
              <a:buChar char="•"/>
            </a:pPr>
            <a:r>
              <a:rPr lang="es-ES" sz="1600" dirty="0" smtClean="0"/>
              <a:t>Diligenciamiento de los formatos de caracterización y actas con información ubicada.  </a:t>
            </a:r>
            <a:endParaRPr lang="es-MX" sz="1600" dirty="0"/>
          </a:p>
          <a:p>
            <a:pPr marL="342900" algn="just">
              <a:buFontTx/>
              <a:buChar char="•"/>
            </a:pPr>
            <a:endParaRPr lang="es-MX" sz="900" dirty="0"/>
          </a:p>
          <a:p>
            <a:pPr marL="342900" algn="just">
              <a:buFont typeface="+mj-lt"/>
              <a:buAutoNum type="arabicPeriod" startAt="3"/>
            </a:pPr>
            <a:r>
              <a:rPr lang="es-ES" sz="2000" dirty="0"/>
              <a:t>Trabajo de </a:t>
            </a:r>
            <a:r>
              <a:rPr lang="es-ES" sz="2000" dirty="0" smtClean="0"/>
              <a:t>oficina</a:t>
            </a:r>
          </a:p>
          <a:p>
            <a:pPr marL="800100" lvl="1" algn="just">
              <a:buFont typeface="+mj-lt"/>
              <a:buAutoNum type="alphaLcPeriod"/>
            </a:pPr>
            <a:r>
              <a:rPr lang="es-MX" dirty="0"/>
              <a:t>Generación de  Productos  con Rutas Operativas</a:t>
            </a:r>
          </a:p>
          <a:p>
            <a:pPr marL="342900" algn="just">
              <a:buFont typeface="Arial" charset="0"/>
              <a:buChar char="•"/>
            </a:pPr>
            <a:endParaRPr lang="es-MX" sz="900" dirty="0"/>
          </a:p>
          <a:p>
            <a:pPr marL="342900" algn="just">
              <a:buFont typeface="+mj-lt"/>
              <a:buAutoNum type="arabicPeriod" startAt="4"/>
            </a:pPr>
            <a:r>
              <a:rPr lang="es-MX" sz="2000" dirty="0" smtClean="0"/>
              <a:t>Entrega de cartografía a las Juntas y mesas regionales y nacionales</a:t>
            </a:r>
            <a:endParaRPr lang="es-MX" sz="2000" dirty="0"/>
          </a:p>
        </p:txBody>
      </p:sp>
      <p:sp>
        <p:nvSpPr>
          <p:cNvPr id="12" name="11 Rectángulo"/>
          <p:cNvSpPr/>
          <p:nvPr/>
        </p:nvSpPr>
        <p:spPr>
          <a:xfrm>
            <a:off x="323528" y="1064505"/>
            <a:ext cx="5372115" cy="461665"/>
          </a:xfrm>
          <a:prstGeom prst="rect">
            <a:avLst/>
          </a:prstGeom>
        </p:spPr>
        <p:txBody>
          <a:bodyPr wrap="square">
            <a:spAutoFit/>
          </a:bodyPr>
          <a:lstStyle/>
          <a:p>
            <a:pPr lvl="0"/>
            <a:r>
              <a:rPr lang="es-CO" sz="2400" b="1" dirty="0" smtClean="0">
                <a:solidFill>
                  <a:srgbClr val="CC3300"/>
                </a:solidFill>
                <a:latin typeface="Calibri" pitchFamily="1" charset="0"/>
              </a:rPr>
              <a:t>Metodología</a:t>
            </a:r>
            <a:endParaRPr lang="es-CO" sz="2400" b="1" dirty="0">
              <a:solidFill>
                <a:srgbClr val="CC3300"/>
              </a:solidFill>
              <a:latin typeface="Calibri" pitchFamily="1" charset="0"/>
            </a:endParaRPr>
          </a:p>
        </p:txBody>
      </p:sp>
      <p:sp>
        <p:nvSpPr>
          <p:cNvPr id="7" name="Rectangle 75"/>
          <p:cNvSpPr>
            <a:spLocks noChangeArrowheads="1"/>
          </p:cNvSpPr>
          <p:nvPr/>
        </p:nvSpPr>
        <p:spPr bwMode="auto">
          <a:xfrm>
            <a:off x="766339" y="44624"/>
            <a:ext cx="8377661" cy="830997"/>
          </a:xfrm>
          <a:prstGeom prst="rect">
            <a:avLst/>
          </a:prstGeom>
          <a:noFill/>
          <a:ln w="9525">
            <a:noFill/>
            <a:miter lim="800000"/>
            <a:headEnd/>
            <a:tailEnd/>
          </a:ln>
        </p:spPr>
        <p:txBody>
          <a:bodyPr wrap="square">
            <a:spAutoFit/>
          </a:bodyPr>
          <a:lstStyle/>
          <a:p>
            <a:pPr lvl="0" algn="ctr"/>
            <a:r>
              <a:rPr lang="es-CO" sz="2400" b="1" dirty="0">
                <a:solidFill>
                  <a:schemeClr val="bg1"/>
                </a:solidFill>
                <a:latin typeface="Calibri" pitchFamily="1" charset="0"/>
              </a:rPr>
              <a:t>2</a:t>
            </a:r>
            <a:r>
              <a:rPr lang="es-CO" sz="2400" b="1" dirty="0" smtClean="0">
                <a:solidFill>
                  <a:schemeClr val="bg1"/>
                </a:solidFill>
                <a:latin typeface="Calibri" pitchFamily="1" charset="0"/>
              </a:rPr>
              <a:t>. ESTRATEGIA DE RECOLECCIÓN </a:t>
            </a:r>
          </a:p>
          <a:p>
            <a:pPr lvl="0" algn="ctr"/>
            <a:r>
              <a:rPr lang="es-CO" sz="2400" b="1" dirty="0" smtClean="0">
                <a:solidFill>
                  <a:schemeClr val="bg1"/>
                </a:solidFill>
                <a:latin typeface="Calibri" pitchFamily="1" charset="0"/>
              </a:rPr>
              <a:t>POR BARRIDO Y RUTAS</a:t>
            </a:r>
            <a:endParaRPr lang="es-CO" sz="2400" b="1" dirty="0">
              <a:solidFill>
                <a:schemeClr val="bg1"/>
              </a:solidFill>
              <a:latin typeface="Calibri" pitchFamily="1" charset="0"/>
            </a:endParaRPr>
          </a:p>
        </p:txBody>
      </p:sp>
    </p:spTree>
    <p:extLst>
      <p:ext uri="{BB962C8B-B14F-4D97-AF65-F5344CB8AC3E}">
        <p14:creationId xmlns:p14="http://schemas.microsoft.com/office/powerpoint/2010/main" val="18419982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8 CuadroTexto"/>
          <p:cNvSpPr txBox="1">
            <a:spLocks noChangeArrowheads="1"/>
          </p:cNvSpPr>
          <p:nvPr/>
        </p:nvSpPr>
        <p:spPr bwMode="auto">
          <a:xfrm>
            <a:off x="214314" y="1071563"/>
            <a:ext cx="4571999"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342900" algn="just" eaLnBrk="1" hangingPunct="1">
              <a:buFont typeface="Arial" charset="0"/>
              <a:buChar char="•"/>
            </a:pPr>
            <a:endParaRPr lang="es-CO" sz="2000" b="1" dirty="0">
              <a:latin typeface="+mn-lt"/>
            </a:endParaRPr>
          </a:p>
          <a:p>
            <a:pPr indent="-342900" algn="just" eaLnBrk="1" hangingPunct="1">
              <a:buFont typeface="Arial" charset="0"/>
              <a:buChar char="•"/>
            </a:pPr>
            <a:r>
              <a:rPr lang="es-CO" sz="2000" b="1" dirty="0">
                <a:latin typeface="+mn-lt"/>
              </a:rPr>
              <a:t>Talleres de Cartografía con Indígenas </a:t>
            </a:r>
          </a:p>
          <a:p>
            <a:pPr algn="just" eaLnBrk="1" hangingPunct="1">
              <a:buFont typeface="Wingdings" pitchFamily="2" charset="2"/>
              <a:buChar char="ü"/>
            </a:pPr>
            <a:r>
              <a:rPr lang="es-CO" sz="2000" dirty="0" smtClean="0">
                <a:latin typeface="+mn-lt"/>
              </a:rPr>
              <a:t>Orinoquia: </a:t>
            </a:r>
            <a:r>
              <a:rPr lang="es-CO" sz="1600" dirty="0" smtClean="0">
                <a:latin typeface="+mn-lt"/>
              </a:rPr>
              <a:t>Arauca, Casanare,</a:t>
            </a:r>
          </a:p>
          <a:p>
            <a:pPr algn="just" eaLnBrk="1" hangingPunct="1">
              <a:buFont typeface="Wingdings" pitchFamily="2" charset="2"/>
              <a:buChar char="ü"/>
            </a:pPr>
            <a:r>
              <a:rPr lang="es-CO" sz="2000" dirty="0">
                <a:latin typeface="+mn-lt"/>
              </a:rPr>
              <a:t>Andina: </a:t>
            </a:r>
            <a:r>
              <a:rPr lang="es-CO" sz="1600" dirty="0">
                <a:latin typeface="+mn-lt"/>
              </a:rPr>
              <a:t>Nariño, Cauca, Huila, Tolima, Antioquia, Putumayo, </a:t>
            </a:r>
            <a:r>
              <a:rPr lang="es-CO" sz="1600" dirty="0" smtClean="0">
                <a:latin typeface="+mn-lt"/>
              </a:rPr>
              <a:t>Caquetá</a:t>
            </a:r>
            <a:endParaRPr lang="es-CO" sz="2000" dirty="0" smtClean="0">
              <a:latin typeface="+mn-lt"/>
            </a:endParaRPr>
          </a:p>
          <a:p>
            <a:pPr algn="just" eaLnBrk="1" hangingPunct="1">
              <a:buFont typeface="Wingdings" pitchFamily="2" charset="2"/>
              <a:buChar char="ü"/>
            </a:pPr>
            <a:r>
              <a:rPr lang="es-CO" sz="2000" dirty="0" smtClean="0">
                <a:latin typeface="+mn-lt"/>
              </a:rPr>
              <a:t>Caribe</a:t>
            </a:r>
            <a:r>
              <a:rPr lang="es-CO" sz="2000" dirty="0">
                <a:latin typeface="+mn-lt"/>
              </a:rPr>
              <a:t>: </a:t>
            </a:r>
            <a:r>
              <a:rPr lang="es-CO" sz="1600" dirty="0" smtClean="0">
                <a:latin typeface="+mn-lt"/>
              </a:rPr>
              <a:t>Córdoba</a:t>
            </a:r>
            <a:endParaRPr lang="es-CO" sz="2000" b="1" i="1" dirty="0">
              <a:latin typeface="+mn-lt"/>
            </a:endParaRPr>
          </a:p>
        </p:txBody>
      </p:sp>
      <p:sp>
        <p:nvSpPr>
          <p:cNvPr id="29700" name="18 CuadroTexto"/>
          <p:cNvSpPr txBox="1">
            <a:spLocks noChangeArrowheads="1"/>
          </p:cNvSpPr>
          <p:nvPr/>
        </p:nvSpPr>
        <p:spPr bwMode="auto">
          <a:xfrm>
            <a:off x="214314" y="3354590"/>
            <a:ext cx="426481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endParaRPr lang="es-CO" sz="2000" b="1" i="1" dirty="0">
              <a:latin typeface="+mn-lt"/>
            </a:endParaRPr>
          </a:p>
          <a:p>
            <a:pPr indent="-342900" algn="just" eaLnBrk="1" hangingPunct="1">
              <a:buFont typeface="Arial" charset="0"/>
              <a:buChar char="•"/>
            </a:pPr>
            <a:r>
              <a:rPr lang="es-CO" sz="2000" b="1" dirty="0">
                <a:latin typeface="+mn-lt"/>
              </a:rPr>
              <a:t>Talleres de Cartografía con Afrocolombianos</a:t>
            </a:r>
          </a:p>
          <a:p>
            <a:pPr eaLnBrk="1" hangingPunct="1">
              <a:buFont typeface="Arial" charset="0"/>
              <a:buChar char="•"/>
            </a:pPr>
            <a:endParaRPr lang="es-CO" sz="800" b="1" i="1" dirty="0">
              <a:latin typeface="+mn-lt"/>
            </a:endParaRPr>
          </a:p>
          <a:p>
            <a:pPr algn="just" eaLnBrk="1" hangingPunct="1">
              <a:buFont typeface="Wingdings" pitchFamily="2" charset="2"/>
              <a:buChar char="ü"/>
            </a:pPr>
            <a:r>
              <a:rPr lang="es-CO" sz="2000" dirty="0" smtClean="0">
                <a:latin typeface="+mn-lt"/>
              </a:rPr>
              <a:t>Orinoquia: </a:t>
            </a:r>
            <a:r>
              <a:rPr lang="es-CO" sz="1600" dirty="0" smtClean="0">
                <a:latin typeface="+mn-lt"/>
              </a:rPr>
              <a:t>Arauca</a:t>
            </a:r>
          </a:p>
          <a:p>
            <a:pPr algn="just" eaLnBrk="1" hangingPunct="1">
              <a:buFont typeface="Wingdings" pitchFamily="2" charset="2"/>
              <a:buChar char="ü"/>
            </a:pPr>
            <a:r>
              <a:rPr lang="es-CO" sz="2000" dirty="0" smtClean="0">
                <a:latin typeface="+mn-lt"/>
              </a:rPr>
              <a:t>Andina: </a:t>
            </a:r>
            <a:r>
              <a:rPr lang="es-CO" sz="1600" dirty="0" smtClean="0">
                <a:latin typeface="+mn-lt"/>
              </a:rPr>
              <a:t>Nariño, Cauca, Valle, Huila, magdalena medio</a:t>
            </a:r>
          </a:p>
          <a:p>
            <a:pPr algn="just" eaLnBrk="1" hangingPunct="1">
              <a:buFont typeface="Wingdings" pitchFamily="2" charset="2"/>
              <a:buChar char="ü"/>
            </a:pPr>
            <a:r>
              <a:rPr lang="es-CO" sz="2000" dirty="0" smtClean="0">
                <a:latin typeface="+mn-lt"/>
              </a:rPr>
              <a:t>Caribe: </a:t>
            </a:r>
            <a:r>
              <a:rPr lang="es-CO" sz="1600" dirty="0" smtClean="0">
                <a:latin typeface="+mn-lt"/>
              </a:rPr>
              <a:t>Bolívar, Cesar, Atlántico, magdalena, guajira</a:t>
            </a:r>
            <a:endParaRPr lang="es-CO" sz="1600" b="1" i="1" dirty="0" smtClean="0">
              <a:latin typeface="+mn-lt"/>
            </a:endParaRPr>
          </a:p>
          <a:p>
            <a:pPr algn="just" eaLnBrk="1" hangingPunct="1"/>
            <a:endParaRPr lang="es-CO" sz="2000" b="1" i="1" dirty="0">
              <a:latin typeface="+mn-lt"/>
            </a:endParaRPr>
          </a:p>
        </p:txBody>
      </p:sp>
      <p:pic>
        <p:nvPicPr>
          <p:cNvPr id="9" name="Picture 2"/>
          <p:cNvPicPr>
            <a:picLocks noChangeAspect="1" noChangeArrowheads="1"/>
          </p:cNvPicPr>
          <p:nvPr/>
        </p:nvPicPr>
        <p:blipFill>
          <a:blip r:embed="rId2" cstate="print"/>
          <a:srcRect/>
          <a:stretch>
            <a:fillRect/>
          </a:stretch>
        </p:blipFill>
        <p:spPr bwMode="auto">
          <a:xfrm>
            <a:off x="5131697" y="1627247"/>
            <a:ext cx="2382513" cy="3366706"/>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123" name="Picture 3"/>
          <p:cNvPicPr>
            <a:picLocks noChangeAspect="1" noChangeArrowheads="1"/>
          </p:cNvPicPr>
          <p:nvPr/>
        </p:nvPicPr>
        <p:blipFill>
          <a:blip r:embed="rId3" cstate="print"/>
          <a:srcRect/>
          <a:stretch>
            <a:fillRect/>
          </a:stretch>
        </p:blipFill>
        <p:spPr bwMode="auto">
          <a:xfrm>
            <a:off x="6203268" y="2555941"/>
            <a:ext cx="2403324" cy="32301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6 Título"/>
          <p:cNvSpPr txBox="1">
            <a:spLocks/>
          </p:cNvSpPr>
          <p:nvPr/>
        </p:nvSpPr>
        <p:spPr>
          <a:xfrm>
            <a:off x="1403648" y="31493"/>
            <a:ext cx="7416824" cy="8772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buClr>
                <a:schemeClr val="accent6">
                  <a:lumMod val="75000"/>
                </a:schemeClr>
              </a:buClr>
              <a:defRPr/>
            </a:pPr>
            <a:r>
              <a:rPr lang="es-CO" sz="2800" b="1" dirty="0">
                <a:solidFill>
                  <a:schemeClr val="bg1"/>
                </a:solidFill>
                <a:latin typeface="Calibri" pitchFamily="1" charset="0"/>
                <a:ea typeface="+mn-ea"/>
                <a:cs typeface="+mn-cs"/>
              </a:rPr>
              <a:t> </a:t>
            </a:r>
            <a:r>
              <a:rPr lang="es-CO" sz="2800" b="1" dirty="0" smtClean="0">
                <a:solidFill>
                  <a:schemeClr val="bg1"/>
                </a:solidFill>
                <a:latin typeface="Calibri" pitchFamily="1" charset="0"/>
                <a:ea typeface="+mn-ea"/>
                <a:cs typeface="+mn-cs"/>
              </a:rPr>
              <a:t>2. </a:t>
            </a:r>
            <a:r>
              <a:rPr lang="es-CO" sz="2800" b="1" dirty="0">
                <a:solidFill>
                  <a:schemeClr val="bg1"/>
                </a:solidFill>
                <a:latin typeface="Calibri" pitchFamily="1" charset="0"/>
                <a:ea typeface="+mn-ea"/>
                <a:cs typeface="+mn-cs"/>
              </a:rPr>
              <a:t>ESTRATEGIA DE RECOLECCIÓN </a:t>
            </a:r>
            <a:endParaRPr lang="es-CO" sz="2800" b="1" dirty="0" smtClean="0">
              <a:solidFill>
                <a:schemeClr val="bg1"/>
              </a:solidFill>
              <a:latin typeface="Calibri" pitchFamily="1" charset="0"/>
              <a:ea typeface="+mn-ea"/>
              <a:cs typeface="+mn-cs"/>
            </a:endParaRPr>
          </a:p>
          <a:p>
            <a:pPr>
              <a:buClr>
                <a:schemeClr val="accent6">
                  <a:lumMod val="75000"/>
                </a:schemeClr>
              </a:buClr>
              <a:defRPr/>
            </a:pPr>
            <a:r>
              <a:rPr lang="es-CO" sz="2800" b="1" dirty="0" smtClean="0">
                <a:solidFill>
                  <a:schemeClr val="bg1"/>
                </a:solidFill>
                <a:latin typeface="Calibri" pitchFamily="1" charset="0"/>
                <a:ea typeface="+mn-ea"/>
                <a:cs typeface="+mn-cs"/>
              </a:rPr>
              <a:t>POR </a:t>
            </a:r>
            <a:r>
              <a:rPr lang="es-CO" sz="2800" b="1" dirty="0">
                <a:solidFill>
                  <a:schemeClr val="bg1"/>
                </a:solidFill>
                <a:latin typeface="Calibri" pitchFamily="1" charset="0"/>
                <a:ea typeface="+mn-ea"/>
                <a:cs typeface="+mn-cs"/>
              </a:rPr>
              <a:t>BARRIDO</a:t>
            </a:r>
          </a:p>
        </p:txBody>
      </p:sp>
    </p:spTree>
    <p:extLst>
      <p:ext uri="{BB962C8B-B14F-4D97-AF65-F5344CB8AC3E}">
        <p14:creationId xmlns:p14="http://schemas.microsoft.com/office/powerpoint/2010/main" val="33383974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8 CuadroTexto"/>
          <p:cNvSpPr txBox="1">
            <a:spLocks noChangeArrowheads="1"/>
          </p:cNvSpPr>
          <p:nvPr/>
        </p:nvSpPr>
        <p:spPr bwMode="auto">
          <a:xfrm>
            <a:off x="214313" y="1071563"/>
            <a:ext cx="84296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endParaRPr lang="es-CO" sz="2000" b="1" i="1" dirty="0">
              <a:latin typeface="+mn-lt"/>
            </a:endParaRPr>
          </a:p>
          <a:p>
            <a:pPr indent="-342900" algn="just" eaLnBrk="1" hangingPunct="1">
              <a:buFont typeface="Arial" charset="0"/>
              <a:buChar char="•"/>
            </a:pPr>
            <a:r>
              <a:rPr lang="es-CO" sz="2000" b="1" dirty="0">
                <a:latin typeface="+mn-lt"/>
              </a:rPr>
              <a:t>Talleres de Cartografía con Indígenas </a:t>
            </a:r>
          </a:p>
          <a:p>
            <a:pPr algn="just" eaLnBrk="1" hangingPunct="1"/>
            <a:endParaRPr lang="es-CO" sz="800" b="1" i="1" dirty="0">
              <a:latin typeface="+mn-lt"/>
            </a:endParaRPr>
          </a:p>
          <a:p>
            <a:pPr eaLnBrk="1" hangingPunct="1">
              <a:buFont typeface="Wingdings" pitchFamily="2" charset="2"/>
              <a:buChar char="ü"/>
            </a:pPr>
            <a:r>
              <a:rPr lang="es-CO" sz="2000" dirty="0">
                <a:latin typeface="+mn-lt"/>
              </a:rPr>
              <a:t>Amazonia: </a:t>
            </a:r>
            <a:r>
              <a:rPr lang="es-CO" sz="1600" dirty="0">
                <a:latin typeface="+mn-lt"/>
              </a:rPr>
              <a:t>Putumayo,  Vaupés, Guaviare, Guainía, </a:t>
            </a:r>
          </a:p>
          <a:p>
            <a:pPr eaLnBrk="1" hangingPunct="1"/>
            <a:r>
              <a:rPr lang="es-CO" sz="1600" dirty="0">
                <a:latin typeface="+mn-lt"/>
              </a:rPr>
              <a:t>     Amazonas, Caquetá</a:t>
            </a:r>
            <a:endParaRPr lang="es-CO" sz="2000" dirty="0">
              <a:latin typeface="+mn-lt"/>
            </a:endParaRPr>
          </a:p>
          <a:p>
            <a:pPr algn="just" eaLnBrk="1" hangingPunct="1">
              <a:buFont typeface="Wingdings" pitchFamily="2" charset="2"/>
              <a:buChar char="ü"/>
            </a:pPr>
            <a:r>
              <a:rPr lang="es-CO" sz="2000" dirty="0">
                <a:latin typeface="+mn-lt"/>
              </a:rPr>
              <a:t>Orinoquia: </a:t>
            </a:r>
            <a:r>
              <a:rPr lang="es-CO" sz="1600" dirty="0">
                <a:latin typeface="+mn-lt"/>
              </a:rPr>
              <a:t>Meta, Vichada</a:t>
            </a:r>
            <a:endParaRPr lang="es-CO" sz="2000" dirty="0">
              <a:latin typeface="+mn-lt"/>
            </a:endParaRPr>
          </a:p>
          <a:p>
            <a:pPr eaLnBrk="1" hangingPunct="1">
              <a:buFont typeface="Wingdings" pitchFamily="2" charset="2"/>
              <a:buChar char="ü"/>
            </a:pPr>
            <a:r>
              <a:rPr lang="es-CO" sz="2000" dirty="0">
                <a:latin typeface="+mn-lt"/>
              </a:rPr>
              <a:t>Pacifico: </a:t>
            </a:r>
            <a:r>
              <a:rPr lang="es-CO" sz="1600" dirty="0">
                <a:latin typeface="+mn-lt"/>
              </a:rPr>
              <a:t>Nariño, Cauca, Valle, Chocó</a:t>
            </a:r>
            <a:endParaRPr lang="es-CO" sz="2000" dirty="0">
              <a:latin typeface="+mn-lt"/>
            </a:endParaRPr>
          </a:p>
          <a:p>
            <a:pPr algn="just" eaLnBrk="1" hangingPunct="1">
              <a:buFont typeface="Wingdings" pitchFamily="2" charset="2"/>
              <a:buChar char="ü"/>
            </a:pPr>
            <a:r>
              <a:rPr lang="es-CO" sz="2000" dirty="0">
                <a:latin typeface="+mn-lt"/>
              </a:rPr>
              <a:t>Caribe: </a:t>
            </a:r>
            <a:r>
              <a:rPr lang="es-CO" sz="1600" dirty="0">
                <a:latin typeface="+mn-lt"/>
              </a:rPr>
              <a:t>La Guajira, Sierra Nevada de Santa Marta</a:t>
            </a:r>
            <a:endParaRPr lang="es-CO" sz="2000" dirty="0">
              <a:latin typeface="+mn-lt"/>
            </a:endParaRPr>
          </a:p>
          <a:p>
            <a:pPr algn="just" eaLnBrk="1" hangingPunct="1"/>
            <a:endParaRPr lang="es-CO" sz="2000" b="1" i="1" dirty="0">
              <a:latin typeface="+mn-lt"/>
            </a:endParaRPr>
          </a:p>
        </p:txBody>
      </p:sp>
      <p:sp>
        <p:nvSpPr>
          <p:cNvPr id="29700" name="18 CuadroTexto"/>
          <p:cNvSpPr txBox="1">
            <a:spLocks noChangeArrowheads="1"/>
          </p:cNvSpPr>
          <p:nvPr/>
        </p:nvSpPr>
        <p:spPr bwMode="auto">
          <a:xfrm>
            <a:off x="214313" y="3501008"/>
            <a:ext cx="3853631"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endParaRPr lang="es-CO" sz="2000" b="1" i="1" dirty="0">
              <a:latin typeface="+mn-lt"/>
            </a:endParaRPr>
          </a:p>
          <a:p>
            <a:pPr indent="-342900" algn="just" eaLnBrk="1" hangingPunct="1">
              <a:buFont typeface="Arial" charset="0"/>
              <a:buChar char="•"/>
            </a:pPr>
            <a:r>
              <a:rPr lang="es-CO" sz="2000" b="1" dirty="0">
                <a:latin typeface="+mn-lt"/>
              </a:rPr>
              <a:t>Talleres de Cartografía con Afrocolombianos</a:t>
            </a:r>
          </a:p>
          <a:p>
            <a:pPr eaLnBrk="1" hangingPunct="1">
              <a:buFont typeface="Arial" charset="0"/>
              <a:buChar char="•"/>
            </a:pPr>
            <a:endParaRPr lang="es-CO" sz="800" b="1" i="1" dirty="0">
              <a:latin typeface="+mn-lt"/>
            </a:endParaRPr>
          </a:p>
          <a:p>
            <a:pPr algn="just" eaLnBrk="1" hangingPunct="1">
              <a:buFont typeface="Wingdings" pitchFamily="2" charset="2"/>
              <a:buChar char="ü"/>
            </a:pPr>
            <a:r>
              <a:rPr lang="es-CO" dirty="0">
                <a:latin typeface="+mn-lt"/>
              </a:rPr>
              <a:t>Nariño</a:t>
            </a:r>
          </a:p>
          <a:p>
            <a:pPr algn="just" eaLnBrk="1" hangingPunct="1">
              <a:buFont typeface="Wingdings" pitchFamily="2" charset="2"/>
              <a:buChar char="ü"/>
            </a:pPr>
            <a:r>
              <a:rPr lang="es-CO" dirty="0">
                <a:latin typeface="+mn-lt"/>
              </a:rPr>
              <a:t>Cauca</a:t>
            </a:r>
          </a:p>
          <a:p>
            <a:pPr algn="just" eaLnBrk="1" hangingPunct="1">
              <a:buFont typeface="Wingdings" pitchFamily="2" charset="2"/>
              <a:buChar char="ü"/>
            </a:pPr>
            <a:r>
              <a:rPr lang="es-CO" dirty="0">
                <a:latin typeface="+mn-lt"/>
              </a:rPr>
              <a:t>Valle</a:t>
            </a:r>
          </a:p>
          <a:p>
            <a:pPr algn="just" eaLnBrk="1" hangingPunct="1">
              <a:buFont typeface="Wingdings" pitchFamily="2" charset="2"/>
              <a:buChar char="ü"/>
            </a:pPr>
            <a:r>
              <a:rPr lang="es-CO" dirty="0" smtClean="0">
                <a:latin typeface="+mn-lt"/>
              </a:rPr>
              <a:t>Chocó</a:t>
            </a:r>
          </a:p>
          <a:p>
            <a:pPr algn="just" eaLnBrk="1" hangingPunct="1">
              <a:buFont typeface="Wingdings" pitchFamily="2" charset="2"/>
              <a:buChar char="ü"/>
            </a:pPr>
            <a:r>
              <a:rPr lang="es-CO" dirty="0" smtClean="0">
                <a:latin typeface="+mn-lt"/>
              </a:rPr>
              <a:t>Occidente antioqueño</a:t>
            </a:r>
            <a:endParaRPr lang="es-CO" dirty="0">
              <a:latin typeface="+mn-lt"/>
            </a:endParaRPr>
          </a:p>
          <a:p>
            <a:pPr algn="just" eaLnBrk="1" hangingPunct="1"/>
            <a:endParaRPr lang="es-CO" sz="2000" b="1" i="1" dirty="0">
              <a:latin typeface="+mn-lt"/>
            </a:endParaRPr>
          </a:p>
        </p:txBody>
      </p:sp>
      <p:pic>
        <p:nvPicPr>
          <p:cNvPr id="9" name="Picture 2"/>
          <p:cNvPicPr>
            <a:picLocks noChangeAspect="1" noChangeArrowheads="1"/>
          </p:cNvPicPr>
          <p:nvPr/>
        </p:nvPicPr>
        <p:blipFill>
          <a:blip r:embed="rId2" cstate="print"/>
          <a:srcRect/>
          <a:stretch>
            <a:fillRect/>
          </a:stretch>
        </p:blipFill>
        <p:spPr bwMode="auto">
          <a:xfrm>
            <a:off x="5131697" y="1627247"/>
            <a:ext cx="2382513" cy="3366706"/>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123" name="Picture 3"/>
          <p:cNvPicPr>
            <a:picLocks noChangeAspect="1" noChangeArrowheads="1"/>
          </p:cNvPicPr>
          <p:nvPr/>
        </p:nvPicPr>
        <p:blipFill>
          <a:blip r:embed="rId3" cstate="print"/>
          <a:srcRect/>
          <a:stretch>
            <a:fillRect/>
          </a:stretch>
        </p:blipFill>
        <p:spPr bwMode="auto">
          <a:xfrm>
            <a:off x="6203268" y="2555941"/>
            <a:ext cx="2403324" cy="32301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8" name="6 Título"/>
          <p:cNvSpPr txBox="1">
            <a:spLocks/>
          </p:cNvSpPr>
          <p:nvPr/>
        </p:nvSpPr>
        <p:spPr>
          <a:xfrm>
            <a:off x="1531252" y="44624"/>
            <a:ext cx="6785163" cy="8772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buClr>
                <a:schemeClr val="accent6">
                  <a:lumMod val="75000"/>
                </a:schemeClr>
              </a:buClr>
              <a:defRPr/>
            </a:pPr>
            <a:r>
              <a:rPr lang="es-CO" sz="2800" b="1" dirty="0" smtClean="0">
                <a:solidFill>
                  <a:schemeClr val="bg1"/>
                </a:solidFill>
                <a:latin typeface="Calibri" pitchFamily="1" charset="0"/>
                <a:ea typeface="+mn-ea"/>
                <a:cs typeface="+mn-cs"/>
              </a:rPr>
              <a:t>2. ESTRATEGIA </a:t>
            </a:r>
            <a:r>
              <a:rPr lang="es-CO" sz="2800" b="1" dirty="0">
                <a:solidFill>
                  <a:schemeClr val="bg1"/>
                </a:solidFill>
                <a:latin typeface="Calibri" pitchFamily="1" charset="0"/>
                <a:ea typeface="+mn-ea"/>
                <a:cs typeface="+mn-cs"/>
              </a:rPr>
              <a:t>DE RECOLECCIÓN </a:t>
            </a:r>
            <a:endParaRPr lang="es-CO" sz="2800" b="1" dirty="0" smtClean="0">
              <a:solidFill>
                <a:schemeClr val="bg1"/>
              </a:solidFill>
              <a:latin typeface="Calibri" pitchFamily="1" charset="0"/>
              <a:ea typeface="+mn-ea"/>
              <a:cs typeface="+mn-cs"/>
            </a:endParaRPr>
          </a:p>
          <a:p>
            <a:pPr>
              <a:buClr>
                <a:schemeClr val="accent6">
                  <a:lumMod val="75000"/>
                </a:schemeClr>
              </a:buClr>
              <a:defRPr/>
            </a:pPr>
            <a:r>
              <a:rPr lang="es-CO" sz="2800" b="1" dirty="0" smtClean="0">
                <a:solidFill>
                  <a:schemeClr val="bg1"/>
                </a:solidFill>
                <a:latin typeface="Calibri" pitchFamily="1" charset="0"/>
                <a:ea typeface="+mn-ea"/>
                <a:cs typeface="+mn-cs"/>
              </a:rPr>
              <a:t>POR </a:t>
            </a:r>
            <a:r>
              <a:rPr lang="es-CO" sz="2800" b="1" dirty="0">
                <a:solidFill>
                  <a:schemeClr val="bg1"/>
                </a:solidFill>
                <a:latin typeface="Calibri" pitchFamily="1" charset="0"/>
                <a:ea typeface="+mn-ea"/>
                <a:cs typeface="+mn-cs"/>
              </a:rPr>
              <a:t>RUTAS</a:t>
            </a:r>
          </a:p>
        </p:txBody>
      </p:sp>
    </p:spTree>
    <p:extLst>
      <p:ext uri="{BB962C8B-B14F-4D97-AF65-F5344CB8AC3E}">
        <p14:creationId xmlns:p14="http://schemas.microsoft.com/office/powerpoint/2010/main" val="40107778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a:hlinkClick r:id="rId2" action="ppaction://hlinksldjump"/>
          </p:cNvPr>
          <p:cNvSpPr/>
          <p:nvPr/>
        </p:nvSpPr>
        <p:spPr>
          <a:xfrm>
            <a:off x="3347864" y="2492896"/>
            <a:ext cx="4536504" cy="576064"/>
          </a:xfrm>
          <a:prstGeom prst="roundRect">
            <a:avLst/>
          </a:prstGeom>
          <a:noFill/>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tx1"/>
                </a:solidFill>
              </a:rPr>
              <a:t>Talleres y diplomados</a:t>
            </a:r>
          </a:p>
        </p:txBody>
      </p:sp>
      <p:sp>
        <p:nvSpPr>
          <p:cNvPr id="11" name="10 Flecha abajo"/>
          <p:cNvSpPr/>
          <p:nvPr/>
        </p:nvSpPr>
        <p:spPr>
          <a:xfrm>
            <a:off x="683568" y="2492896"/>
            <a:ext cx="2520280" cy="2376264"/>
          </a:xfrm>
          <a:prstGeom prst="downArrow">
            <a:avLst>
              <a:gd name="adj1" fmla="val 71650"/>
              <a:gd name="adj2" fmla="val 50000"/>
            </a:avLst>
          </a:prstGeom>
          <a:gradFill rotWithShape="1">
            <a:gsLst>
              <a:gs pos="0">
                <a:srgbClr val="CC3300"/>
              </a:gs>
              <a:gs pos="50000">
                <a:srgbClr val="CC3300">
                  <a:gamma/>
                  <a:shade val="46275"/>
                  <a:invGamma/>
                </a:srgbClr>
              </a:gs>
              <a:gs pos="100000">
                <a:srgbClr val="CC3300"/>
              </a:gs>
            </a:gsLst>
            <a:lin ang="5400000" scaled="1"/>
          </a:gra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r>
              <a:rPr lang="es-ES" sz="2400" b="1" dirty="0">
                <a:solidFill>
                  <a:schemeClr val="bg1"/>
                </a:solidFill>
                <a:cs typeface="Arial" charset="0"/>
              </a:rPr>
              <a:t>Difusión de</a:t>
            </a:r>
          </a:p>
          <a:p>
            <a:pPr algn="ctr">
              <a:defRPr/>
            </a:pPr>
            <a:r>
              <a:rPr lang="es-ES" sz="2400" b="1" dirty="0">
                <a:solidFill>
                  <a:schemeClr val="bg1"/>
                </a:solidFill>
                <a:cs typeface="Arial" charset="0"/>
              </a:rPr>
              <a:t> la </a:t>
            </a:r>
            <a:endParaRPr lang="es-ES" sz="2400" b="1" dirty="0" smtClean="0">
              <a:solidFill>
                <a:schemeClr val="bg1"/>
              </a:solidFill>
              <a:cs typeface="Arial" charset="0"/>
            </a:endParaRPr>
          </a:p>
          <a:p>
            <a:pPr algn="ctr">
              <a:defRPr/>
            </a:pPr>
            <a:r>
              <a:rPr lang="es-ES" sz="2400" b="1" dirty="0" smtClean="0">
                <a:solidFill>
                  <a:schemeClr val="bg1"/>
                </a:solidFill>
                <a:cs typeface="Arial" charset="0"/>
              </a:rPr>
              <a:t>información</a:t>
            </a:r>
            <a:endParaRPr lang="es-ES" sz="2400" b="1" dirty="0">
              <a:solidFill>
                <a:schemeClr val="bg1"/>
              </a:solidFill>
              <a:cs typeface="Arial" charset="0"/>
            </a:endParaRPr>
          </a:p>
          <a:p>
            <a:pPr algn="ctr">
              <a:defRPr/>
            </a:pPr>
            <a:r>
              <a:rPr lang="es-ES" sz="2400" b="1" dirty="0">
                <a:solidFill>
                  <a:schemeClr val="bg1"/>
                </a:solidFill>
                <a:cs typeface="Arial" charset="0"/>
              </a:rPr>
              <a:t> censal étnica</a:t>
            </a:r>
          </a:p>
        </p:txBody>
      </p:sp>
      <p:sp>
        <p:nvSpPr>
          <p:cNvPr id="13" name="12 Rectángulo redondeado">
            <a:hlinkClick r:id="rId3" action="ppaction://hlinksldjump"/>
          </p:cNvPr>
          <p:cNvSpPr/>
          <p:nvPr/>
        </p:nvSpPr>
        <p:spPr>
          <a:xfrm>
            <a:off x="3347864" y="3284984"/>
            <a:ext cx="4608512" cy="576064"/>
          </a:xfrm>
          <a:prstGeom prst="roundRect">
            <a:avLst/>
          </a:prstGeom>
          <a:noFill/>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defRPr/>
            </a:pPr>
            <a:r>
              <a:rPr lang="es-ES" dirty="0">
                <a:solidFill>
                  <a:schemeClr val="tx1"/>
                </a:solidFill>
              </a:rPr>
              <a:t>Sistema de consulta para grupos étnicos y página web</a:t>
            </a:r>
          </a:p>
        </p:txBody>
      </p:sp>
      <p:sp>
        <p:nvSpPr>
          <p:cNvPr id="15" name="14 Rectángulo redondeado">
            <a:hlinkClick r:id="rId4" action="ppaction://hlinksldjump"/>
          </p:cNvPr>
          <p:cNvSpPr/>
          <p:nvPr/>
        </p:nvSpPr>
        <p:spPr>
          <a:xfrm>
            <a:off x="3347864" y="4077072"/>
            <a:ext cx="4608512" cy="576064"/>
          </a:xfrm>
          <a:prstGeom prst="roundRect">
            <a:avLst/>
          </a:prstGeom>
          <a:noFill/>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tx1"/>
                </a:solidFill>
              </a:rPr>
              <a:t>Análisis y explotación  de la información étnica</a:t>
            </a:r>
          </a:p>
        </p:txBody>
      </p:sp>
      <p:sp>
        <p:nvSpPr>
          <p:cNvPr id="28686" name="Text Box 2"/>
          <p:cNvSpPr txBox="1">
            <a:spLocks noChangeArrowheads="1"/>
          </p:cNvSpPr>
          <p:nvPr/>
        </p:nvSpPr>
        <p:spPr bwMode="auto">
          <a:xfrm>
            <a:off x="971600" y="908720"/>
            <a:ext cx="76914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2800" b="1" dirty="0" smtClean="0">
                <a:solidFill>
                  <a:srgbClr val="CC3300"/>
                </a:solidFill>
                <a:latin typeface="+mn-lt"/>
              </a:rPr>
              <a:t>4. DIFUSIÓN DE LA INFORMACIÓN CENSAL ÉTNICA</a:t>
            </a:r>
            <a:endParaRPr lang="es-ES" sz="2800" b="1" dirty="0">
              <a:solidFill>
                <a:srgbClr val="CC3300"/>
              </a:solidFill>
              <a:latin typeface="+mn-lt"/>
            </a:endParaRPr>
          </a:p>
        </p:txBody>
      </p:sp>
    </p:spTree>
    <p:extLst>
      <p:ext uri="{BB962C8B-B14F-4D97-AF65-F5344CB8AC3E}">
        <p14:creationId xmlns:p14="http://schemas.microsoft.com/office/powerpoint/2010/main" val="4115772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684213" y="1916113"/>
            <a:ext cx="3167062"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tabLst>
                <a:tab pos="179388" algn="l"/>
              </a:tabLst>
              <a:defRPr>
                <a:solidFill>
                  <a:schemeClr val="tx1"/>
                </a:solidFill>
                <a:latin typeface="Arial" charset="0"/>
              </a:defRPr>
            </a:lvl1pPr>
            <a:lvl2pPr marL="742950" indent="-285750" eaLnBrk="0" hangingPunct="0">
              <a:tabLst>
                <a:tab pos="179388" algn="l"/>
              </a:tabLst>
              <a:defRPr>
                <a:solidFill>
                  <a:schemeClr val="tx1"/>
                </a:solidFill>
                <a:latin typeface="Arial" charset="0"/>
              </a:defRPr>
            </a:lvl2pPr>
            <a:lvl3pPr marL="1143000" indent="-228600" eaLnBrk="0" hangingPunct="0">
              <a:tabLst>
                <a:tab pos="179388" algn="l"/>
              </a:tabLst>
              <a:defRPr>
                <a:solidFill>
                  <a:schemeClr val="tx1"/>
                </a:solidFill>
                <a:latin typeface="Arial" charset="0"/>
              </a:defRPr>
            </a:lvl3pPr>
            <a:lvl4pPr marL="1600200" indent="-228600" eaLnBrk="0" hangingPunct="0">
              <a:tabLst>
                <a:tab pos="179388" algn="l"/>
              </a:tabLst>
              <a:defRPr>
                <a:solidFill>
                  <a:schemeClr val="tx1"/>
                </a:solidFill>
                <a:latin typeface="Arial" charset="0"/>
              </a:defRPr>
            </a:lvl4pPr>
            <a:lvl5pPr marL="2057400" indent="-228600" eaLnBrk="0" hangingPunct="0">
              <a:tabLst>
                <a:tab pos="179388" algn="l"/>
              </a:tabLst>
              <a:defRPr>
                <a:solidFill>
                  <a:schemeClr val="tx1"/>
                </a:solidFill>
                <a:latin typeface="Arial" charset="0"/>
              </a:defRPr>
            </a:lvl5pPr>
            <a:lvl6pPr marL="2514600" indent="-228600" eaLnBrk="0" fontAlgn="base" hangingPunct="0">
              <a:spcBef>
                <a:spcPct val="0"/>
              </a:spcBef>
              <a:spcAft>
                <a:spcPct val="0"/>
              </a:spcAft>
              <a:tabLst>
                <a:tab pos="179388" algn="l"/>
              </a:tabLst>
              <a:defRPr>
                <a:solidFill>
                  <a:schemeClr val="tx1"/>
                </a:solidFill>
                <a:latin typeface="Arial" charset="0"/>
              </a:defRPr>
            </a:lvl6pPr>
            <a:lvl7pPr marL="2971800" indent="-228600" eaLnBrk="0" fontAlgn="base" hangingPunct="0">
              <a:spcBef>
                <a:spcPct val="0"/>
              </a:spcBef>
              <a:spcAft>
                <a:spcPct val="0"/>
              </a:spcAft>
              <a:tabLst>
                <a:tab pos="179388" algn="l"/>
              </a:tabLst>
              <a:defRPr>
                <a:solidFill>
                  <a:schemeClr val="tx1"/>
                </a:solidFill>
                <a:latin typeface="Arial" charset="0"/>
              </a:defRPr>
            </a:lvl7pPr>
            <a:lvl8pPr marL="3429000" indent="-228600" eaLnBrk="0" fontAlgn="base" hangingPunct="0">
              <a:spcBef>
                <a:spcPct val="0"/>
              </a:spcBef>
              <a:spcAft>
                <a:spcPct val="0"/>
              </a:spcAft>
              <a:tabLst>
                <a:tab pos="179388" algn="l"/>
              </a:tabLst>
              <a:defRPr>
                <a:solidFill>
                  <a:schemeClr val="tx1"/>
                </a:solidFill>
                <a:latin typeface="Arial" charset="0"/>
              </a:defRPr>
            </a:lvl8pPr>
            <a:lvl9pPr marL="3886200" indent="-228600" eaLnBrk="0" fontAlgn="base" hangingPunct="0">
              <a:spcBef>
                <a:spcPct val="0"/>
              </a:spcBef>
              <a:spcAft>
                <a:spcPct val="0"/>
              </a:spcAft>
              <a:tabLst>
                <a:tab pos="179388" algn="l"/>
              </a:tabLst>
              <a:defRPr>
                <a:solidFill>
                  <a:schemeClr val="tx1"/>
                </a:solidFill>
                <a:latin typeface="Arial" charset="0"/>
              </a:defRPr>
            </a:lvl9pPr>
          </a:lstStyle>
          <a:p>
            <a:pPr eaLnBrk="1" hangingPunct="1"/>
            <a:r>
              <a:rPr lang="es-CO" sz="2000" b="1" dirty="0">
                <a:latin typeface="+mn-lt"/>
              </a:rPr>
              <a:t>Diplomados étnicos</a:t>
            </a:r>
          </a:p>
          <a:p>
            <a:pPr eaLnBrk="1" hangingPunct="1">
              <a:buClr>
                <a:schemeClr val="tx1"/>
              </a:buClr>
              <a:buFontTx/>
              <a:buChar char="•"/>
            </a:pPr>
            <a:r>
              <a:rPr lang="es-CO" sz="1600" dirty="0" smtClean="0">
                <a:latin typeface="+mn-lt"/>
              </a:rPr>
              <a:t>Indígenas </a:t>
            </a:r>
            <a:endParaRPr lang="es-CO" sz="1600" dirty="0">
              <a:latin typeface="+mn-lt"/>
            </a:endParaRPr>
          </a:p>
          <a:p>
            <a:pPr eaLnBrk="1" hangingPunct="1">
              <a:buClr>
                <a:schemeClr val="tx1"/>
              </a:buClr>
              <a:buFontTx/>
              <a:buChar char="•"/>
            </a:pPr>
            <a:r>
              <a:rPr lang="es-CO" sz="1600" dirty="0">
                <a:latin typeface="+mn-lt"/>
              </a:rPr>
              <a:t>Afrocolombianos </a:t>
            </a:r>
          </a:p>
          <a:p>
            <a:pPr eaLnBrk="1" hangingPunct="1">
              <a:buClr>
                <a:schemeClr val="tx1"/>
              </a:buClr>
              <a:buFontTx/>
              <a:buChar char="•"/>
            </a:pPr>
            <a:r>
              <a:rPr lang="es-CO" sz="1600" dirty="0" smtClean="0">
                <a:latin typeface="+mn-lt"/>
              </a:rPr>
              <a:t>Rrom</a:t>
            </a:r>
            <a:endParaRPr lang="es-ES" sz="1600" dirty="0">
              <a:latin typeface="+mn-lt"/>
            </a:endParaRPr>
          </a:p>
        </p:txBody>
      </p:sp>
      <p:sp>
        <p:nvSpPr>
          <p:cNvPr id="29700" name="Text Box 4"/>
          <p:cNvSpPr txBox="1">
            <a:spLocks noChangeArrowheads="1"/>
          </p:cNvSpPr>
          <p:nvPr/>
        </p:nvSpPr>
        <p:spPr bwMode="auto">
          <a:xfrm>
            <a:off x="539750" y="3362325"/>
            <a:ext cx="6162675" cy="299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176213" eaLnBrk="0" hangingPunct="0">
              <a:tabLst>
                <a:tab pos="263525" algn="l"/>
              </a:tabLst>
              <a:defRPr>
                <a:solidFill>
                  <a:schemeClr val="tx1"/>
                </a:solidFill>
                <a:latin typeface="Arial" charset="0"/>
              </a:defRPr>
            </a:lvl1pPr>
            <a:lvl2pPr marL="742950" indent="-285750" eaLnBrk="0" hangingPunct="0">
              <a:tabLst>
                <a:tab pos="263525" algn="l"/>
              </a:tabLst>
              <a:defRPr>
                <a:solidFill>
                  <a:schemeClr val="tx1"/>
                </a:solidFill>
                <a:latin typeface="Arial" charset="0"/>
              </a:defRPr>
            </a:lvl2pPr>
            <a:lvl3pPr marL="1143000" indent="-228600" eaLnBrk="0" hangingPunct="0">
              <a:tabLst>
                <a:tab pos="263525" algn="l"/>
              </a:tabLst>
              <a:defRPr>
                <a:solidFill>
                  <a:schemeClr val="tx1"/>
                </a:solidFill>
                <a:latin typeface="Arial" charset="0"/>
              </a:defRPr>
            </a:lvl3pPr>
            <a:lvl4pPr marL="1600200" indent="-228600" eaLnBrk="0" hangingPunct="0">
              <a:tabLst>
                <a:tab pos="263525" algn="l"/>
              </a:tabLst>
              <a:defRPr>
                <a:solidFill>
                  <a:schemeClr val="tx1"/>
                </a:solidFill>
                <a:latin typeface="Arial" charset="0"/>
              </a:defRPr>
            </a:lvl4pPr>
            <a:lvl5pPr marL="2057400" indent="-228600" eaLnBrk="0" hangingPunct="0">
              <a:tabLst>
                <a:tab pos="263525" algn="l"/>
              </a:tabLst>
              <a:defRPr>
                <a:solidFill>
                  <a:schemeClr val="tx1"/>
                </a:solidFill>
                <a:latin typeface="Arial" charset="0"/>
              </a:defRPr>
            </a:lvl5pPr>
            <a:lvl6pPr marL="2514600" indent="-228600" eaLnBrk="0" fontAlgn="base" hangingPunct="0">
              <a:spcBef>
                <a:spcPct val="0"/>
              </a:spcBef>
              <a:spcAft>
                <a:spcPct val="0"/>
              </a:spcAft>
              <a:tabLst>
                <a:tab pos="263525" algn="l"/>
              </a:tabLst>
              <a:defRPr>
                <a:solidFill>
                  <a:schemeClr val="tx1"/>
                </a:solidFill>
                <a:latin typeface="Arial" charset="0"/>
              </a:defRPr>
            </a:lvl6pPr>
            <a:lvl7pPr marL="2971800" indent="-228600" eaLnBrk="0" fontAlgn="base" hangingPunct="0">
              <a:spcBef>
                <a:spcPct val="0"/>
              </a:spcBef>
              <a:spcAft>
                <a:spcPct val="0"/>
              </a:spcAft>
              <a:tabLst>
                <a:tab pos="263525" algn="l"/>
              </a:tabLst>
              <a:defRPr>
                <a:solidFill>
                  <a:schemeClr val="tx1"/>
                </a:solidFill>
                <a:latin typeface="Arial" charset="0"/>
              </a:defRPr>
            </a:lvl7pPr>
            <a:lvl8pPr marL="3429000" indent="-228600" eaLnBrk="0" fontAlgn="base" hangingPunct="0">
              <a:spcBef>
                <a:spcPct val="0"/>
              </a:spcBef>
              <a:spcAft>
                <a:spcPct val="0"/>
              </a:spcAft>
              <a:tabLst>
                <a:tab pos="263525" algn="l"/>
              </a:tabLst>
              <a:defRPr>
                <a:solidFill>
                  <a:schemeClr val="tx1"/>
                </a:solidFill>
                <a:latin typeface="Arial" charset="0"/>
              </a:defRPr>
            </a:lvl8pPr>
            <a:lvl9pPr marL="3886200" indent="-228600" eaLnBrk="0" fontAlgn="base" hangingPunct="0">
              <a:spcBef>
                <a:spcPct val="0"/>
              </a:spcBef>
              <a:spcAft>
                <a:spcPct val="0"/>
              </a:spcAft>
              <a:tabLst>
                <a:tab pos="263525" algn="l"/>
              </a:tabLst>
              <a:defRPr>
                <a:solidFill>
                  <a:schemeClr val="tx1"/>
                </a:solidFill>
                <a:latin typeface="Arial" charset="0"/>
              </a:defRPr>
            </a:lvl9pPr>
          </a:lstStyle>
          <a:p>
            <a:pPr eaLnBrk="1" hangingPunct="1"/>
            <a:r>
              <a:rPr lang="es-CO" sz="2000" b="1" dirty="0">
                <a:latin typeface="+mn-lt"/>
              </a:rPr>
              <a:t>Talleres nacionales y regionales</a:t>
            </a:r>
          </a:p>
          <a:p>
            <a:pPr eaLnBrk="1" hangingPunct="1"/>
            <a:endParaRPr lang="es-CO" sz="2000" b="1" dirty="0">
              <a:latin typeface="+mn-lt"/>
            </a:endParaRPr>
          </a:p>
          <a:p>
            <a:pPr eaLnBrk="1" hangingPunct="1">
              <a:buClr>
                <a:schemeClr val="tx1"/>
              </a:buClr>
              <a:buFontTx/>
              <a:buChar char="•"/>
            </a:pPr>
            <a:r>
              <a:rPr lang="es-CO" sz="1600" b="1" dirty="0">
                <a:latin typeface="+mn-lt"/>
              </a:rPr>
              <a:t>Indígenas:</a:t>
            </a:r>
            <a:r>
              <a:rPr lang="es-CO" sz="1600" dirty="0">
                <a:latin typeface="+mn-lt"/>
              </a:rPr>
              <a:t> Taller nacional Bogotá, Taller regional para indígenas del suroccidente Colombiano, Cali. Taller regional para indígenas de la amazonia. Bogotá, 2010. Taller con los pueblos de la Sierra Nevada de Santa Marta, Valledupar 2011.</a:t>
            </a:r>
          </a:p>
          <a:p>
            <a:pPr eaLnBrk="1" hangingPunct="1">
              <a:buClr>
                <a:schemeClr val="tx1"/>
              </a:buClr>
              <a:buFontTx/>
              <a:buChar char="•"/>
            </a:pPr>
            <a:endParaRPr lang="es-CO" sz="1600" b="1" dirty="0" smtClean="0">
              <a:latin typeface="+mn-lt"/>
            </a:endParaRPr>
          </a:p>
          <a:p>
            <a:pPr eaLnBrk="1" hangingPunct="1">
              <a:buClr>
                <a:schemeClr val="tx1"/>
              </a:buClr>
              <a:buFontTx/>
              <a:buChar char="•"/>
            </a:pPr>
            <a:r>
              <a:rPr lang="es-CO" sz="1600" b="1" dirty="0" smtClean="0">
                <a:latin typeface="+mn-lt"/>
              </a:rPr>
              <a:t>Afrocolombianos</a:t>
            </a:r>
            <a:r>
              <a:rPr lang="es-CO" sz="1600" b="1" dirty="0">
                <a:latin typeface="+mn-lt"/>
              </a:rPr>
              <a:t>:</a:t>
            </a:r>
            <a:r>
              <a:rPr lang="es-CO" sz="1600" dirty="0">
                <a:latin typeface="+mn-lt"/>
              </a:rPr>
              <a:t> Quibdó, Cali, Guapi, Buenaventura, Cartagena, Mahates(San Basilio), San Andrés, Providencia </a:t>
            </a:r>
          </a:p>
          <a:p>
            <a:pPr eaLnBrk="1" hangingPunct="1">
              <a:buClr>
                <a:schemeClr val="tx1"/>
              </a:buClr>
              <a:buFontTx/>
              <a:buChar char="•"/>
            </a:pPr>
            <a:endParaRPr lang="es-CO" sz="1600" dirty="0">
              <a:latin typeface="+mn-lt"/>
            </a:endParaRPr>
          </a:p>
          <a:p>
            <a:pPr eaLnBrk="1" hangingPunct="1">
              <a:lnSpc>
                <a:spcPct val="130000"/>
              </a:lnSpc>
              <a:buClr>
                <a:schemeClr val="tx1"/>
              </a:buClr>
              <a:buFontTx/>
              <a:buChar char="•"/>
            </a:pPr>
            <a:r>
              <a:rPr lang="es-CO" sz="1600" b="1" dirty="0" smtClean="0">
                <a:latin typeface="+mn-lt"/>
              </a:rPr>
              <a:t>Rrom:</a:t>
            </a:r>
            <a:r>
              <a:rPr lang="es-CO" sz="1600" dirty="0" smtClean="0">
                <a:latin typeface="+mn-lt"/>
              </a:rPr>
              <a:t> </a:t>
            </a:r>
            <a:r>
              <a:rPr lang="es-CO" sz="1600" dirty="0">
                <a:latin typeface="+mn-lt"/>
              </a:rPr>
              <a:t>Taller Nacional en Cúcuta </a:t>
            </a:r>
            <a:endParaRPr lang="es-ES" sz="1600" dirty="0">
              <a:latin typeface="+mn-lt"/>
            </a:endParaRPr>
          </a:p>
        </p:txBody>
      </p:sp>
      <p:sp>
        <p:nvSpPr>
          <p:cNvPr id="29701" name="Text Box 2"/>
          <p:cNvSpPr txBox="1">
            <a:spLocks noChangeArrowheads="1"/>
          </p:cNvSpPr>
          <p:nvPr/>
        </p:nvSpPr>
        <p:spPr bwMode="auto">
          <a:xfrm>
            <a:off x="468313" y="1160241"/>
            <a:ext cx="792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400" b="1" dirty="0">
                <a:solidFill>
                  <a:srgbClr val="CC3300"/>
                </a:solidFill>
                <a:latin typeface="+mn-lt"/>
              </a:rPr>
              <a:t>Talleres y diplomados</a:t>
            </a:r>
            <a:endParaRPr lang="es-MX" sz="2400" b="1" dirty="0">
              <a:solidFill>
                <a:srgbClr val="CC3300"/>
              </a:solidFill>
              <a:latin typeface="+mn-lt"/>
            </a:endParaRPr>
          </a:p>
        </p:txBody>
      </p:sp>
      <p:grpSp>
        <p:nvGrpSpPr>
          <p:cNvPr id="29702" name="10 Grupo"/>
          <p:cNvGrpSpPr>
            <a:grpSpLocks/>
          </p:cNvGrpSpPr>
          <p:nvPr/>
        </p:nvGrpSpPr>
        <p:grpSpPr bwMode="auto">
          <a:xfrm>
            <a:off x="5062538" y="1470819"/>
            <a:ext cx="3132137" cy="2332038"/>
            <a:chOff x="5062538" y="1844675"/>
            <a:chExt cx="3132138" cy="2332038"/>
          </a:xfrm>
        </p:grpSpPr>
        <p:pic>
          <p:nvPicPr>
            <p:cNvPr id="67593" name="Picture 9" descr="100_0128"/>
            <p:cNvPicPr>
              <a:picLocks noChangeAspect="1" noChangeArrowheads="1"/>
            </p:cNvPicPr>
            <p:nvPr/>
          </p:nvPicPr>
          <p:blipFill>
            <a:blip r:embed="rId2" cstate="print"/>
            <a:srcRect/>
            <a:stretch>
              <a:fillRect/>
            </a:stretch>
          </p:blipFill>
          <p:spPr bwMode="auto">
            <a:xfrm>
              <a:off x="5062538" y="1844675"/>
              <a:ext cx="1943100" cy="145732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7594" name="Picture 10" descr="100_0081"/>
            <p:cNvPicPr>
              <a:picLocks noChangeAspect="1" noChangeArrowheads="1"/>
            </p:cNvPicPr>
            <p:nvPr/>
          </p:nvPicPr>
          <p:blipFill>
            <a:blip r:embed="rId3" cstate="print"/>
            <a:srcRect/>
            <a:stretch>
              <a:fillRect/>
            </a:stretch>
          </p:blipFill>
          <p:spPr bwMode="auto">
            <a:xfrm>
              <a:off x="6143626" y="2636838"/>
              <a:ext cx="2051050" cy="15398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spTree>
    <p:extLst>
      <p:ext uri="{BB962C8B-B14F-4D97-AF65-F5344CB8AC3E}">
        <p14:creationId xmlns:p14="http://schemas.microsoft.com/office/powerpoint/2010/main" val="561093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21" name="Picture 13"/>
          <p:cNvPicPr>
            <a:picLocks noChangeAspect="1" noChangeArrowheads="1"/>
          </p:cNvPicPr>
          <p:nvPr/>
        </p:nvPicPr>
        <p:blipFill>
          <a:blip r:embed="rId2" cstate="print"/>
          <a:srcRect/>
          <a:stretch>
            <a:fillRect/>
          </a:stretch>
        </p:blipFill>
        <p:spPr bwMode="auto">
          <a:xfrm rot="848654">
            <a:off x="5651500" y="1844675"/>
            <a:ext cx="2089150" cy="167163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0724" name="Text Box 5"/>
          <p:cNvSpPr txBox="1">
            <a:spLocks noChangeArrowheads="1"/>
          </p:cNvSpPr>
          <p:nvPr/>
        </p:nvSpPr>
        <p:spPr bwMode="auto">
          <a:xfrm>
            <a:off x="522269" y="1010651"/>
            <a:ext cx="7956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sz="2400" b="1" dirty="0">
                <a:solidFill>
                  <a:srgbClr val="CC3300"/>
                </a:solidFill>
                <a:latin typeface="+mn-lt"/>
              </a:rPr>
              <a:t>Sistema de consulta para grupos étnicos y página web</a:t>
            </a:r>
            <a:endParaRPr lang="es-ES" sz="2400" b="1" dirty="0">
              <a:solidFill>
                <a:srgbClr val="CC3300"/>
              </a:solidFill>
              <a:latin typeface="+mn-lt"/>
            </a:endParaRPr>
          </a:p>
        </p:txBody>
      </p:sp>
      <p:sp>
        <p:nvSpPr>
          <p:cNvPr id="30725" name="Rectangle 9"/>
          <p:cNvSpPr>
            <a:spLocks noChangeArrowheads="1"/>
          </p:cNvSpPr>
          <p:nvPr/>
        </p:nvSpPr>
        <p:spPr bwMode="auto">
          <a:xfrm>
            <a:off x="4015316" y="3674794"/>
            <a:ext cx="489743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Clr>
                <a:schemeClr val="tx1"/>
              </a:buClr>
            </a:pPr>
            <a:r>
              <a:rPr lang="es-CO" b="1" dirty="0"/>
              <a:t>Sistema de consulta</a:t>
            </a:r>
          </a:p>
          <a:p>
            <a:pPr eaLnBrk="0" hangingPunct="0">
              <a:buFontTx/>
              <a:buChar char="•"/>
            </a:pPr>
            <a:r>
              <a:rPr lang="es-ES" sz="1600" dirty="0"/>
              <a:t>Herramienta que permite realizar búsquedas dinámicas vía Web de la información para los grupos étnicos </a:t>
            </a:r>
          </a:p>
          <a:p>
            <a:pPr eaLnBrk="0" hangingPunct="0">
              <a:buFontTx/>
              <a:buChar char="•"/>
            </a:pPr>
            <a:endParaRPr lang="es-ES" sz="1600" dirty="0"/>
          </a:p>
          <a:p>
            <a:pPr eaLnBrk="0" hangingPunct="0">
              <a:buFontTx/>
              <a:buChar char="•"/>
            </a:pPr>
            <a:r>
              <a:rPr lang="es-ES" sz="1600" dirty="0"/>
              <a:t>Incluye información sociodemográfica de la población indígena y afrocolombianas a nivel nacional y departamental </a:t>
            </a:r>
          </a:p>
          <a:p>
            <a:pPr eaLnBrk="0" hangingPunct="0">
              <a:buFontTx/>
              <a:buChar char="•"/>
            </a:pPr>
            <a:endParaRPr lang="es-ES" sz="1600" dirty="0"/>
          </a:p>
          <a:p>
            <a:pPr eaLnBrk="0" hangingPunct="0">
              <a:buFontTx/>
              <a:buChar char="•"/>
            </a:pPr>
            <a:r>
              <a:rPr lang="es-ES" sz="1600" dirty="0"/>
              <a:t>Contiene la serie de las proyecciones de población indígena en Resguardos legalmente constituidos. </a:t>
            </a:r>
          </a:p>
        </p:txBody>
      </p:sp>
      <p:grpSp>
        <p:nvGrpSpPr>
          <p:cNvPr id="30726" name="11 Grupo"/>
          <p:cNvGrpSpPr>
            <a:grpSpLocks/>
          </p:cNvGrpSpPr>
          <p:nvPr/>
        </p:nvGrpSpPr>
        <p:grpSpPr bwMode="auto">
          <a:xfrm>
            <a:off x="611188" y="3284538"/>
            <a:ext cx="2881312" cy="2979737"/>
            <a:chOff x="611188" y="3284538"/>
            <a:chExt cx="2881312" cy="2979737"/>
          </a:xfrm>
        </p:grpSpPr>
        <p:pic>
          <p:nvPicPr>
            <p:cNvPr id="68619" name="Picture 11"/>
            <p:cNvPicPr>
              <a:picLocks noChangeAspect="1" noChangeArrowheads="1"/>
            </p:cNvPicPr>
            <p:nvPr/>
          </p:nvPicPr>
          <p:blipFill>
            <a:blip r:embed="rId3" cstate="print"/>
            <a:srcRect/>
            <a:stretch>
              <a:fillRect/>
            </a:stretch>
          </p:blipFill>
          <p:spPr bwMode="auto">
            <a:xfrm rot="20373098">
              <a:off x="611188" y="4535601"/>
              <a:ext cx="1921618" cy="1728674"/>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8618" name="Picture 10"/>
            <p:cNvPicPr>
              <a:picLocks noChangeAspect="1" noChangeArrowheads="1"/>
            </p:cNvPicPr>
            <p:nvPr/>
          </p:nvPicPr>
          <p:blipFill>
            <a:blip r:embed="rId4" cstate="print"/>
            <a:srcRect/>
            <a:stretch>
              <a:fillRect/>
            </a:stretch>
          </p:blipFill>
          <p:spPr bwMode="auto">
            <a:xfrm rot="21081567">
              <a:off x="914367" y="3284538"/>
              <a:ext cx="2021934" cy="1818931"/>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8616" name="Picture 8"/>
            <p:cNvPicPr>
              <a:picLocks noChangeAspect="1" noChangeArrowheads="1"/>
            </p:cNvPicPr>
            <p:nvPr/>
          </p:nvPicPr>
          <p:blipFill>
            <a:blip r:embed="rId5" cstate="print"/>
            <a:srcRect/>
            <a:stretch>
              <a:fillRect/>
            </a:stretch>
          </p:blipFill>
          <p:spPr bwMode="auto">
            <a:xfrm rot="963580">
              <a:off x="1520724" y="4080555"/>
              <a:ext cx="1971776" cy="1773802"/>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sp>
        <p:nvSpPr>
          <p:cNvPr id="30727" name="Rectangle 14"/>
          <p:cNvSpPr>
            <a:spLocks noChangeArrowheads="1"/>
          </p:cNvSpPr>
          <p:nvPr/>
        </p:nvSpPr>
        <p:spPr bwMode="auto">
          <a:xfrm>
            <a:off x="827088" y="1628775"/>
            <a:ext cx="4681537"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chemeClr val="tx1"/>
              </a:buClr>
            </a:pPr>
            <a:r>
              <a:rPr lang="es-CO" b="1" dirty="0"/>
              <a:t>Pagina web</a:t>
            </a:r>
          </a:p>
          <a:p>
            <a:pPr>
              <a:buClr>
                <a:schemeClr val="tx1"/>
              </a:buClr>
            </a:pPr>
            <a:r>
              <a:rPr lang="es-ES" sz="1600" dirty="0"/>
              <a:t>Esta página contiene la metodología, los estudios post censales, artículos y glosario del proyecto estadísticas de grupos </a:t>
            </a:r>
            <a:r>
              <a:rPr lang="es-ES" sz="1600" dirty="0" smtClean="0"/>
              <a:t>étnicos</a:t>
            </a:r>
            <a:endParaRPr lang="es-CO" sz="1600" dirty="0"/>
          </a:p>
        </p:txBody>
      </p:sp>
    </p:spTree>
    <p:extLst>
      <p:ext uri="{BB962C8B-B14F-4D97-AF65-F5344CB8AC3E}">
        <p14:creationId xmlns:p14="http://schemas.microsoft.com/office/powerpoint/2010/main" val="4268487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Título"/>
          <p:cNvSpPr txBox="1">
            <a:spLocks/>
          </p:cNvSpPr>
          <p:nvPr/>
        </p:nvSpPr>
        <p:spPr>
          <a:xfrm>
            <a:off x="2195736" y="44624"/>
            <a:ext cx="6840760" cy="719485"/>
          </a:xfrm>
          <a:prstGeom prst="rect">
            <a:avLst/>
          </a:prstGeom>
          <a:noFill/>
        </p:spPr>
        <p:txBody>
          <a:bodyPr anchor="ctr"/>
          <a:lstStyle>
            <a:defPPr>
              <a:defRPr lang="es-CO"/>
            </a:defPPr>
            <a:lvl1pPr algn="ctr" defTabSz="914400" eaLnBrk="1" fontAlgn="auto" latinLnBrk="0" hangingPunct="1">
              <a:spcAft>
                <a:spcPts val="0"/>
              </a:spcAft>
              <a:buClr>
                <a:schemeClr val="accent6">
                  <a:lumMod val="75000"/>
                </a:schemeClr>
              </a:buClr>
              <a:buNone/>
              <a:defRPr sz="1800" b="1">
                <a:solidFill>
                  <a:srgbClr val="2A513B"/>
                </a:solidFill>
                <a:latin typeface="Arial Rounded MT Bold" pitchFamily="34" charset="0"/>
                <a:ea typeface="+mj-ea"/>
                <a:cs typeface="+mj-cs"/>
              </a:defRPr>
            </a:lvl1pPr>
          </a:lstStyle>
          <a:p>
            <a:pPr algn="l" fontAlgn="base">
              <a:spcAft>
                <a:spcPct val="0"/>
              </a:spcAft>
              <a:defRPr/>
            </a:pPr>
            <a:r>
              <a:rPr lang="es-CO" altLang="es-CO" sz="2800" dirty="0">
                <a:solidFill>
                  <a:schemeClr val="bg1"/>
                </a:solidFill>
                <a:latin typeface="Arial Narrow" pitchFamily="34" charset="0"/>
              </a:rPr>
              <a:t>Hace </a:t>
            </a:r>
            <a:r>
              <a:rPr lang="es-CO" altLang="es-CO" sz="2800" dirty="0" smtClean="0">
                <a:solidFill>
                  <a:schemeClr val="bg1"/>
                </a:solidFill>
                <a:latin typeface="Arial Narrow" pitchFamily="34" charset="0"/>
              </a:rPr>
              <a:t>44 </a:t>
            </a:r>
            <a:r>
              <a:rPr lang="es-CO" altLang="es-CO" sz="2800" dirty="0">
                <a:solidFill>
                  <a:schemeClr val="bg1"/>
                </a:solidFill>
                <a:latin typeface="Arial Narrow" pitchFamily="34" charset="0"/>
              </a:rPr>
              <a:t>años Colombia no tiene información detallada del sector agropecuario</a:t>
            </a:r>
          </a:p>
        </p:txBody>
      </p:sp>
      <p:sp>
        <p:nvSpPr>
          <p:cNvPr id="5" name="2 Marcador de contenido"/>
          <p:cNvSpPr>
            <a:spLocks noGrp="1"/>
          </p:cNvSpPr>
          <p:nvPr/>
        </p:nvSpPr>
        <p:spPr bwMode="auto">
          <a:xfrm>
            <a:off x="395536" y="1916832"/>
            <a:ext cx="7992889" cy="3816424"/>
          </a:xfrm>
          <a:prstGeom prst="rect">
            <a:avLst/>
          </a:prstGeom>
          <a:noFill/>
          <a:ln>
            <a:noFill/>
          </a:ln>
          <a:extLst/>
        </p:spPr>
        <p:txBody>
          <a:bodyPr/>
          <a:lstStyle>
            <a:lvl1pPr marL="228600" indent="-182563" algn="l" rtl="0" eaLnBrk="0" fontAlgn="base" hangingPunct="0">
              <a:spcBef>
                <a:spcPct val="20000"/>
              </a:spcBef>
              <a:spcAft>
                <a:spcPts val="300"/>
              </a:spcAft>
              <a:buClr>
                <a:srgbClr val="BFA600"/>
              </a:buClr>
              <a:buSzPct val="80000"/>
              <a:buFont typeface="Arial Rounded MT Bold" pitchFamily="34" charset="0"/>
              <a:buChar char="»"/>
              <a:defRPr sz="2200" kern="1200">
                <a:solidFill>
                  <a:srgbClr val="262626"/>
                </a:solidFill>
                <a:latin typeface="+mn-lt"/>
                <a:ea typeface="+mn-ea"/>
                <a:cs typeface="+mn-cs"/>
              </a:defRPr>
            </a:lvl1pPr>
            <a:lvl2pPr marL="547688" indent="-182563" algn="l" rtl="0" eaLnBrk="0" fontAlgn="base" hangingPunct="0">
              <a:spcBef>
                <a:spcPct val="20000"/>
              </a:spcBef>
              <a:spcAft>
                <a:spcPts val="300"/>
              </a:spcAft>
              <a:buClr>
                <a:srgbClr val="BFA600"/>
              </a:buClr>
              <a:buSzPct val="80000"/>
              <a:buFont typeface="Arial Rounded MT Bold" pitchFamily="34" charset="0"/>
              <a:buChar char="»"/>
              <a:defRPr sz="2000" kern="1200">
                <a:solidFill>
                  <a:srgbClr val="262626"/>
                </a:solidFill>
                <a:latin typeface="+mn-lt"/>
                <a:ea typeface="+mn-ea"/>
                <a:cs typeface="+mn-cs"/>
              </a:defRPr>
            </a:lvl2pPr>
            <a:lvl3pPr marL="822325" indent="-182563" algn="l" rtl="0" eaLnBrk="0" fontAlgn="base" hangingPunct="0">
              <a:spcBef>
                <a:spcPct val="20000"/>
              </a:spcBef>
              <a:spcAft>
                <a:spcPts val="300"/>
              </a:spcAft>
              <a:buClr>
                <a:srgbClr val="BFA600"/>
              </a:buClr>
              <a:buSzPct val="80000"/>
              <a:buFont typeface="Arial Rounded MT Bold" pitchFamily="34" charset="0"/>
              <a:buChar char="»"/>
              <a:defRPr kern="1200">
                <a:solidFill>
                  <a:srgbClr val="262626"/>
                </a:solidFill>
                <a:latin typeface="+mn-lt"/>
                <a:ea typeface="+mn-ea"/>
                <a:cs typeface="+mn-cs"/>
              </a:defRPr>
            </a:lvl3pPr>
            <a:lvl4pPr marL="1096963" indent="-182563" algn="l" rtl="0" eaLnBrk="0" fontAlgn="base" hangingPunct="0">
              <a:spcBef>
                <a:spcPct val="20000"/>
              </a:spcBef>
              <a:spcAft>
                <a:spcPts val="300"/>
              </a:spcAft>
              <a:buClr>
                <a:srgbClr val="BFA600"/>
              </a:buClr>
              <a:buSzPct val="80000"/>
              <a:buFont typeface="Arial Rounded MT Bold" pitchFamily="34" charset="0"/>
              <a:buChar char="»"/>
              <a:defRPr sz="1600" kern="1200">
                <a:solidFill>
                  <a:srgbClr val="262626"/>
                </a:solidFill>
                <a:latin typeface="+mn-lt"/>
                <a:ea typeface="+mn-ea"/>
                <a:cs typeface="+mn-cs"/>
              </a:defRPr>
            </a:lvl4pPr>
            <a:lvl5pPr marL="1389063" indent="-182563" algn="l" rtl="0" eaLnBrk="0" fontAlgn="base" hangingPunct="0">
              <a:spcBef>
                <a:spcPct val="20000"/>
              </a:spcBef>
              <a:spcAft>
                <a:spcPts val="300"/>
              </a:spcAft>
              <a:buClr>
                <a:srgbClr val="BFA600"/>
              </a:buClr>
              <a:buSzPct val="80000"/>
              <a:buFont typeface="Arial Rounded MT Bold" pitchFamily="34" charset="0"/>
              <a:buChar char="»"/>
              <a:defRPr sz="1400" kern="1200">
                <a:solidFill>
                  <a:srgbClr val="262626"/>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gn="just">
              <a:defRPr/>
            </a:pPr>
            <a:endParaRPr lang="es-CO" sz="2400" dirty="0" smtClean="0">
              <a:latin typeface="Arial Narrow" panose="020B0606020202030204" pitchFamily="34" charset="0"/>
            </a:endParaRPr>
          </a:p>
          <a:p>
            <a:pPr algn="just">
              <a:defRPr/>
            </a:pPr>
            <a:r>
              <a:rPr lang="es-CO" sz="2400" dirty="0">
                <a:latin typeface="Arial Narrow" panose="020B0606020202030204" pitchFamily="34" charset="0"/>
              </a:rPr>
              <a:t>El CNA proporcionará información para que se construya una política integral del sector agropecuario</a:t>
            </a:r>
          </a:p>
          <a:p>
            <a:pPr algn="just">
              <a:defRPr/>
            </a:pPr>
            <a:endParaRPr lang="es-CO" sz="2400" dirty="0" smtClean="0">
              <a:latin typeface="Arial Narrow" panose="020B0606020202030204" pitchFamily="34" charset="0"/>
            </a:endParaRPr>
          </a:p>
          <a:p>
            <a:pPr algn="just">
              <a:defRPr/>
            </a:pPr>
            <a:r>
              <a:rPr lang="es-CO" sz="2400" dirty="0" smtClean="0">
                <a:latin typeface="Arial Narrow" panose="020B0606020202030204" pitchFamily="34" charset="0"/>
              </a:rPr>
              <a:t>El Censo es la línea base del sistema estadístico agropecuario y rural colombiano</a:t>
            </a:r>
          </a:p>
          <a:p>
            <a:pPr algn="just">
              <a:defRPr/>
            </a:pPr>
            <a:endParaRPr lang="es-CO" sz="2400" dirty="0" smtClean="0">
              <a:latin typeface="Arial Narrow" panose="020B0606020202030204" pitchFamily="34" charset="0"/>
            </a:endParaRPr>
          </a:p>
          <a:p>
            <a:pPr algn="just">
              <a:defRPr/>
            </a:pPr>
            <a:endParaRPr lang="es-CO" sz="2400" dirty="0">
              <a:latin typeface="Arial Narrow" panose="020B0606020202030204" pitchFamily="34" charset="0"/>
            </a:endParaRPr>
          </a:p>
          <a:p>
            <a:pPr algn="just">
              <a:defRPr/>
            </a:pPr>
            <a:endParaRPr lang="es-CO" sz="2400" dirty="0" smtClean="0">
              <a:latin typeface="Arial Narrow" panose="020B0606020202030204" pitchFamily="34" charset="0"/>
            </a:endParaRPr>
          </a:p>
          <a:p>
            <a:pPr algn="just">
              <a:defRPr/>
            </a:pPr>
            <a:endParaRPr lang="es-CO" sz="2400" dirty="0">
              <a:latin typeface="Arial Narrow" panose="020B0606020202030204" pitchFamily="34" charset="0"/>
            </a:endParaRPr>
          </a:p>
          <a:p>
            <a:pPr marL="46037" indent="0" algn="just">
              <a:buNone/>
              <a:defRPr/>
            </a:pPr>
            <a:endParaRPr lang="es-CO" sz="2400" dirty="0" smtClean="0">
              <a:latin typeface="Arial Narrow" panose="020B0606020202030204" pitchFamily="34" charset="0"/>
            </a:endParaRPr>
          </a:p>
          <a:p>
            <a:pPr algn="just">
              <a:defRPr/>
            </a:pPr>
            <a:endParaRPr lang="es-CO" sz="2400" dirty="0">
              <a:latin typeface="Arial Narrow" panose="020B0606020202030204" pitchFamily="34" charset="0"/>
            </a:endParaRPr>
          </a:p>
          <a:p>
            <a:pPr marL="46037" indent="0" algn="just">
              <a:buFont typeface="Arial Rounded MT Bold" pitchFamily="34" charset="0"/>
              <a:buNone/>
              <a:defRPr/>
            </a:pPr>
            <a:endParaRPr lang="es-CO" sz="2400" dirty="0" smtClean="0">
              <a:latin typeface="Arial Narrow" panose="020B0606020202030204" pitchFamily="34" charset="0"/>
            </a:endParaRPr>
          </a:p>
        </p:txBody>
      </p:sp>
    </p:spTree>
    <p:extLst>
      <p:ext uri="{BB962C8B-B14F-4D97-AF65-F5344CB8AC3E}">
        <p14:creationId xmlns:p14="http://schemas.microsoft.com/office/powerpoint/2010/main" val="40516600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0" y="1412875"/>
            <a:ext cx="8677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1762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chemeClr val="tx1"/>
              </a:buClr>
              <a:buFontTx/>
              <a:buChar char="•"/>
            </a:pPr>
            <a:r>
              <a:rPr lang="es-CO" sz="1600" b="1" dirty="0">
                <a:latin typeface="+mn-lt"/>
              </a:rPr>
              <a:t>Documento “Colombia una nación multicultural; su diversidad étnica”</a:t>
            </a:r>
            <a:r>
              <a:rPr lang="es-CO" b="1" dirty="0">
                <a:latin typeface="+mn-lt"/>
              </a:rPr>
              <a:t> </a:t>
            </a:r>
            <a:r>
              <a:rPr lang="es-CO" sz="1600" dirty="0">
                <a:latin typeface="+mn-lt"/>
              </a:rPr>
              <a:t>(página web del DANE)</a:t>
            </a:r>
            <a:endParaRPr lang="es-ES" sz="1600" dirty="0">
              <a:latin typeface="+mn-lt"/>
            </a:endParaRPr>
          </a:p>
        </p:txBody>
      </p:sp>
      <p:sp>
        <p:nvSpPr>
          <p:cNvPr id="31747" name="Text Box 4"/>
          <p:cNvSpPr txBox="1">
            <a:spLocks noChangeArrowheads="1"/>
          </p:cNvSpPr>
          <p:nvPr/>
        </p:nvSpPr>
        <p:spPr bwMode="auto">
          <a:xfrm>
            <a:off x="0" y="2060575"/>
            <a:ext cx="8529638"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chemeClr val="tx1"/>
              </a:buClr>
              <a:buFontTx/>
              <a:buChar char="•"/>
            </a:pPr>
            <a:r>
              <a:rPr lang="es-CO" sz="1600" b="1" dirty="0">
                <a:latin typeface="+mn-lt"/>
              </a:rPr>
              <a:t>Estudios sociodemográficos étnicos, censo general 2005</a:t>
            </a:r>
            <a:r>
              <a:rPr lang="es-CO" b="1" dirty="0">
                <a:latin typeface="+mn-lt"/>
              </a:rPr>
              <a:t>. </a:t>
            </a:r>
          </a:p>
          <a:p>
            <a:pPr eaLnBrk="1" hangingPunct="1">
              <a:buClr>
                <a:schemeClr val="tx1"/>
              </a:buClr>
            </a:pPr>
            <a:r>
              <a:rPr lang="es-CO" sz="1400" dirty="0">
                <a:latin typeface="+mn-lt"/>
              </a:rPr>
              <a:t>	</a:t>
            </a:r>
            <a:r>
              <a:rPr lang="es-CO" sz="1600" dirty="0">
                <a:latin typeface="+mn-lt"/>
              </a:rPr>
              <a:t>- Afrocolombianos</a:t>
            </a:r>
          </a:p>
          <a:p>
            <a:pPr eaLnBrk="1" hangingPunct="1">
              <a:buClr>
                <a:schemeClr val="tx1"/>
              </a:buClr>
            </a:pPr>
            <a:r>
              <a:rPr lang="es-CO" sz="1600" dirty="0">
                <a:latin typeface="+mn-lt"/>
              </a:rPr>
              <a:t>	- Población indígena</a:t>
            </a:r>
          </a:p>
          <a:p>
            <a:pPr eaLnBrk="1" hangingPunct="1">
              <a:buClr>
                <a:schemeClr val="tx1"/>
              </a:buClr>
            </a:pPr>
            <a:r>
              <a:rPr lang="es-CO" sz="1600" dirty="0">
                <a:latin typeface="+mn-lt"/>
              </a:rPr>
              <a:t>	- Población </a:t>
            </a:r>
            <a:r>
              <a:rPr lang="es-CO" sz="1600" dirty="0" smtClean="0">
                <a:latin typeface="+mn-lt"/>
              </a:rPr>
              <a:t>Rrom </a:t>
            </a:r>
            <a:r>
              <a:rPr lang="es-CO" sz="1600" dirty="0">
                <a:latin typeface="+mn-lt"/>
              </a:rPr>
              <a:t>o gitana</a:t>
            </a:r>
          </a:p>
          <a:p>
            <a:pPr eaLnBrk="1" hangingPunct="1">
              <a:buClr>
                <a:schemeClr val="tx1"/>
              </a:buClr>
            </a:pPr>
            <a:r>
              <a:rPr lang="es-CO" sz="1600" dirty="0">
                <a:latin typeface="+mn-lt"/>
              </a:rPr>
              <a:t> 	- La visibilización estadística de los grupos étnicos, 2010 	</a:t>
            </a:r>
          </a:p>
          <a:p>
            <a:pPr eaLnBrk="1" hangingPunct="1">
              <a:buClr>
                <a:schemeClr val="tx1"/>
              </a:buClr>
            </a:pPr>
            <a:r>
              <a:rPr lang="es-CO" sz="1600" dirty="0">
                <a:latin typeface="+mn-lt"/>
              </a:rPr>
              <a:t>	- </a:t>
            </a:r>
            <a:r>
              <a:rPr lang="es-CO" sz="1600" dirty="0" smtClean="0">
                <a:latin typeface="+mn-lt"/>
              </a:rPr>
              <a:t>Indicadores </a:t>
            </a:r>
            <a:r>
              <a:rPr lang="es-CO" sz="1600" dirty="0">
                <a:latin typeface="+mn-lt"/>
              </a:rPr>
              <a:t>étnicos (vulnerabilidad y NBI)</a:t>
            </a:r>
          </a:p>
          <a:p>
            <a:pPr eaLnBrk="1" hangingPunct="1">
              <a:buClr>
                <a:schemeClr val="tx1"/>
              </a:buClr>
              <a:buFontTx/>
              <a:buChar char="•"/>
            </a:pPr>
            <a:endParaRPr lang="es-ES" sz="1600" dirty="0">
              <a:latin typeface="+mn-lt"/>
            </a:endParaRPr>
          </a:p>
        </p:txBody>
      </p:sp>
      <p:sp>
        <p:nvSpPr>
          <p:cNvPr id="31748" name="Rectangle 5"/>
          <p:cNvSpPr>
            <a:spLocks noChangeArrowheads="1"/>
          </p:cNvSpPr>
          <p:nvPr/>
        </p:nvSpPr>
        <p:spPr bwMode="auto">
          <a:xfrm>
            <a:off x="144463" y="5473527"/>
            <a:ext cx="63150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9388" indent="-179388">
              <a:buClr>
                <a:schemeClr val="tx1"/>
              </a:buClr>
              <a:buFontTx/>
              <a:buChar char="•"/>
            </a:pPr>
            <a:r>
              <a:rPr lang="es-ES" sz="1600" b="1" dirty="0"/>
              <a:t>Programación  y procesamiento de la información censal étnica</a:t>
            </a:r>
          </a:p>
          <a:p>
            <a:pPr marL="179388" indent="-179388">
              <a:buClr>
                <a:schemeClr val="tx1"/>
              </a:buClr>
            </a:pPr>
            <a:r>
              <a:rPr lang="es-ES" dirty="0"/>
              <a:t>	</a:t>
            </a:r>
            <a:r>
              <a:rPr lang="es-ES" sz="1600" dirty="0"/>
              <a:t>- Generación de cuadros de salida con la información</a:t>
            </a:r>
          </a:p>
          <a:p>
            <a:pPr marL="179388" indent="-179388">
              <a:buClr>
                <a:schemeClr val="tx1"/>
              </a:buClr>
            </a:pPr>
            <a:r>
              <a:rPr lang="es-ES" sz="1600" dirty="0"/>
              <a:t>	- Elaboración de gráficos</a:t>
            </a:r>
            <a:r>
              <a:rPr lang="es-ES" sz="1600" b="1" dirty="0"/>
              <a:t>  </a:t>
            </a:r>
          </a:p>
        </p:txBody>
      </p:sp>
      <p:sp>
        <p:nvSpPr>
          <p:cNvPr id="31749" name="Text Box 6"/>
          <p:cNvSpPr txBox="1">
            <a:spLocks noChangeArrowheads="1"/>
          </p:cNvSpPr>
          <p:nvPr/>
        </p:nvSpPr>
        <p:spPr bwMode="auto">
          <a:xfrm>
            <a:off x="144463" y="3873089"/>
            <a:ext cx="483311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9388" indent="-1793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chemeClr val="tx1"/>
              </a:buClr>
              <a:buFontTx/>
              <a:buChar char="•"/>
            </a:pPr>
            <a:r>
              <a:rPr lang="es-CO" sz="1600" b="1" dirty="0">
                <a:latin typeface="+mn-lt"/>
              </a:rPr>
              <a:t>Convenios BID y FEDEAFRO</a:t>
            </a:r>
          </a:p>
          <a:p>
            <a:pPr eaLnBrk="1" hangingPunct="1">
              <a:buClr>
                <a:schemeClr val="tx1"/>
              </a:buClr>
            </a:pPr>
            <a:r>
              <a:rPr lang="es-CO" dirty="0">
                <a:latin typeface="+mn-lt"/>
              </a:rPr>
              <a:t>	</a:t>
            </a:r>
            <a:r>
              <a:rPr lang="es-CO" sz="1600" dirty="0">
                <a:latin typeface="+mn-lt"/>
              </a:rPr>
              <a:t>- Documento metodológico</a:t>
            </a:r>
          </a:p>
          <a:p>
            <a:pPr eaLnBrk="1" hangingPunct="1">
              <a:buClr>
                <a:schemeClr val="tx1"/>
              </a:buClr>
            </a:pPr>
            <a:r>
              <a:rPr lang="es-CO" sz="1600" dirty="0">
                <a:latin typeface="+mn-lt"/>
              </a:rPr>
              <a:t>	- Selección y contratación de becarios</a:t>
            </a:r>
          </a:p>
          <a:p>
            <a:pPr eaLnBrk="1" hangingPunct="1">
              <a:buClr>
                <a:schemeClr val="tx1"/>
              </a:buClr>
            </a:pPr>
            <a:r>
              <a:rPr lang="es-CO" sz="1600" dirty="0">
                <a:latin typeface="+mn-lt"/>
              </a:rPr>
              <a:t>	- Capacitación de becarios (talleres)</a:t>
            </a:r>
          </a:p>
          <a:p>
            <a:pPr eaLnBrk="1" hangingPunct="1">
              <a:buClr>
                <a:schemeClr val="tx1"/>
              </a:buClr>
            </a:pPr>
            <a:r>
              <a:rPr lang="es-CO" sz="1600" dirty="0">
                <a:latin typeface="+mn-lt"/>
              </a:rPr>
              <a:t>	- Asesoría en la elaboración y revisión de monografías</a:t>
            </a:r>
          </a:p>
          <a:p>
            <a:pPr eaLnBrk="1" hangingPunct="1">
              <a:buClr>
                <a:schemeClr val="tx1"/>
              </a:buClr>
            </a:pPr>
            <a:r>
              <a:rPr lang="es-CO" sz="1600" dirty="0">
                <a:latin typeface="+mn-lt"/>
              </a:rPr>
              <a:t>	- Documento de análisis y  síntesis de las </a:t>
            </a:r>
            <a:r>
              <a:rPr lang="es-CO" sz="1600" dirty="0" smtClean="0">
                <a:latin typeface="+mn-lt"/>
              </a:rPr>
              <a:t>monografías</a:t>
            </a:r>
            <a:endParaRPr lang="es-ES" sz="1600" dirty="0">
              <a:latin typeface="+mn-lt"/>
            </a:endParaRPr>
          </a:p>
        </p:txBody>
      </p:sp>
      <p:sp>
        <p:nvSpPr>
          <p:cNvPr id="31751" name="Text Box 9"/>
          <p:cNvSpPr txBox="1">
            <a:spLocks noChangeArrowheads="1"/>
          </p:cNvSpPr>
          <p:nvPr/>
        </p:nvSpPr>
        <p:spPr bwMode="auto">
          <a:xfrm>
            <a:off x="273402" y="951210"/>
            <a:ext cx="7956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400" b="1" dirty="0">
                <a:solidFill>
                  <a:srgbClr val="CC3300"/>
                </a:solidFill>
                <a:latin typeface="+mn-lt"/>
              </a:rPr>
              <a:t>Análisis y explotación  de la información étnica</a:t>
            </a:r>
          </a:p>
        </p:txBody>
      </p:sp>
      <p:grpSp>
        <p:nvGrpSpPr>
          <p:cNvPr id="31752" name="12 Grupo"/>
          <p:cNvGrpSpPr>
            <a:grpSpLocks/>
          </p:cNvGrpSpPr>
          <p:nvPr/>
        </p:nvGrpSpPr>
        <p:grpSpPr bwMode="auto">
          <a:xfrm>
            <a:off x="5595938" y="2781300"/>
            <a:ext cx="3079750" cy="3357563"/>
            <a:chOff x="5595938" y="2781300"/>
            <a:chExt cx="3079750" cy="3357563"/>
          </a:xfrm>
        </p:grpSpPr>
        <p:pic>
          <p:nvPicPr>
            <p:cNvPr id="70668" name="Picture 12"/>
            <p:cNvPicPr>
              <a:picLocks noChangeAspect="1" noChangeArrowheads="1"/>
            </p:cNvPicPr>
            <p:nvPr/>
          </p:nvPicPr>
          <p:blipFill>
            <a:blip r:embed="rId2" cstate="print"/>
            <a:srcRect l="32486" t="23616" r="30313" b="16585"/>
            <a:stretch>
              <a:fillRect/>
            </a:stretch>
          </p:blipFill>
          <p:spPr bwMode="auto">
            <a:xfrm rot="19872052">
              <a:off x="5595938" y="3789363"/>
              <a:ext cx="1568450" cy="2016125"/>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0667" name="Picture 11"/>
            <p:cNvPicPr>
              <a:picLocks noChangeAspect="1" noChangeArrowheads="1"/>
            </p:cNvPicPr>
            <p:nvPr/>
          </p:nvPicPr>
          <p:blipFill>
            <a:blip r:embed="rId3" cstate="print"/>
            <a:srcRect l="32787" t="23633" r="30899" b="17302"/>
            <a:stretch>
              <a:fillRect/>
            </a:stretch>
          </p:blipFill>
          <p:spPr bwMode="auto">
            <a:xfrm rot="21123325">
              <a:off x="5795963" y="2781300"/>
              <a:ext cx="1604962" cy="208756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0666" name="Picture 10"/>
            <p:cNvPicPr>
              <a:picLocks noChangeAspect="1" noChangeArrowheads="1"/>
            </p:cNvPicPr>
            <p:nvPr/>
          </p:nvPicPr>
          <p:blipFill>
            <a:blip r:embed="rId4" cstate="print"/>
            <a:srcRect l="32486" t="23616" r="30313" b="16570"/>
            <a:stretch>
              <a:fillRect/>
            </a:stretch>
          </p:blipFill>
          <p:spPr bwMode="auto">
            <a:xfrm rot="478614">
              <a:off x="6656388" y="3213100"/>
              <a:ext cx="1624012" cy="20891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0670" name="Picture 14"/>
            <p:cNvPicPr>
              <a:picLocks noChangeAspect="1" noChangeArrowheads="1"/>
            </p:cNvPicPr>
            <p:nvPr/>
          </p:nvPicPr>
          <p:blipFill>
            <a:blip r:embed="rId5" cstate="print"/>
            <a:srcRect l="33072" t="8122" r="30899" b="33545"/>
            <a:stretch>
              <a:fillRect/>
            </a:stretch>
          </p:blipFill>
          <p:spPr bwMode="auto">
            <a:xfrm rot="2120138">
              <a:off x="7029450" y="4005263"/>
              <a:ext cx="1646238" cy="21336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spTree>
    <p:extLst>
      <p:ext uri="{BB962C8B-B14F-4D97-AF65-F5344CB8AC3E}">
        <p14:creationId xmlns:p14="http://schemas.microsoft.com/office/powerpoint/2010/main" val="22629753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9552" y="1916832"/>
            <a:ext cx="7984976" cy="3168352"/>
          </a:xfrm>
        </p:spPr>
        <p:txBody>
          <a:bodyPr>
            <a:noAutofit/>
          </a:bodyPr>
          <a:lstStyle/>
          <a:p>
            <a:pPr algn="ctr"/>
            <a:r>
              <a:rPr lang="es-CO" sz="3600" b="1" dirty="0" smtClean="0">
                <a:solidFill>
                  <a:srgbClr val="CC0066"/>
                </a:solidFill>
              </a:rPr>
              <a:t>Estadísticas Vitales y el tratamiento étnico</a:t>
            </a:r>
            <a:endParaRPr lang="es-ES" sz="3600" dirty="0">
              <a:solidFill>
                <a:srgbClr val="CC0066"/>
              </a:solidFill>
            </a:endParaRPr>
          </a:p>
        </p:txBody>
      </p:sp>
    </p:spTree>
    <p:extLst>
      <p:ext uri="{BB962C8B-B14F-4D97-AF65-F5344CB8AC3E}">
        <p14:creationId xmlns:p14="http://schemas.microsoft.com/office/powerpoint/2010/main" val="40141031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n 2" descr="Certificado_nacidovivo"/>
          <p:cNvPicPr>
            <a:picLocks noChangeAspect="1" noChangeArrowheads="1"/>
          </p:cNvPicPr>
          <p:nvPr/>
        </p:nvPicPr>
        <p:blipFill>
          <a:blip r:embed="rId3" cstate="print"/>
          <a:srcRect/>
          <a:stretch>
            <a:fillRect/>
          </a:stretch>
        </p:blipFill>
        <p:spPr bwMode="auto">
          <a:xfrm>
            <a:off x="380335" y="2492896"/>
            <a:ext cx="8280920" cy="1296144"/>
          </a:xfrm>
          <a:prstGeom prst="rect">
            <a:avLst/>
          </a:prstGeom>
          <a:noFill/>
          <a:ln w="9525">
            <a:noFill/>
            <a:miter lim="800000"/>
            <a:headEnd/>
            <a:tailEnd/>
          </a:ln>
        </p:spPr>
      </p:pic>
      <p:pic>
        <p:nvPicPr>
          <p:cNvPr id="1027" name="Imagen 3" descr="Certificado_defuncion _1"/>
          <p:cNvPicPr>
            <a:picLocks noChangeAspect="1" noChangeArrowheads="1"/>
          </p:cNvPicPr>
          <p:nvPr/>
        </p:nvPicPr>
        <p:blipFill>
          <a:blip r:embed="rId4" cstate="print"/>
          <a:srcRect/>
          <a:stretch>
            <a:fillRect/>
          </a:stretch>
        </p:blipFill>
        <p:spPr bwMode="auto">
          <a:xfrm>
            <a:off x="1215955" y="4365104"/>
            <a:ext cx="6408712" cy="1628567"/>
          </a:xfrm>
          <a:prstGeom prst="rect">
            <a:avLst/>
          </a:prstGeom>
          <a:noFill/>
          <a:ln w="9525">
            <a:noFill/>
            <a:miter lim="800000"/>
            <a:headEnd/>
            <a:tailEnd/>
          </a:ln>
        </p:spPr>
      </p:pic>
      <p:sp>
        <p:nvSpPr>
          <p:cNvPr id="5" name="4 CuadroTexto"/>
          <p:cNvSpPr txBox="1"/>
          <p:nvPr/>
        </p:nvSpPr>
        <p:spPr>
          <a:xfrm>
            <a:off x="380335" y="1067252"/>
            <a:ext cx="8584153" cy="769441"/>
          </a:xfrm>
          <a:prstGeom prst="rect">
            <a:avLst/>
          </a:prstGeom>
          <a:noFill/>
        </p:spPr>
        <p:txBody>
          <a:bodyPr wrap="square" rtlCol="0">
            <a:spAutoFit/>
          </a:bodyPr>
          <a:lstStyle/>
          <a:p>
            <a:r>
              <a:rPr lang="es-MX" sz="2200" dirty="0" smtClean="0">
                <a:latin typeface="+mn-lt"/>
              </a:rPr>
              <a:t>A partir del 2008, se incluyo en los certificados de nacido vivo y defunción.</a:t>
            </a:r>
          </a:p>
        </p:txBody>
      </p:sp>
      <p:sp>
        <p:nvSpPr>
          <p:cNvPr id="6" name="5 CuadroTexto"/>
          <p:cNvSpPr txBox="1"/>
          <p:nvPr/>
        </p:nvSpPr>
        <p:spPr>
          <a:xfrm>
            <a:off x="1215953" y="3933056"/>
            <a:ext cx="6524397" cy="400110"/>
          </a:xfrm>
          <a:prstGeom prst="rect">
            <a:avLst/>
          </a:prstGeom>
          <a:noFill/>
        </p:spPr>
        <p:txBody>
          <a:bodyPr wrap="square" rtlCol="0">
            <a:spAutoFit/>
          </a:bodyPr>
          <a:lstStyle/>
          <a:p>
            <a:r>
              <a:rPr lang="es-MX" sz="2000" dirty="0" smtClean="0">
                <a:solidFill>
                  <a:srgbClr val="B6014C"/>
                </a:solidFill>
                <a:latin typeface="+mn-lt"/>
              </a:rPr>
              <a:t>Certificados de defunción</a:t>
            </a:r>
            <a:endParaRPr lang="es-ES" sz="2000" dirty="0">
              <a:solidFill>
                <a:srgbClr val="B6014C"/>
              </a:solidFill>
              <a:latin typeface="+mn-lt"/>
            </a:endParaRPr>
          </a:p>
        </p:txBody>
      </p:sp>
      <p:sp>
        <p:nvSpPr>
          <p:cNvPr id="8" name="1 Título"/>
          <p:cNvSpPr txBox="1">
            <a:spLocks/>
          </p:cNvSpPr>
          <p:nvPr/>
        </p:nvSpPr>
        <p:spPr bwMode="auto">
          <a:xfrm>
            <a:off x="2411760" y="-33494"/>
            <a:ext cx="6552728" cy="72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CO" sz="2400" dirty="0" smtClean="0">
                <a:solidFill>
                  <a:schemeClr val="bg1"/>
                </a:solidFill>
              </a:rPr>
              <a:t>¿Qué hace el DANE para caracterizar la población étnica?</a:t>
            </a:r>
            <a:endParaRPr lang="es-CO" sz="2400" dirty="0">
              <a:solidFill>
                <a:schemeClr val="bg1"/>
              </a:solidFill>
            </a:endParaRPr>
          </a:p>
        </p:txBody>
      </p:sp>
      <p:sp>
        <p:nvSpPr>
          <p:cNvPr id="9" name="8 CuadroTexto"/>
          <p:cNvSpPr txBox="1"/>
          <p:nvPr/>
        </p:nvSpPr>
        <p:spPr>
          <a:xfrm>
            <a:off x="380335" y="1988840"/>
            <a:ext cx="6524397" cy="400110"/>
          </a:xfrm>
          <a:prstGeom prst="rect">
            <a:avLst/>
          </a:prstGeom>
          <a:noFill/>
        </p:spPr>
        <p:txBody>
          <a:bodyPr wrap="square" rtlCol="0">
            <a:spAutoFit/>
          </a:bodyPr>
          <a:lstStyle/>
          <a:p>
            <a:r>
              <a:rPr lang="es-MX" sz="2000" dirty="0" smtClean="0">
                <a:solidFill>
                  <a:srgbClr val="B6014C"/>
                </a:solidFill>
                <a:latin typeface="+mn-lt"/>
              </a:rPr>
              <a:t>Certificados de Nacido Vivo</a:t>
            </a:r>
            <a:endParaRPr lang="es-ES" sz="2000" dirty="0">
              <a:solidFill>
                <a:srgbClr val="B6014C"/>
              </a:solidFill>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p:nvPr>
        </p:nvSpPr>
        <p:spPr>
          <a:xfrm>
            <a:off x="395536" y="1052736"/>
            <a:ext cx="8136904" cy="5073427"/>
          </a:xfrm>
        </p:spPr>
        <p:txBody>
          <a:bodyPr/>
          <a:lstStyle/>
          <a:p>
            <a:pPr>
              <a:buNone/>
            </a:pPr>
            <a:r>
              <a:rPr lang="es-MX" sz="2800" b="1" dirty="0" smtClean="0">
                <a:solidFill>
                  <a:srgbClr val="CC0066"/>
                </a:solidFill>
              </a:rPr>
              <a:t>Ventajas:</a:t>
            </a:r>
          </a:p>
          <a:p>
            <a:r>
              <a:rPr lang="es-MX" sz="2800" dirty="0" smtClean="0"/>
              <a:t>Contar con información específica que caracterice los grupos étnicos del país</a:t>
            </a:r>
          </a:p>
          <a:p>
            <a:r>
              <a:rPr lang="es-MX" sz="2800" dirty="0" smtClean="0"/>
              <a:t>Avanzar en el reconocimiento de la diversidad étnico-racial del país</a:t>
            </a:r>
          </a:p>
          <a:p>
            <a:endParaRPr lang="es-MX" sz="2800" dirty="0" smtClean="0"/>
          </a:p>
          <a:p>
            <a:pPr>
              <a:buNone/>
            </a:pPr>
            <a:r>
              <a:rPr lang="es-MX" sz="2800" b="1" dirty="0" smtClean="0">
                <a:solidFill>
                  <a:srgbClr val="CC0066"/>
                </a:solidFill>
              </a:rPr>
              <a:t>Limitaciones:</a:t>
            </a:r>
          </a:p>
          <a:p>
            <a:r>
              <a:rPr lang="es-MX" sz="2800" dirty="0" smtClean="0"/>
              <a:t>Falta de capacitación y sensibilización de las personas que diligencian</a:t>
            </a:r>
          </a:p>
          <a:p>
            <a:r>
              <a:rPr lang="es-MX" sz="2800" dirty="0" smtClean="0"/>
              <a:t>Mal diligenciamiento</a:t>
            </a:r>
          </a:p>
          <a:p>
            <a:pPr>
              <a:buNone/>
            </a:pPr>
            <a:endParaRPr lang="es-MX" dirty="0" smtClean="0"/>
          </a:p>
          <a:p>
            <a:pPr>
              <a:buNone/>
            </a:pPr>
            <a:endParaRPr lang="es-ES" dirty="0"/>
          </a:p>
        </p:txBody>
      </p:sp>
      <p:sp>
        <p:nvSpPr>
          <p:cNvPr id="3" name="2 CuadroTexto"/>
          <p:cNvSpPr txBox="1"/>
          <p:nvPr/>
        </p:nvSpPr>
        <p:spPr>
          <a:xfrm>
            <a:off x="2411760" y="260648"/>
            <a:ext cx="6524397" cy="461665"/>
          </a:xfrm>
          <a:prstGeom prst="rect">
            <a:avLst/>
          </a:prstGeom>
          <a:noFill/>
        </p:spPr>
        <p:txBody>
          <a:bodyPr wrap="square" rtlCol="0">
            <a:spAutoFit/>
          </a:bodyPr>
          <a:lstStyle/>
          <a:p>
            <a:r>
              <a:rPr lang="es-MX" sz="2400" dirty="0" smtClean="0">
                <a:solidFill>
                  <a:schemeClr val="bg1"/>
                </a:solidFill>
                <a:latin typeface="+mn-lt"/>
              </a:rPr>
              <a:t>¿Y? cuales son las ventajas y la limitaciones?</a:t>
            </a:r>
            <a:endParaRPr lang="es-ES" sz="2400" dirty="0">
              <a:solidFill>
                <a:schemeClr val="bg1"/>
              </a:solidFill>
              <a:latin typeface="+mn-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CO" sz="2400" dirty="0" smtClean="0"/>
              <a:t>¿Cómo estamos?</a:t>
            </a:r>
            <a:endParaRPr lang="es-CO" sz="2400" dirty="0"/>
          </a:p>
        </p:txBody>
      </p:sp>
      <p:sp>
        <p:nvSpPr>
          <p:cNvPr id="3" name="2 Subtítulo"/>
          <p:cNvSpPr>
            <a:spLocks noGrp="1"/>
          </p:cNvSpPr>
          <p:nvPr>
            <p:ph type="subTitle" idx="1"/>
          </p:nvPr>
        </p:nvSpPr>
        <p:spPr>
          <a:xfrm>
            <a:off x="467544" y="1196752"/>
            <a:ext cx="8056984" cy="2520280"/>
          </a:xfrm>
        </p:spPr>
        <p:txBody>
          <a:bodyPr>
            <a:normAutofit fontScale="77500" lnSpcReduction="20000"/>
          </a:bodyPr>
          <a:lstStyle/>
          <a:p>
            <a:pPr algn="ctr"/>
            <a:r>
              <a:rPr lang="es-CO" sz="2300" dirty="0" smtClean="0"/>
              <a:t>Información estadística sobre nacimientos y defunciones de grupos étnicos</a:t>
            </a:r>
          </a:p>
          <a:p>
            <a:pPr algn="ctr"/>
            <a:endParaRPr lang="es-CO" sz="2300" dirty="0" smtClean="0"/>
          </a:p>
          <a:p>
            <a:pPr algn="ctr"/>
            <a:endParaRPr lang="es-CO" sz="2300" dirty="0" smtClean="0"/>
          </a:p>
          <a:p>
            <a:pPr algn="ctr"/>
            <a:r>
              <a:rPr lang="es-CO" sz="2300" dirty="0" smtClean="0"/>
              <a:t>No hay 100% de cobertura</a:t>
            </a:r>
          </a:p>
          <a:p>
            <a:pPr algn="ctr"/>
            <a:endParaRPr lang="es-CO" sz="2300" dirty="0" smtClean="0"/>
          </a:p>
          <a:p>
            <a:pPr algn="ctr"/>
            <a:endParaRPr lang="es-CO" sz="2300" dirty="0" smtClean="0"/>
          </a:p>
          <a:p>
            <a:pPr algn="ctr"/>
            <a:r>
              <a:rPr lang="es-CO" sz="2300" dirty="0" smtClean="0"/>
              <a:t>¿Por qué?</a:t>
            </a:r>
          </a:p>
          <a:p>
            <a:endParaRPr lang="es-CO" dirty="0" smtClean="0"/>
          </a:p>
          <a:p>
            <a:r>
              <a:rPr lang="es-CO" dirty="0" smtClean="0"/>
              <a:t>		</a:t>
            </a:r>
          </a:p>
          <a:p>
            <a:endParaRPr lang="es-CO" dirty="0" smtClean="0"/>
          </a:p>
          <a:p>
            <a:endParaRPr lang="es-CO" dirty="0" smtClean="0"/>
          </a:p>
          <a:p>
            <a:endParaRPr lang="es-CO" dirty="0" smtClean="0"/>
          </a:p>
          <a:p>
            <a:endParaRPr lang="es-CO" dirty="0"/>
          </a:p>
        </p:txBody>
      </p:sp>
      <p:cxnSp>
        <p:nvCxnSpPr>
          <p:cNvPr id="5" name="4 Conector recto de flecha"/>
          <p:cNvCxnSpPr/>
          <p:nvPr/>
        </p:nvCxnSpPr>
        <p:spPr>
          <a:xfrm>
            <a:off x="4572000" y="1556792"/>
            <a:ext cx="0" cy="432048"/>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251520" y="3645024"/>
            <a:ext cx="3528392" cy="369332"/>
          </a:xfrm>
          <a:prstGeom prst="rect">
            <a:avLst/>
          </a:prstGeom>
          <a:noFill/>
        </p:spPr>
        <p:txBody>
          <a:bodyPr wrap="square" rtlCol="0">
            <a:spAutoFit/>
          </a:bodyPr>
          <a:lstStyle/>
          <a:p>
            <a:r>
              <a:rPr lang="es-CO" dirty="0" smtClean="0">
                <a:latin typeface="+mn-lt"/>
                <a:cs typeface="+mn-cs"/>
              </a:rPr>
              <a:t>Territorios dispersos</a:t>
            </a:r>
            <a:endParaRPr lang="es-ES" dirty="0" smtClean="0">
              <a:latin typeface="+mn-lt"/>
              <a:cs typeface="+mn-cs"/>
            </a:endParaRPr>
          </a:p>
        </p:txBody>
      </p:sp>
      <p:sp>
        <p:nvSpPr>
          <p:cNvPr id="10" name="9 CuadroTexto"/>
          <p:cNvSpPr txBox="1"/>
          <p:nvPr/>
        </p:nvSpPr>
        <p:spPr>
          <a:xfrm>
            <a:off x="4932040" y="3645024"/>
            <a:ext cx="3816424" cy="369332"/>
          </a:xfrm>
          <a:prstGeom prst="rect">
            <a:avLst/>
          </a:prstGeom>
          <a:noFill/>
        </p:spPr>
        <p:txBody>
          <a:bodyPr wrap="square" rtlCol="0">
            <a:spAutoFit/>
          </a:bodyPr>
          <a:lstStyle/>
          <a:p>
            <a:pPr algn="ctr"/>
            <a:r>
              <a:rPr lang="es-CO" dirty="0" smtClean="0">
                <a:latin typeface="+mn-lt"/>
                <a:cs typeface="+mn-cs"/>
              </a:rPr>
              <a:t>Diferencias culturales</a:t>
            </a:r>
            <a:endParaRPr lang="es-ES" dirty="0" smtClean="0">
              <a:latin typeface="+mn-lt"/>
              <a:cs typeface="+mn-cs"/>
            </a:endParaRPr>
          </a:p>
        </p:txBody>
      </p:sp>
      <p:sp>
        <p:nvSpPr>
          <p:cNvPr id="11" name="10 CuadroTexto"/>
          <p:cNvSpPr txBox="1"/>
          <p:nvPr/>
        </p:nvSpPr>
        <p:spPr>
          <a:xfrm>
            <a:off x="179512" y="5085184"/>
            <a:ext cx="8568952" cy="923330"/>
          </a:xfrm>
          <a:prstGeom prst="rect">
            <a:avLst/>
          </a:prstGeom>
          <a:noFill/>
        </p:spPr>
        <p:txBody>
          <a:bodyPr wrap="square" rtlCol="0">
            <a:spAutoFit/>
          </a:bodyPr>
          <a:lstStyle/>
          <a:p>
            <a:pPr algn="ctr"/>
            <a:r>
              <a:rPr lang="es-CO" dirty="0" smtClean="0">
                <a:latin typeface="+mn-lt"/>
              </a:rPr>
              <a:t>¿Cómo captar los casos?</a:t>
            </a:r>
          </a:p>
          <a:p>
            <a:pPr algn="ctr"/>
            <a:endParaRPr lang="es-CO" dirty="0" smtClean="0">
              <a:latin typeface="+mn-lt"/>
            </a:endParaRPr>
          </a:p>
          <a:p>
            <a:pPr algn="ctr"/>
            <a:r>
              <a:rPr lang="es-CO" dirty="0" smtClean="0">
                <a:latin typeface="+mn-lt"/>
              </a:rPr>
              <a:t>¿Cómo abordar esas diferencias?</a:t>
            </a:r>
            <a:endParaRPr lang="es-ES" dirty="0">
              <a:latin typeface="+mn-lt"/>
            </a:endParaRPr>
          </a:p>
        </p:txBody>
      </p:sp>
      <p:cxnSp>
        <p:nvCxnSpPr>
          <p:cNvPr id="13" name="12 Conector recto de flecha"/>
          <p:cNvCxnSpPr/>
          <p:nvPr/>
        </p:nvCxnSpPr>
        <p:spPr>
          <a:xfrm>
            <a:off x="4572000" y="2348880"/>
            <a:ext cx="0" cy="432048"/>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endCxn id="10" idx="0"/>
          </p:cNvCxnSpPr>
          <p:nvPr/>
        </p:nvCxnSpPr>
        <p:spPr>
          <a:xfrm>
            <a:off x="4499992" y="3140968"/>
            <a:ext cx="2340260" cy="504056"/>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a:endCxn id="8" idx="0"/>
          </p:cNvCxnSpPr>
          <p:nvPr/>
        </p:nvCxnSpPr>
        <p:spPr>
          <a:xfrm flipH="1">
            <a:off x="2015716" y="3140968"/>
            <a:ext cx="2484276" cy="504056"/>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20 Flecha abajo"/>
          <p:cNvSpPr/>
          <p:nvPr/>
        </p:nvSpPr>
        <p:spPr>
          <a:xfrm>
            <a:off x="4283968" y="4437112"/>
            <a:ext cx="576064" cy="57606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25415319"/>
      </p:ext>
    </p:extLst>
  </p:cSld>
  <p:clrMapOvr>
    <a:masterClrMapping/>
  </p:clrMapOvr>
  <p:transition spd="slow"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2 Gráfico"/>
          <p:cNvGraphicFramePr>
            <a:graphicFrameLocks/>
          </p:cNvGraphicFramePr>
          <p:nvPr>
            <p:extLst>
              <p:ext uri="{D42A27DB-BD31-4B8C-83A1-F6EECF244321}">
                <p14:modId xmlns:p14="http://schemas.microsoft.com/office/powerpoint/2010/main" val="158964138"/>
              </p:ext>
            </p:extLst>
          </p:nvPr>
        </p:nvGraphicFramePr>
        <p:xfrm>
          <a:off x="107504" y="1052736"/>
          <a:ext cx="9036496" cy="5173150"/>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2483767" y="240998"/>
            <a:ext cx="6524397" cy="400110"/>
          </a:xfrm>
          <a:prstGeom prst="rect">
            <a:avLst/>
          </a:prstGeom>
          <a:noFill/>
        </p:spPr>
        <p:txBody>
          <a:bodyPr wrap="square" rtlCol="0">
            <a:spAutoFit/>
          </a:bodyPr>
          <a:lstStyle/>
          <a:p>
            <a:r>
              <a:rPr lang="es-ES" sz="2000" dirty="0" smtClean="0">
                <a:solidFill>
                  <a:schemeClr val="bg1"/>
                </a:solidFill>
              </a:rPr>
              <a:t>PERTENENCIA </a:t>
            </a:r>
            <a:r>
              <a:rPr lang="es-ES" sz="2000" dirty="0">
                <a:solidFill>
                  <a:schemeClr val="bg1"/>
                </a:solidFill>
              </a:rPr>
              <a:t>ETNICA POR DEPARTAMENTOS - CENSO </a:t>
            </a:r>
            <a:r>
              <a:rPr lang="es-ES" sz="2000" dirty="0" smtClean="0">
                <a:solidFill>
                  <a:schemeClr val="bg1"/>
                </a:solidFill>
              </a:rPr>
              <a:t>2005</a:t>
            </a:r>
            <a:endParaRPr lang="es-ES" sz="2000" dirty="0">
              <a:solidFill>
                <a:schemeClr val="bg1"/>
              </a:solidFill>
              <a:latin typeface="+mn-lt"/>
            </a:endParaRPr>
          </a:p>
        </p:txBody>
      </p:sp>
    </p:spTree>
    <p:extLst>
      <p:ext uri="{BB962C8B-B14F-4D97-AF65-F5344CB8AC3E}">
        <p14:creationId xmlns:p14="http://schemas.microsoft.com/office/powerpoint/2010/main" val="5367124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p:nvPr>
        </p:nvGraphicFramePr>
        <p:xfrm>
          <a:off x="4085431" y="3494088"/>
          <a:ext cx="901700" cy="190500"/>
        </p:xfrm>
        <a:graphic>
          <a:graphicData uri="http://schemas.openxmlformats.org/drawingml/2006/table">
            <a:tbl>
              <a:tblPr/>
              <a:tblGrid>
                <a:gridCol w="901700"/>
              </a:tblGrid>
              <a:tr h="190500">
                <a:tc>
                  <a:txBody>
                    <a:bodyPr/>
                    <a:lstStyle/>
                    <a:p>
                      <a:pPr algn="l" fontAlgn="b"/>
                      <a:endParaRPr lang="es-ES" sz="1100" b="0" i="0" u="none" strike="noStrike" dirty="0">
                        <a:solidFill>
                          <a:srgbClr val="000000"/>
                        </a:solidFill>
                        <a:effectLst/>
                        <a:latin typeface="Calibri"/>
                      </a:endParaRPr>
                    </a:p>
                  </a:txBody>
                  <a:tcPr marL="9525" marR="9525" marT="9525" marB="0" anchor="b">
                    <a:lnL>
                      <a:noFill/>
                    </a:lnL>
                    <a:lnR>
                      <a:noFill/>
                    </a:lnR>
                    <a:lnT>
                      <a:noFill/>
                    </a:lnT>
                    <a:lnB>
                      <a:noFill/>
                    </a:lnB>
                  </a:tcPr>
                </a:tc>
              </a:tr>
            </a:tbl>
          </a:graphicData>
        </a:graphic>
      </p:graphicFrame>
      <p:graphicFrame>
        <p:nvGraphicFramePr>
          <p:cNvPr id="4" name="2 Gráfico"/>
          <p:cNvGraphicFramePr>
            <a:graphicFrameLocks/>
          </p:cNvGraphicFramePr>
          <p:nvPr>
            <p:extLst>
              <p:ext uri="{D42A27DB-BD31-4B8C-83A1-F6EECF244321}">
                <p14:modId xmlns:p14="http://schemas.microsoft.com/office/powerpoint/2010/main" val="2451352102"/>
              </p:ext>
            </p:extLst>
          </p:nvPr>
        </p:nvGraphicFramePr>
        <p:xfrm>
          <a:off x="179512" y="0"/>
          <a:ext cx="8712968" cy="6021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16871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a:graphicFrameLocks/>
          </p:cNvGraphicFramePr>
          <p:nvPr>
            <p:extLst>
              <p:ext uri="{D42A27DB-BD31-4B8C-83A1-F6EECF244321}">
                <p14:modId xmlns:p14="http://schemas.microsoft.com/office/powerpoint/2010/main" val="650926637"/>
              </p:ext>
            </p:extLst>
          </p:nvPr>
        </p:nvGraphicFramePr>
        <p:xfrm>
          <a:off x="79375" y="0"/>
          <a:ext cx="9064625" cy="6237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65199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p:nvPr>
        </p:nvSpPr>
        <p:spPr>
          <a:xfrm>
            <a:off x="323528" y="1052736"/>
            <a:ext cx="8712968" cy="5073427"/>
          </a:xfrm>
        </p:spPr>
        <p:txBody>
          <a:bodyPr/>
          <a:lstStyle/>
          <a:p>
            <a:pPr algn="ctr">
              <a:buNone/>
            </a:pPr>
            <a:r>
              <a:rPr lang="es-CO" sz="2000" dirty="0"/>
              <a:t>La Dirección de Censos y Demografía (DCD) </a:t>
            </a:r>
            <a:r>
              <a:rPr lang="es-CO" sz="2000" dirty="0" smtClean="0"/>
              <a:t> esta en el proceso de construcción de una estrategia que permita la captura de la información:</a:t>
            </a:r>
          </a:p>
          <a:p>
            <a:pPr algn="ctr">
              <a:buNone/>
            </a:pPr>
            <a:endParaRPr lang="es-CO" sz="1000" dirty="0" smtClean="0"/>
          </a:p>
          <a:p>
            <a:pPr algn="ctr">
              <a:buNone/>
            </a:pPr>
            <a:r>
              <a:rPr lang="es-CO" sz="2000" dirty="0" smtClean="0"/>
              <a:t>En una </a:t>
            </a:r>
            <a:r>
              <a:rPr lang="es-CO" sz="2000" b="1" dirty="0" smtClean="0"/>
              <a:t>primera fase </a:t>
            </a:r>
            <a:r>
              <a:rPr lang="es-CO" sz="2000" dirty="0" smtClean="0"/>
              <a:t>se incluyo en los objetivos planteados para el periodo 2012 – 2014 </a:t>
            </a:r>
          </a:p>
          <a:p>
            <a:pPr>
              <a:buNone/>
            </a:pPr>
            <a:endParaRPr lang="es-CO" sz="1000" dirty="0" smtClean="0"/>
          </a:p>
          <a:p>
            <a:pPr algn="ctr">
              <a:buNone/>
            </a:pPr>
            <a:r>
              <a:rPr lang="es-CO" sz="2000" i="1" dirty="0" smtClean="0"/>
              <a:t>Propuesta para la construcción de estrategias de reciprocidad entre las instituciones del SRCEV y los pueblos indígenas para el fortalecimiento del Sistema en los departamentos del Grupo Amazonas</a:t>
            </a:r>
          </a:p>
          <a:p>
            <a:pPr>
              <a:buNone/>
            </a:pPr>
            <a:endParaRPr lang="es-CO" sz="1000" i="1" dirty="0" smtClean="0"/>
          </a:p>
          <a:p>
            <a:pPr>
              <a:buNone/>
            </a:pPr>
            <a:r>
              <a:rPr lang="es-CO" sz="2000" dirty="0" smtClean="0"/>
              <a:t>Actividades de gestión y diagnóstico:</a:t>
            </a:r>
          </a:p>
          <a:p>
            <a:pPr>
              <a:buNone/>
            </a:pPr>
            <a:r>
              <a:rPr lang="es-CO" sz="2000" dirty="0" smtClean="0"/>
              <a:t>- 6 talleres con comunidades indígenas en los departamentos de Amazonas, Guainía, Guaviare y Vaupés</a:t>
            </a:r>
          </a:p>
          <a:p>
            <a:pPr>
              <a:buNone/>
            </a:pPr>
            <a:r>
              <a:rPr lang="es-CO" sz="2000" dirty="0" smtClean="0"/>
              <a:t>- 12 grupos focales con funcionarios de instituciones de salud y registro civil en los departamentos de Amazonas, Guainía, Guaviare y Vaupés</a:t>
            </a:r>
          </a:p>
          <a:p>
            <a:pPr>
              <a:buNone/>
            </a:pPr>
            <a:endParaRPr lang="es-ES" sz="2000" dirty="0" smtClean="0"/>
          </a:p>
          <a:p>
            <a:pPr>
              <a:buNone/>
            </a:pPr>
            <a:endParaRPr lang="es-ES" dirty="0"/>
          </a:p>
        </p:txBody>
      </p:sp>
      <p:sp>
        <p:nvSpPr>
          <p:cNvPr id="3" name="1 Título"/>
          <p:cNvSpPr txBox="1">
            <a:spLocks/>
          </p:cNvSpPr>
          <p:nvPr/>
        </p:nvSpPr>
        <p:spPr bwMode="auto">
          <a:xfrm>
            <a:off x="4860032" y="260648"/>
            <a:ext cx="3598168" cy="434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CO" sz="2400" dirty="0" smtClean="0">
                <a:solidFill>
                  <a:schemeClr val="bg1"/>
                </a:solidFill>
              </a:rPr>
              <a:t>¿Qué se puede hacer?</a:t>
            </a:r>
            <a:endParaRPr lang="es-CO" sz="2400"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p:nvPr>
        </p:nvSpPr>
        <p:spPr/>
        <p:txBody>
          <a:bodyPr/>
          <a:lstStyle/>
          <a:p>
            <a:pPr>
              <a:buNone/>
              <a:defRPr/>
            </a:pPr>
            <a:r>
              <a:rPr lang="es-MX" b="1" dirty="0" smtClean="0">
                <a:solidFill>
                  <a:srgbClr val="CC0066"/>
                </a:solidFill>
              </a:rPr>
              <a:t>Resultados</a:t>
            </a:r>
          </a:p>
          <a:p>
            <a:pPr>
              <a:defRPr/>
            </a:pPr>
            <a:endParaRPr lang="es-MX" sz="2400" dirty="0" smtClean="0"/>
          </a:p>
          <a:p>
            <a:pPr>
              <a:defRPr/>
            </a:pPr>
            <a:r>
              <a:rPr lang="es-MX" sz="2400" dirty="0" smtClean="0"/>
              <a:t>Escenarios de diálogo intercultural</a:t>
            </a:r>
          </a:p>
          <a:p>
            <a:pPr>
              <a:defRPr/>
            </a:pPr>
            <a:endParaRPr lang="es-MX" sz="2400" dirty="0" smtClean="0"/>
          </a:p>
          <a:p>
            <a:pPr algn="just">
              <a:lnSpc>
                <a:spcPct val="150000"/>
              </a:lnSpc>
              <a:spcBef>
                <a:spcPts val="0"/>
              </a:spcBef>
              <a:defRPr/>
            </a:pPr>
            <a:r>
              <a:rPr lang="es-CO" sz="2400" dirty="0" smtClean="0">
                <a:cs typeface="Arial"/>
              </a:rPr>
              <a:t>Posicionamiento del tema en los ámbitos institucionales de los departamentos abordados: avance</a:t>
            </a:r>
            <a:r>
              <a:rPr lang="es-CO" sz="2400" dirty="0" smtClean="0"/>
              <a:t> hacia el conocimiento del papel del DANE en instancias comunitarias</a:t>
            </a:r>
            <a:endParaRPr lang="es-ES" sz="2400" dirty="0" smtClean="0"/>
          </a:p>
          <a:p>
            <a:pPr marL="347472" indent="-347472" algn="just">
              <a:spcBef>
                <a:spcPts val="576"/>
              </a:spcBef>
              <a:spcAft>
                <a:spcPts val="0"/>
              </a:spcAft>
              <a:buSzPts val="2400"/>
              <a:buFont typeface="Arial"/>
              <a:buChar char="•"/>
            </a:pPr>
            <a:endParaRPr lang="es-CO" sz="1800" dirty="0" smtClean="0">
              <a:cs typeface="Arial"/>
            </a:endParaRPr>
          </a:p>
          <a:p>
            <a:pPr algn="just">
              <a:defRPr/>
            </a:pP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107505" y="1484784"/>
            <a:ext cx="8784976" cy="3240360"/>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accent2">
                    <a:lumMod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es-ES" sz="2000" dirty="0" smtClean="0">
              <a:solidFill>
                <a:schemeClr val="tx1"/>
              </a:solidFill>
            </a:endParaRPr>
          </a:p>
          <a:p>
            <a:pPr algn="just"/>
            <a:endParaRPr lang="es-ES" sz="2000" dirty="0" smtClean="0">
              <a:solidFill>
                <a:schemeClr val="tx1"/>
              </a:solidFill>
            </a:endParaRPr>
          </a:p>
          <a:p>
            <a:pPr algn="just"/>
            <a:endParaRPr lang="es-ES" sz="2000" dirty="0" smtClean="0">
              <a:solidFill>
                <a:schemeClr val="tx1"/>
              </a:solidFill>
            </a:endParaRPr>
          </a:p>
          <a:p>
            <a:pPr algn="just"/>
            <a:endParaRPr lang="es-CO" sz="2000" dirty="0">
              <a:solidFill>
                <a:schemeClr val="tx1"/>
              </a:solidFill>
            </a:endParaRPr>
          </a:p>
        </p:txBody>
      </p:sp>
      <p:sp>
        <p:nvSpPr>
          <p:cNvPr id="8" name="2 Subtítulo"/>
          <p:cNvSpPr txBox="1">
            <a:spLocks/>
          </p:cNvSpPr>
          <p:nvPr/>
        </p:nvSpPr>
        <p:spPr>
          <a:xfrm>
            <a:off x="259905" y="5733256"/>
            <a:ext cx="8784976" cy="576064"/>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accent2">
                    <a:lumMod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es-ES" sz="2000" dirty="0" smtClean="0">
              <a:solidFill>
                <a:schemeClr val="tx1"/>
              </a:solidFill>
            </a:endParaRPr>
          </a:p>
          <a:p>
            <a:pPr algn="just"/>
            <a:endParaRPr lang="es-CO" sz="2000" dirty="0">
              <a:solidFill>
                <a:schemeClr val="tx1"/>
              </a:solidFill>
            </a:endParaRPr>
          </a:p>
        </p:txBody>
      </p:sp>
      <p:sp>
        <p:nvSpPr>
          <p:cNvPr id="9" name="1 Título"/>
          <p:cNvSpPr txBox="1">
            <a:spLocks/>
          </p:cNvSpPr>
          <p:nvPr/>
        </p:nvSpPr>
        <p:spPr>
          <a:xfrm>
            <a:off x="2411760" y="44624"/>
            <a:ext cx="6336704" cy="7499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accent2">
                    <a:lumMod val="75000"/>
                  </a:schemeClr>
                </a:solidFill>
                <a:latin typeface="Arial" pitchFamily="34" charset="0"/>
                <a:ea typeface="+mj-ea"/>
                <a:cs typeface="Arial" pitchFamily="34" charset="0"/>
              </a:defRPr>
            </a:lvl1pPr>
          </a:lstStyle>
          <a:p>
            <a:pPr algn="l"/>
            <a:r>
              <a:rPr lang="es-CO" altLang="es-CO" sz="2800" dirty="0">
                <a:solidFill>
                  <a:schemeClr val="bg1"/>
                </a:solidFill>
                <a:latin typeface="Arial Narrow" pitchFamily="34" charset="0"/>
                <a:cs typeface="+mj-cs"/>
              </a:rPr>
              <a:t>El Censo Nacional Agropecuario tendrá valiosa información para el </a:t>
            </a:r>
            <a:r>
              <a:rPr lang="es-CO" altLang="es-CO" sz="2800" dirty="0" smtClean="0">
                <a:solidFill>
                  <a:schemeClr val="bg1"/>
                </a:solidFill>
                <a:latin typeface="Arial Narrow" pitchFamily="34" charset="0"/>
                <a:cs typeface="+mj-cs"/>
              </a:rPr>
              <a:t>país</a:t>
            </a:r>
            <a:endParaRPr lang="es-CO" altLang="es-CO" sz="2800" dirty="0">
              <a:solidFill>
                <a:schemeClr val="bg1"/>
              </a:solidFill>
              <a:latin typeface="Arial Narrow" pitchFamily="34" charset="0"/>
              <a:cs typeface="+mj-cs"/>
            </a:endParaRPr>
          </a:p>
        </p:txBody>
      </p:sp>
      <p:sp>
        <p:nvSpPr>
          <p:cNvPr id="5" name="2 Subtítulo"/>
          <p:cNvSpPr>
            <a:spLocks noGrp="1"/>
          </p:cNvSpPr>
          <p:nvPr>
            <p:ph type="subTitle" idx="1"/>
          </p:nvPr>
        </p:nvSpPr>
        <p:spPr>
          <a:xfrm>
            <a:off x="107504" y="1052736"/>
            <a:ext cx="8964487" cy="2736304"/>
          </a:xfrm>
        </p:spPr>
        <p:txBody>
          <a:bodyPr/>
          <a:lstStyle/>
          <a:p>
            <a:pPr marL="177800" lvl="1" indent="-177800" algn="just"/>
            <a:r>
              <a:rPr lang="es-CO" sz="2000" b="1" dirty="0" smtClean="0">
                <a:solidFill>
                  <a:schemeClr val="accent1">
                    <a:lumMod val="50000"/>
                  </a:schemeClr>
                </a:solidFill>
                <a:latin typeface="Arial Narrow" pitchFamily="34" charset="0"/>
              </a:rPr>
              <a:t>ECONÓMICOS</a:t>
            </a:r>
          </a:p>
          <a:p>
            <a:pPr marL="177800" lvl="1" indent="-177800" algn="just"/>
            <a:endParaRPr lang="es-CO" sz="2000" dirty="0" smtClean="0">
              <a:solidFill>
                <a:schemeClr val="tx1"/>
              </a:solidFill>
              <a:latin typeface="Arial Narrow" pitchFamily="34" charset="0"/>
            </a:endParaRPr>
          </a:p>
          <a:p>
            <a:pPr marL="228600" lvl="1" indent="-182563" algn="just">
              <a:spcAft>
                <a:spcPts val="300"/>
              </a:spcAft>
              <a:buClr>
                <a:srgbClr val="BFA600"/>
              </a:buClr>
              <a:buSzPct val="80000"/>
              <a:buFont typeface="Arial Rounded MT Bold" pitchFamily="34" charset="0"/>
              <a:buChar char="»"/>
              <a:defRPr/>
            </a:pPr>
            <a:r>
              <a:rPr lang="es-MX" sz="2400" dirty="0">
                <a:solidFill>
                  <a:srgbClr val="262626"/>
                </a:solidFill>
                <a:latin typeface="Arial Narrow" panose="020B0606020202030204" pitchFamily="34" charset="0"/>
              </a:rPr>
              <a:t>Tamaño y tenencia de las tierras de las unidades de producción agropecuaria.</a:t>
            </a:r>
          </a:p>
          <a:p>
            <a:pPr marL="228600" lvl="1" indent="-182563" algn="just">
              <a:spcAft>
                <a:spcPts val="300"/>
              </a:spcAft>
              <a:buClr>
                <a:srgbClr val="BFA600"/>
              </a:buClr>
              <a:buSzPct val="80000"/>
              <a:buFont typeface="Arial Rounded MT Bold" pitchFamily="34" charset="0"/>
              <a:buChar char="»"/>
              <a:defRPr/>
            </a:pPr>
            <a:r>
              <a:rPr lang="es-MX" sz="2400" dirty="0">
                <a:solidFill>
                  <a:srgbClr val="262626"/>
                </a:solidFill>
                <a:latin typeface="Arial Narrow" panose="020B0606020202030204" pitchFamily="34" charset="0"/>
              </a:rPr>
              <a:t>Inventario agrícola, plantaciones forestales, pastos,  forrajes,  frutales dispersos y viveros.</a:t>
            </a:r>
          </a:p>
          <a:p>
            <a:pPr marL="228600" lvl="1" indent="-182563" algn="just">
              <a:spcAft>
                <a:spcPts val="300"/>
              </a:spcAft>
              <a:buClr>
                <a:srgbClr val="BFA600"/>
              </a:buClr>
              <a:buSzPct val="80000"/>
              <a:buFont typeface="Arial Rounded MT Bold" pitchFamily="34" charset="0"/>
              <a:buChar char="»"/>
              <a:defRPr/>
            </a:pPr>
            <a:r>
              <a:rPr lang="es-MX" sz="2400" dirty="0">
                <a:solidFill>
                  <a:srgbClr val="262626"/>
                </a:solidFill>
                <a:latin typeface="Arial Narrow" panose="020B0606020202030204" pitchFamily="34" charset="0"/>
              </a:rPr>
              <a:t>Inventario pecuario; bovinos, bufalino, equino, ovino, caprino, porcinos, avícola, acuícola,  </a:t>
            </a:r>
          </a:p>
          <a:p>
            <a:pPr marL="228600" lvl="1" indent="-182563" algn="just">
              <a:spcAft>
                <a:spcPts val="300"/>
              </a:spcAft>
              <a:buClr>
                <a:srgbClr val="BFA600"/>
              </a:buClr>
              <a:buSzPct val="80000"/>
              <a:buFont typeface="Arial Rounded MT Bold" pitchFamily="34" charset="0"/>
              <a:buChar char="»"/>
              <a:defRPr/>
            </a:pPr>
            <a:r>
              <a:rPr lang="es-MX" sz="2400" dirty="0">
                <a:solidFill>
                  <a:srgbClr val="262626"/>
                </a:solidFill>
                <a:latin typeface="Arial Narrow" panose="020B0606020202030204" pitchFamily="34" charset="0"/>
              </a:rPr>
              <a:t>pesquero y especies menores.</a:t>
            </a:r>
          </a:p>
          <a:p>
            <a:pPr marL="228600" lvl="1" indent="-182563" algn="just">
              <a:spcAft>
                <a:spcPts val="300"/>
              </a:spcAft>
              <a:buClr>
                <a:srgbClr val="BFA600"/>
              </a:buClr>
              <a:buSzPct val="80000"/>
              <a:buFont typeface="Arial Rounded MT Bold" pitchFamily="34" charset="0"/>
              <a:buChar char="»"/>
              <a:defRPr/>
            </a:pPr>
            <a:r>
              <a:rPr lang="es-MX" sz="2400" dirty="0">
                <a:solidFill>
                  <a:srgbClr val="262626"/>
                </a:solidFill>
                <a:latin typeface="Arial Narrow" panose="020B0606020202030204" pitchFamily="34" charset="0"/>
              </a:rPr>
              <a:t>Producción agropecuaria, tamaño y distribución.</a:t>
            </a:r>
          </a:p>
          <a:p>
            <a:pPr marL="228600" lvl="1" indent="-182563" algn="just">
              <a:spcAft>
                <a:spcPts val="300"/>
              </a:spcAft>
              <a:buClr>
                <a:srgbClr val="BFA600"/>
              </a:buClr>
              <a:buSzPct val="80000"/>
              <a:buFont typeface="Arial Rounded MT Bold" pitchFamily="34" charset="0"/>
              <a:buChar char="»"/>
              <a:defRPr/>
            </a:pPr>
            <a:r>
              <a:rPr lang="es-MX" sz="2400" dirty="0">
                <a:solidFill>
                  <a:srgbClr val="262626"/>
                </a:solidFill>
                <a:latin typeface="Arial Narrow" panose="020B0606020202030204" pitchFamily="34" charset="0"/>
              </a:rPr>
              <a:t>Asociación, asistencia técnica, financiamiento y destino de la producción.</a:t>
            </a:r>
          </a:p>
          <a:p>
            <a:pPr marL="228600" lvl="1" indent="-182563" algn="just">
              <a:spcAft>
                <a:spcPts val="300"/>
              </a:spcAft>
              <a:buClr>
                <a:srgbClr val="BFA600"/>
              </a:buClr>
              <a:buSzPct val="80000"/>
              <a:buFont typeface="Arial Rounded MT Bold" pitchFamily="34" charset="0"/>
              <a:buChar char="»"/>
              <a:defRPr/>
            </a:pPr>
            <a:r>
              <a:rPr lang="es-MX" sz="2400" dirty="0">
                <a:solidFill>
                  <a:srgbClr val="262626"/>
                </a:solidFill>
                <a:latin typeface="Arial Narrow" panose="020B0606020202030204" pitchFamily="34" charset="0"/>
              </a:rPr>
              <a:t>Actividades no agropecuarias</a:t>
            </a:r>
          </a:p>
          <a:p>
            <a:pPr algn="l">
              <a:defRPr/>
            </a:pPr>
            <a:endParaRPr lang="es-MX" sz="1600" b="1" dirty="0" smtClean="0">
              <a:solidFill>
                <a:schemeClr val="tx1"/>
              </a:solidFill>
              <a:latin typeface="Arial Narrow" pitchFamily="34" charset="0"/>
            </a:endParaRPr>
          </a:p>
          <a:p>
            <a:pPr algn="l">
              <a:defRPr/>
            </a:pPr>
            <a:endParaRPr lang="es-MX" sz="1600" b="1" dirty="0" smtClean="0">
              <a:solidFill>
                <a:schemeClr val="tx1"/>
              </a:solidFill>
              <a:latin typeface="Arial Narrow" pitchFamily="34" charset="0"/>
            </a:endParaRPr>
          </a:p>
          <a:p>
            <a:pPr algn="l">
              <a:defRPr/>
            </a:pPr>
            <a:endParaRPr lang="es-MX" sz="1600" b="1" dirty="0" smtClean="0">
              <a:solidFill>
                <a:schemeClr val="tx1"/>
              </a:solidFill>
              <a:latin typeface="Arial Narrow" pitchFamily="34" charset="0"/>
            </a:endParaRPr>
          </a:p>
          <a:p>
            <a:pPr algn="l">
              <a:defRPr/>
            </a:pPr>
            <a:endParaRPr lang="es-MX" sz="1600" b="1" dirty="0" smtClean="0">
              <a:solidFill>
                <a:schemeClr val="tx1"/>
              </a:solidFill>
              <a:latin typeface="Arial Narrow" pitchFamily="34" charset="0"/>
            </a:endParaRPr>
          </a:p>
          <a:p>
            <a:pPr marL="742950" lvl="1" indent="-285750" algn="just"/>
            <a:endParaRPr lang="es-CO" sz="1600" dirty="0" smtClean="0">
              <a:solidFill>
                <a:schemeClr val="tx1"/>
              </a:solidFill>
              <a:latin typeface="Arial Narrow" pitchFamily="34" charset="0"/>
            </a:endParaRPr>
          </a:p>
          <a:p>
            <a:pPr marL="742950" lvl="1" indent="-285750" algn="just"/>
            <a:endParaRPr lang="es-CO" sz="1600" dirty="0" smtClean="0">
              <a:solidFill>
                <a:schemeClr val="tx1"/>
              </a:solidFill>
              <a:latin typeface="Arial Narrow" pitchFamily="34" charset="0"/>
            </a:endParaRPr>
          </a:p>
          <a:p>
            <a:pPr marL="742950" lvl="1" indent="-285750" algn="just"/>
            <a:endParaRPr lang="es-MX" sz="1600" b="1" dirty="0" smtClean="0">
              <a:solidFill>
                <a:schemeClr val="tx1"/>
              </a:solidFill>
              <a:latin typeface="Arial Narrow" pitchFamily="34" charset="0"/>
            </a:endParaRPr>
          </a:p>
          <a:p>
            <a:pPr marL="742950" lvl="1" indent="-285750" algn="just"/>
            <a:endParaRPr lang="es-MX" sz="1600" b="1" strike="sngStrike" dirty="0" smtClean="0">
              <a:solidFill>
                <a:schemeClr val="tx1"/>
              </a:solidFill>
              <a:latin typeface="Arial Narrow" pitchFamily="34" charset="0"/>
            </a:endParaRPr>
          </a:p>
          <a:p>
            <a:pPr marL="742950" lvl="1" indent="-285750" algn="just"/>
            <a:endParaRPr lang="es-CO" sz="1600" dirty="0" smtClean="0">
              <a:solidFill>
                <a:schemeClr val="tx1"/>
              </a:solidFill>
              <a:latin typeface="Arial Narrow" pitchFamily="34" charset="0"/>
            </a:endParaRPr>
          </a:p>
          <a:p>
            <a:pPr marL="285750" indent="-285750" algn="just">
              <a:buFont typeface="Arial" panose="020B0604020202020204" pitchFamily="34" charset="0"/>
              <a:buChar char="•"/>
            </a:pPr>
            <a:endParaRPr lang="es-CO" sz="2000" dirty="0">
              <a:solidFill>
                <a:schemeClr val="tx1"/>
              </a:solidFill>
              <a:latin typeface="Arial Narrow" pitchFamily="34" charset="0"/>
            </a:endParaRPr>
          </a:p>
        </p:txBody>
      </p:sp>
    </p:spTree>
    <p:extLst>
      <p:ext uri="{BB962C8B-B14F-4D97-AF65-F5344CB8AC3E}">
        <p14:creationId xmlns:p14="http://schemas.microsoft.com/office/powerpoint/2010/main" val="11547457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500034" y="1357297"/>
            <a:ext cx="8429684" cy="45005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44008" y="188640"/>
            <a:ext cx="4248472" cy="400110"/>
          </a:xfrm>
          <a:prstGeom prst="rect">
            <a:avLst/>
          </a:prstGeom>
          <a:noFill/>
        </p:spPr>
        <p:txBody>
          <a:bodyPr wrap="square" rtlCol="0">
            <a:spAutoFit/>
          </a:bodyPr>
          <a:lstStyle/>
          <a:p>
            <a:pPr algn="r"/>
            <a:r>
              <a:rPr lang="es-MX" sz="2000" dirty="0" smtClean="0">
                <a:solidFill>
                  <a:schemeClr val="bg1"/>
                </a:solidFill>
                <a:latin typeface="+mj-lt"/>
                <a:ea typeface="+mj-ea"/>
                <a:cs typeface="+mj-cs"/>
              </a:rPr>
              <a:t>¿Dónde queremos llegar?</a:t>
            </a:r>
            <a:endParaRPr lang="es-ES" sz="2000" dirty="0" smtClean="0">
              <a:solidFill>
                <a:schemeClr val="bg1"/>
              </a:solidFill>
              <a:latin typeface="+mj-lt"/>
              <a:ea typeface="+mj-ea"/>
              <a:cs typeface="+mj-cs"/>
            </a:endParaRPr>
          </a:p>
        </p:txBody>
      </p:sp>
      <p:sp>
        <p:nvSpPr>
          <p:cNvPr id="4" name="3 CuadroTexto"/>
          <p:cNvSpPr txBox="1"/>
          <p:nvPr/>
        </p:nvSpPr>
        <p:spPr>
          <a:xfrm>
            <a:off x="0" y="1052736"/>
            <a:ext cx="9036496" cy="1200329"/>
          </a:xfrm>
          <a:prstGeom prst="rect">
            <a:avLst/>
          </a:prstGeom>
          <a:noFill/>
        </p:spPr>
        <p:txBody>
          <a:bodyPr wrap="square" rtlCol="0">
            <a:spAutoFit/>
          </a:bodyPr>
          <a:lstStyle/>
          <a:p>
            <a:pPr algn="ctr"/>
            <a:r>
              <a:rPr lang="es-MX" sz="2400" dirty="0" smtClean="0">
                <a:latin typeface="+mn-lt"/>
              </a:rPr>
              <a:t>A Construir conjuntamente </a:t>
            </a:r>
            <a:r>
              <a:rPr lang="es-MX" sz="2400" dirty="0" smtClean="0">
                <a:solidFill>
                  <a:srgbClr val="CC0066"/>
                </a:solidFill>
                <a:latin typeface="+mn-lt"/>
              </a:rPr>
              <a:t>herramientas de fácil diligenciamiento</a:t>
            </a:r>
            <a:r>
              <a:rPr lang="es-MX" sz="2400" dirty="0" smtClean="0">
                <a:latin typeface="+mn-lt"/>
              </a:rPr>
              <a:t> y </a:t>
            </a:r>
            <a:r>
              <a:rPr lang="es-MX" sz="2400" dirty="0" smtClean="0">
                <a:solidFill>
                  <a:srgbClr val="CC0066"/>
                </a:solidFill>
                <a:latin typeface="+mn-lt"/>
              </a:rPr>
              <a:t>rutas para la captación </a:t>
            </a:r>
            <a:r>
              <a:rPr lang="es-MX" sz="2400" dirty="0" smtClean="0">
                <a:latin typeface="+mn-lt"/>
              </a:rPr>
              <a:t>de nacimientos y defunciones</a:t>
            </a:r>
          </a:p>
          <a:p>
            <a:pPr algn="ctr"/>
            <a:endParaRPr lang="es-ES" sz="2400" dirty="0">
              <a:latin typeface="+mn-lt"/>
            </a:endParaRPr>
          </a:p>
        </p:txBody>
      </p:sp>
      <p:sp>
        <p:nvSpPr>
          <p:cNvPr id="5" name="4 CuadroTexto"/>
          <p:cNvSpPr txBox="1"/>
          <p:nvPr/>
        </p:nvSpPr>
        <p:spPr>
          <a:xfrm>
            <a:off x="539552" y="1916832"/>
            <a:ext cx="8136904" cy="4308872"/>
          </a:xfrm>
          <a:prstGeom prst="rect">
            <a:avLst/>
          </a:prstGeom>
          <a:noFill/>
        </p:spPr>
        <p:txBody>
          <a:bodyPr wrap="square" rtlCol="0">
            <a:spAutoFit/>
          </a:bodyPr>
          <a:lstStyle/>
          <a:p>
            <a:pPr algn="ctr"/>
            <a:r>
              <a:rPr lang="es-MX" sz="2000" dirty="0" smtClean="0">
                <a:solidFill>
                  <a:srgbClr val="B6014C"/>
                </a:solidFill>
                <a:latin typeface="+mn-lt"/>
              </a:rPr>
              <a:t>¿Cómo?</a:t>
            </a:r>
          </a:p>
          <a:p>
            <a:pPr algn="ctr"/>
            <a:endParaRPr lang="es-MX" sz="2000" dirty="0" smtClean="0">
              <a:latin typeface="+mn-lt"/>
            </a:endParaRPr>
          </a:p>
          <a:p>
            <a:pPr algn="ctr"/>
            <a:endParaRPr lang="es-MX" dirty="0" smtClean="0"/>
          </a:p>
          <a:p>
            <a:pPr algn="ctr"/>
            <a:r>
              <a:rPr lang="es-MX" sz="2000" b="1" dirty="0">
                <a:solidFill>
                  <a:srgbClr val="B6014C"/>
                </a:solidFill>
                <a:latin typeface="+mn-lt"/>
              </a:rPr>
              <a:t>En una segunda Fase, la estrategia esta encaminada a:</a:t>
            </a:r>
          </a:p>
          <a:p>
            <a:pPr algn="ctr"/>
            <a:endParaRPr lang="es-MX" dirty="0" smtClean="0"/>
          </a:p>
          <a:p>
            <a:pPr algn="ctr"/>
            <a:r>
              <a:rPr lang="es-MX" sz="2000" dirty="0" smtClean="0">
                <a:latin typeface="+mn-lt"/>
              </a:rPr>
              <a:t>Exploración e identificación de lo institucional y comunitaria</a:t>
            </a:r>
          </a:p>
          <a:p>
            <a:pPr algn="ctr"/>
            <a:endParaRPr lang="es-MX" sz="2000" dirty="0" smtClean="0">
              <a:latin typeface="+mn-lt"/>
            </a:endParaRPr>
          </a:p>
          <a:p>
            <a:pPr algn="ctr"/>
            <a:r>
              <a:rPr lang="es-MX" sz="2000" dirty="0" smtClean="0">
                <a:latin typeface="+mn-lt"/>
              </a:rPr>
              <a:t>Construcción de estrategia</a:t>
            </a:r>
          </a:p>
          <a:p>
            <a:pPr algn="ctr"/>
            <a:endParaRPr lang="es-MX" sz="2000" dirty="0" smtClean="0">
              <a:latin typeface="+mn-lt"/>
            </a:endParaRPr>
          </a:p>
          <a:p>
            <a:pPr algn="ctr"/>
            <a:r>
              <a:rPr lang="es-MX" sz="2000" dirty="0" smtClean="0">
                <a:latin typeface="+mn-lt"/>
              </a:rPr>
              <a:t>Generación de preacuerdos y acuerdos</a:t>
            </a:r>
          </a:p>
          <a:p>
            <a:pPr algn="ctr"/>
            <a:endParaRPr lang="es-MX" sz="2000" dirty="0" smtClean="0">
              <a:latin typeface="+mn-lt"/>
            </a:endParaRPr>
          </a:p>
          <a:p>
            <a:pPr algn="ctr"/>
            <a:r>
              <a:rPr lang="es-MX" sz="2000" dirty="0" smtClean="0">
                <a:latin typeface="+mn-lt"/>
              </a:rPr>
              <a:t>Prueba piloto – implementación de estrategia</a:t>
            </a:r>
          </a:p>
          <a:p>
            <a:pPr algn="ctr"/>
            <a:endParaRPr lang="es-MX" sz="2000" dirty="0" smtClean="0">
              <a:latin typeface="+mn-lt"/>
            </a:endParaRPr>
          </a:p>
          <a:p>
            <a:pPr algn="ctr"/>
            <a:r>
              <a:rPr lang="es-MX" sz="2000" dirty="0" smtClean="0">
                <a:latin typeface="+mn-lt"/>
              </a:rPr>
              <a:t>Evaluación</a:t>
            </a:r>
            <a:endParaRPr lang="es-MX" dirty="0" smtClean="0">
              <a:latin typeface="+mn-lt"/>
            </a:endParaRPr>
          </a:p>
        </p:txBody>
      </p:sp>
      <p:sp>
        <p:nvSpPr>
          <p:cNvPr id="6" name="5 Flecha abajo"/>
          <p:cNvSpPr/>
          <p:nvPr/>
        </p:nvSpPr>
        <p:spPr>
          <a:xfrm>
            <a:off x="4319972" y="2253065"/>
            <a:ext cx="576064" cy="57606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half" idx="1"/>
          </p:nvPr>
        </p:nvSpPr>
        <p:spPr>
          <a:xfrm>
            <a:off x="539552" y="1268760"/>
            <a:ext cx="3703638" cy="4713288"/>
          </a:xfrm>
        </p:spPr>
        <p:txBody>
          <a:bodyPr/>
          <a:lstStyle/>
          <a:p>
            <a:pPr algn="ctr">
              <a:buNone/>
            </a:pPr>
            <a:r>
              <a:rPr lang="es-MX" sz="2600" dirty="0" smtClean="0">
                <a:solidFill>
                  <a:srgbClr val="CC0066"/>
                </a:solidFill>
              </a:rPr>
              <a:t>Herramienta</a:t>
            </a:r>
          </a:p>
          <a:p>
            <a:pPr>
              <a:buNone/>
            </a:pPr>
            <a:endParaRPr lang="es-MX" sz="2600" dirty="0" smtClean="0"/>
          </a:p>
          <a:p>
            <a:pPr algn="ctr">
              <a:buNone/>
            </a:pPr>
            <a:endParaRPr lang="es-MX" sz="1200" dirty="0" smtClean="0"/>
          </a:p>
          <a:p>
            <a:pPr algn="ctr">
              <a:buNone/>
            </a:pPr>
            <a:r>
              <a:rPr lang="es-MX" sz="2600" dirty="0" smtClean="0"/>
              <a:t>Variables mínimas</a:t>
            </a:r>
          </a:p>
          <a:p>
            <a:pPr algn="ctr">
              <a:buNone/>
            </a:pPr>
            <a:endParaRPr lang="es-MX" sz="2600" dirty="0" smtClean="0"/>
          </a:p>
          <a:p>
            <a:pPr algn="ctr">
              <a:buNone/>
            </a:pPr>
            <a:r>
              <a:rPr lang="es-MX" sz="2600" dirty="0" smtClean="0"/>
              <a:t>Fraseo que se adecué a sus particularidades</a:t>
            </a:r>
          </a:p>
          <a:p>
            <a:pPr algn="ctr">
              <a:buNone/>
            </a:pPr>
            <a:endParaRPr lang="es-MX" sz="2600" dirty="0" smtClean="0"/>
          </a:p>
          <a:p>
            <a:pPr algn="ctr">
              <a:buNone/>
            </a:pPr>
            <a:r>
              <a:rPr lang="es-MX" sz="2600" dirty="0" smtClean="0"/>
              <a:t>Formato de fácil diligenciamiento</a:t>
            </a:r>
            <a:endParaRPr lang="es-ES" sz="2600" dirty="0"/>
          </a:p>
        </p:txBody>
      </p:sp>
      <p:sp>
        <p:nvSpPr>
          <p:cNvPr id="6" name="5 Marcador de contenido"/>
          <p:cNvSpPr>
            <a:spLocks noGrp="1"/>
          </p:cNvSpPr>
          <p:nvPr>
            <p:ph sz="half" idx="2"/>
          </p:nvPr>
        </p:nvSpPr>
        <p:spPr>
          <a:xfrm>
            <a:off x="4644008" y="1268760"/>
            <a:ext cx="3705225" cy="4713288"/>
          </a:xfrm>
        </p:spPr>
        <p:txBody>
          <a:bodyPr/>
          <a:lstStyle/>
          <a:p>
            <a:pPr algn="ctr">
              <a:buNone/>
            </a:pPr>
            <a:r>
              <a:rPr lang="es-MX" sz="2600" dirty="0" smtClean="0">
                <a:solidFill>
                  <a:srgbClr val="CC0066"/>
                </a:solidFill>
              </a:rPr>
              <a:t>Rutas de captación</a:t>
            </a:r>
          </a:p>
          <a:p>
            <a:pPr>
              <a:buNone/>
            </a:pPr>
            <a:endParaRPr lang="es-MX" dirty="0" smtClean="0"/>
          </a:p>
          <a:p>
            <a:pPr algn="ctr">
              <a:buNone/>
            </a:pPr>
            <a:endParaRPr lang="es-MX" sz="1050" dirty="0" smtClean="0"/>
          </a:p>
          <a:p>
            <a:pPr algn="ctr">
              <a:buNone/>
            </a:pPr>
            <a:r>
              <a:rPr lang="es-MX" sz="2600" dirty="0" smtClean="0"/>
              <a:t>Articulación con procesos comunitarios e institucionales </a:t>
            </a:r>
          </a:p>
          <a:p>
            <a:pPr algn="ctr">
              <a:buNone/>
            </a:pPr>
            <a:endParaRPr lang="es-MX" sz="2600" dirty="0" smtClean="0"/>
          </a:p>
          <a:p>
            <a:pPr algn="ctr">
              <a:buNone/>
            </a:pPr>
            <a:r>
              <a:rPr lang="es-MX" sz="2600" dirty="0" smtClean="0"/>
              <a:t>Establecer periodicidad para el acopio de información</a:t>
            </a:r>
          </a:p>
          <a:p>
            <a:pPr algn="ctr">
              <a:buNone/>
            </a:pPr>
            <a:endParaRPr lang="es-MX" dirty="0" smtClean="0"/>
          </a:p>
          <a:p>
            <a:pPr algn="ctr">
              <a:buNone/>
            </a:pPr>
            <a:endParaRPr lang="es-ES" dirty="0"/>
          </a:p>
        </p:txBody>
      </p:sp>
      <p:sp>
        <p:nvSpPr>
          <p:cNvPr id="7" name="6 Flecha abajo"/>
          <p:cNvSpPr/>
          <p:nvPr/>
        </p:nvSpPr>
        <p:spPr>
          <a:xfrm>
            <a:off x="2195736" y="1844824"/>
            <a:ext cx="576064" cy="504056"/>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lecha abajo"/>
          <p:cNvSpPr/>
          <p:nvPr/>
        </p:nvSpPr>
        <p:spPr>
          <a:xfrm>
            <a:off x="6156176" y="1844824"/>
            <a:ext cx="576064" cy="504056"/>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ES"/>
          </a:p>
        </p:txBody>
      </p:sp>
      <p:sp>
        <p:nvSpPr>
          <p:cNvPr id="2" name="1 Marcador de contenido"/>
          <p:cNvSpPr>
            <a:spLocks noGrp="1"/>
          </p:cNvSpPr>
          <p:nvPr>
            <p:ph sz="half" idx="1"/>
          </p:nvPr>
        </p:nvSpPr>
        <p:spPr/>
        <p:txBody>
          <a:bodyPr/>
          <a:lstStyle/>
          <a:p>
            <a:pPr algn="ctr">
              <a:buNone/>
            </a:pPr>
            <a:r>
              <a:rPr lang="es-MX" b="1" dirty="0" smtClean="0">
                <a:solidFill>
                  <a:srgbClr val="CC0066"/>
                </a:solidFill>
              </a:rPr>
              <a:t>2014</a:t>
            </a:r>
          </a:p>
          <a:p>
            <a:pPr>
              <a:buNone/>
            </a:pPr>
            <a:endParaRPr lang="es-MX" dirty="0" smtClean="0"/>
          </a:p>
          <a:p>
            <a:pPr>
              <a:buNone/>
            </a:pPr>
            <a:r>
              <a:rPr lang="es-MX" dirty="0" smtClean="0"/>
              <a:t>	Exploración comunitaria e institucional</a:t>
            </a:r>
          </a:p>
          <a:p>
            <a:pPr>
              <a:buNone/>
            </a:pPr>
            <a:endParaRPr lang="es-MX" dirty="0" smtClean="0"/>
          </a:p>
          <a:p>
            <a:pPr>
              <a:buNone/>
            </a:pPr>
            <a:r>
              <a:rPr lang="es-MX" dirty="0" smtClean="0"/>
              <a:t>	3 departamentos priorizados</a:t>
            </a:r>
          </a:p>
          <a:p>
            <a:endParaRPr lang="es-ES" dirty="0"/>
          </a:p>
        </p:txBody>
      </p:sp>
      <p:pic>
        <p:nvPicPr>
          <p:cNvPr id="3" name="5 Marcador de contenido" descr="croquiscolombia_tresdeptos.GIF"/>
          <p:cNvPicPr>
            <a:picLocks noChangeAspect="1"/>
          </p:cNvPicPr>
          <p:nvPr/>
        </p:nvPicPr>
        <p:blipFill>
          <a:blip r:embed="rId3" cstate="print"/>
          <a:stretch>
            <a:fillRect/>
          </a:stretch>
        </p:blipFill>
        <p:spPr>
          <a:xfrm>
            <a:off x="5148064" y="1484784"/>
            <a:ext cx="3219450" cy="45339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 ALONSO\Desktop\amazonas.jpg"/>
          <p:cNvPicPr>
            <a:picLocks noGrp="1" noChangeAspect="1" noChangeArrowheads="1"/>
          </p:cNvPicPr>
          <p:nvPr>
            <p:ph/>
          </p:nvPr>
        </p:nvPicPr>
        <p:blipFill>
          <a:blip r:embed="rId2" cstate="print"/>
          <a:srcRect/>
          <a:stretch>
            <a:fillRect/>
          </a:stretch>
        </p:blipFill>
        <p:spPr bwMode="auto">
          <a:xfrm>
            <a:off x="899592" y="2276872"/>
            <a:ext cx="7344816" cy="4047306"/>
          </a:xfrm>
          <a:prstGeom prst="rect">
            <a:avLst/>
          </a:prstGeom>
          <a:noFill/>
        </p:spPr>
      </p:pic>
      <p:sp>
        <p:nvSpPr>
          <p:cNvPr id="3" name="2 CuadroTexto"/>
          <p:cNvSpPr txBox="1"/>
          <p:nvPr/>
        </p:nvSpPr>
        <p:spPr>
          <a:xfrm>
            <a:off x="3275856" y="188640"/>
            <a:ext cx="5616624" cy="400110"/>
          </a:xfrm>
          <a:prstGeom prst="rect">
            <a:avLst/>
          </a:prstGeom>
          <a:noFill/>
        </p:spPr>
        <p:txBody>
          <a:bodyPr wrap="square" rtlCol="0">
            <a:spAutoFit/>
          </a:bodyPr>
          <a:lstStyle/>
          <a:p>
            <a:r>
              <a:rPr lang="es-MX" sz="2000" dirty="0" smtClean="0">
                <a:solidFill>
                  <a:schemeClr val="bg1"/>
                </a:solidFill>
              </a:rPr>
              <a:t>No es tan difícil… todos queremos que esto funcione</a:t>
            </a:r>
            <a:endParaRPr lang="es-ES" sz="2000" dirty="0">
              <a:solidFill>
                <a:schemeClr val="bg1"/>
              </a:solidFill>
            </a:endParaRPr>
          </a:p>
        </p:txBody>
      </p:sp>
      <p:sp>
        <p:nvSpPr>
          <p:cNvPr id="5" name="4 CuadroTexto"/>
          <p:cNvSpPr txBox="1"/>
          <p:nvPr/>
        </p:nvSpPr>
        <p:spPr>
          <a:xfrm>
            <a:off x="107504" y="1052736"/>
            <a:ext cx="8784976" cy="1200329"/>
          </a:xfrm>
          <a:prstGeom prst="rect">
            <a:avLst/>
          </a:prstGeom>
          <a:noFill/>
        </p:spPr>
        <p:txBody>
          <a:bodyPr wrap="square" rtlCol="0">
            <a:spAutoFit/>
          </a:bodyPr>
          <a:lstStyle/>
          <a:p>
            <a:pPr algn="ctr"/>
            <a:r>
              <a:rPr lang="es-MX" sz="2400" dirty="0" smtClean="0"/>
              <a:t>Ustedes han mostrado un gran interés y nosotros queremos cumplir plenamente con nuestra obligación de brindar al país estadísticas completas y confiables</a:t>
            </a:r>
            <a:endParaRPr lang="es-ES" sz="2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166281" y="4221088"/>
            <a:ext cx="7200900" cy="863600"/>
          </a:xfrm>
          <a:prstGeom prst="rect">
            <a:avLst/>
          </a:prstGeom>
          <a:noFill/>
          <a:ln w="9525">
            <a:noFill/>
            <a:miter lim="800000"/>
            <a:headEnd/>
            <a:tailEnd/>
          </a:ln>
        </p:spPr>
        <p:txBody>
          <a:bodyPr anchor="ctr"/>
          <a:lstStyle/>
          <a:p>
            <a:pPr algn="ctr">
              <a:defRPr/>
            </a:pPr>
            <a:r>
              <a:rPr lang="es-ES_tradnl" sz="3200" dirty="0" smtClean="0">
                <a:solidFill>
                  <a:srgbClr val="B6014C"/>
                </a:solidFill>
                <a:latin typeface="Futura Md BT" pitchFamily="34" charset="0"/>
              </a:rPr>
              <a:t>AUTORECONOCIMIENTO ÉTNICO</a:t>
            </a:r>
            <a:endParaRPr lang="es-ES_tradnl" sz="3200" dirty="0">
              <a:solidFill>
                <a:srgbClr val="B6014C"/>
              </a:solidFill>
              <a:latin typeface="Futura Md BT" pitchFamily="34" charset="0"/>
            </a:endParaRPr>
          </a:p>
        </p:txBody>
      </p:sp>
      <p:sp>
        <p:nvSpPr>
          <p:cNvPr id="2" name="1 Rectángulo"/>
          <p:cNvSpPr/>
          <p:nvPr/>
        </p:nvSpPr>
        <p:spPr>
          <a:xfrm>
            <a:off x="1259632" y="2132856"/>
            <a:ext cx="6984776" cy="913070"/>
          </a:xfrm>
          <a:prstGeom prst="rect">
            <a:avLst/>
          </a:prstGeom>
        </p:spPr>
        <p:txBody>
          <a:bodyPr wrap="square">
            <a:spAutoFit/>
          </a:bodyPr>
          <a:lstStyle/>
          <a:p>
            <a:pPr algn="ctr">
              <a:lnSpc>
                <a:spcPts val="3200"/>
              </a:lnSpc>
              <a:buFont typeface="Arial" charset="0"/>
              <a:buNone/>
            </a:pPr>
            <a:r>
              <a:rPr lang="es-ES_tradnl" altLang="es-CO" sz="3200" dirty="0">
                <a:solidFill>
                  <a:srgbClr val="B6014C"/>
                </a:solidFill>
                <a:latin typeface="Futura Md BT" pitchFamily="34" charset="0"/>
              </a:rPr>
              <a:t>ENCUESTA NACIONAL DE CALIDAD DE VIDA </a:t>
            </a:r>
          </a:p>
        </p:txBody>
      </p:sp>
    </p:spTree>
    <p:extLst>
      <p:ext uri="{BB962C8B-B14F-4D97-AF65-F5344CB8AC3E}">
        <p14:creationId xmlns:p14="http://schemas.microsoft.com/office/powerpoint/2010/main" val="30268955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042988" y="908050"/>
            <a:ext cx="7315200" cy="609600"/>
          </a:xfrm>
          <a:prstGeom prst="rect">
            <a:avLst/>
          </a:prstGeom>
          <a:noFill/>
          <a:ln w="9525">
            <a:noFill/>
            <a:miter lim="800000"/>
            <a:headEnd/>
            <a:tailEnd/>
          </a:ln>
        </p:spPr>
        <p:txBody>
          <a:bodyPr anchor="ctr"/>
          <a:lstStyle/>
          <a:p>
            <a:pPr algn="ctr">
              <a:defRPr/>
            </a:pPr>
            <a:r>
              <a:rPr lang="es-ES_tradnl" sz="3200" b="1" kern="0">
                <a:solidFill>
                  <a:srgbClr val="FF3399"/>
                </a:solidFill>
                <a:effectLst>
                  <a:outerShdw blurRad="38100" dist="38100" dir="2700000" algn="tl">
                    <a:srgbClr val="C0C0C0"/>
                  </a:outerShdw>
                </a:effectLst>
                <a:latin typeface="Arial Black" pitchFamily="34" charset="0"/>
                <a:ea typeface="+mj-ea"/>
                <a:cs typeface="+mj-cs"/>
              </a:rPr>
              <a:t>Objetivo</a:t>
            </a:r>
            <a:r>
              <a:rPr lang="es-ES_tradnl" sz="3600" b="1" kern="0">
                <a:solidFill>
                  <a:srgbClr val="FF3399"/>
                </a:solidFill>
                <a:effectLst>
                  <a:outerShdw blurRad="38100" dist="38100" dir="2700000" algn="tl">
                    <a:srgbClr val="C0C0C0"/>
                  </a:outerShdw>
                </a:effectLst>
                <a:latin typeface="Arial Black" pitchFamily="34" charset="0"/>
                <a:ea typeface="+mj-ea"/>
                <a:cs typeface="+mj-cs"/>
              </a:rPr>
              <a:t> General</a:t>
            </a:r>
            <a:r>
              <a:rPr lang="es-ES_tradnl" sz="3200" b="1" kern="0">
                <a:solidFill>
                  <a:srgbClr val="FF3399"/>
                </a:solidFill>
                <a:effectLst>
                  <a:outerShdw blurRad="38100" dist="38100" dir="2700000" algn="tl">
                    <a:srgbClr val="C0C0C0"/>
                  </a:outerShdw>
                </a:effectLst>
                <a:latin typeface="Arial Black" pitchFamily="34" charset="0"/>
                <a:ea typeface="+mj-ea"/>
                <a:cs typeface="+mj-cs"/>
              </a:rPr>
              <a:t> </a:t>
            </a:r>
            <a:endParaRPr lang="es-ES_tradnl" sz="2000" b="1" kern="0">
              <a:solidFill>
                <a:srgbClr val="FF3399"/>
              </a:solidFill>
              <a:effectLst>
                <a:outerShdw blurRad="38100" dist="38100" dir="2700000" algn="tl">
                  <a:srgbClr val="C0C0C0"/>
                </a:outerShdw>
              </a:effectLst>
              <a:latin typeface="Arial Black" pitchFamily="34" charset="0"/>
              <a:ea typeface="+mj-ea"/>
              <a:cs typeface="+mj-cs"/>
            </a:endParaRPr>
          </a:p>
        </p:txBody>
      </p:sp>
      <p:sp>
        <p:nvSpPr>
          <p:cNvPr id="51203" name="Rectangle 3"/>
          <p:cNvSpPr>
            <a:spLocks noChangeArrowheads="1"/>
          </p:cNvSpPr>
          <p:nvPr/>
        </p:nvSpPr>
        <p:spPr bwMode="auto">
          <a:xfrm>
            <a:off x="539750" y="1773238"/>
            <a:ext cx="784860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5250" indent="-412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s-ES" altLang="es-CO" sz="2600" b="1"/>
              <a:t>Obtener información que permita analizar y realizar comparaciones de las condiciones socioeconómicas de los hogares colombianos, las cuales posibiliten hacer seguimiento a las variables necesarias para el diseño e implementación de políticas públicas y para el seguimiento de los Objetivos de Desarrollo del Milenio (ODM).</a:t>
            </a:r>
            <a:endParaRPr lang="es-ES_tradnl" altLang="es-CO" sz="2600" b="1"/>
          </a:p>
          <a:p>
            <a:pPr algn="just" eaLnBrk="1" hangingPunct="1">
              <a:spcBef>
                <a:spcPts val="1200"/>
              </a:spcBef>
              <a:spcAft>
                <a:spcPts val="600"/>
              </a:spcAft>
            </a:pPr>
            <a:endParaRPr lang="es-ES_tradnl" altLang="es-CO" sz="2600" b="1"/>
          </a:p>
        </p:txBody>
      </p:sp>
    </p:spTree>
    <p:extLst>
      <p:ext uri="{BB962C8B-B14F-4D97-AF65-F5344CB8AC3E}">
        <p14:creationId xmlns:p14="http://schemas.microsoft.com/office/powerpoint/2010/main" val="2680778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3" name="Rectangle 3"/>
          <p:cNvSpPr>
            <a:spLocks noChangeArrowheads="1"/>
          </p:cNvSpPr>
          <p:nvPr/>
        </p:nvSpPr>
        <p:spPr bwMode="auto">
          <a:xfrm>
            <a:off x="827088" y="333375"/>
            <a:ext cx="7772400" cy="503238"/>
          </a:xfrm>
          <a:prstGeom prst="rect">
            <a:avLst/>
          </a:prstGeom>
          <a:noFill/>
          <a:ln w="9525">
            <a:noFill/>
            <a:miter lim="800000"/>
            <a:headEnd/>
            <a:tailEnd/>
          </a:ln>
          <a:effectLst/>
        </p:spPr>
        <p:txBody>
          <a:bodyPr anchor="ctr"/>
          <a:lstStyle/>
          <a:p>
            <a:pPr algn="ctr">
              <a:defRPr/>
            </a:pPr>
            <a:r>
              <a:rPr lang="es-ES_tradnl" sz="3600" b="1">
                <a:solidFill>
                  <a:srgbClr val="FF3399"/>
                </a:solidFill>
                <a:effectLst>
                  <a:outerShdw blurRad="38100" dist="38100" dir="2700000" algn="tl">
                    <a:srgbClr val="C0C0C0"/>
                  </a:outerShdw>
                </a:effectLst>
                <a:latin typeface="Arial Black" pitchFamily="34" charset="0"/>
              </a:rPr>
              <a:t>Antecedentes</a:t>
            </a:r>
          </a:p>
        </p:txBody>
      </p:sp>
      <p:sp>
        <p:nvSpPr>
          <p:cNvPr id="52227" name="Rectangle 6"/>
          <p:cNvSpPr>
            <a:spLocks noChangeArrowheads="1"/>
          </p:cNvSpPr>
          <p:nvPr/>
        </p:nvSpPr>
        <p:spPr bwMode="auto">
          <a:xfrm>
            <a:off x="468313" y="836613"/>
            <a:ext cx="813593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5600" indent="-355600" eaLnBrk="0" hangingPunct="0">
              <a:defRPr>
                <a:solidFill>
                  <a:schemeClr val="tx1"/>
                </a:solidFill>
                <a:latin typeface="Arial" charset="0"/>
              </a:defRPr>
            </a:lvl1pPr>
            <a:lvl2pPr marL="812800" indent="-3556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80000"/>
              </a:lnSpc>
              <a:spcBef>
                <a:spcPct val="20000"/>
              </a:spcBef>
              <a:buClr>
                <a:srgbClr val="FF3399"/>
              </a:buClr>
              <a:buFontTx/>
              <a:buChar char="•"/>
            </a:pPr>
            <a:r>
              <a:rPr lang="es-ES_tradnl" altLang="es-CO" sz="2200" b="1"/>
              <a:t>Encuestas sobre condiciones de vida, con periodo de aplicación de cuatro años:</a:t>
            </a:r>
          </a:p>
          <a:p>
            <a:pPr lvl="1" algn="just">
              <a:lnSpc>
                <a:spcPct val="80000"/>
              </a:lnSpc>
              <a:spcBef>
                <a:spcPct val="20000"/>
              </a:spcBef>
              <a:buClr>
                <a:srgbClr val="FF3399"/>
              </a:buClr>
              <a:buFontTx/>
              <a:buChar char="•"/>
            </a:pPr>
            <a:endParaRPr lang="es-ES_tradnl" altLang="es-CO" b="1"/>
          </a:p>
          <a:p>
            <a:pPr lvl="1" algn="just">
              <a:lnSpc>
                <a:spcPct val="80000"/>
              </a:lnSpc>
              <a:spcBef>
                <a:spcPct val="20000"/>
              </a:spcBef>
              <a:buClr>
                <a:srgbClr val="FF3399"/>
              </a:buClr>
              <a:buFont typeface="Arial" charset="0"/>
              <a:buAutoNum type="arabicPeriod"/>
            </a:pPr>
            <a:r>
              <a:rPr lang="es-ES_tradnl" altLang="es-CO" b="1"/>
              <a:t>Encuesta de pobreza y calidad de vida en Santa Fé de Bogotá 1991. </a:t>
            </a:r>
            <a:r>
              <a:rPr lang="es-ES_tradnl" altLang="es-CO"/>
              <a:t>Total ciudad y por localidades. (DANE)</a:t>
            </a:r>
          </a:p>
          <a:p>
            <a:pPr lvl="1" algn="just">
              <a:lnSpc>
                <a:spcPct val="80000"/>
              </a:lnSpc>
              <a:spcBef>
                <a:spcPct val="20000"/>
              </a:spcBef>
              <a:buClr>
                <a:srgbClr val="FF3399"/>
              </a:buClr>
              <a:buFont typeface="Arial" charset="0"/>
              <a:buAutoNum type="arabicPeriod"/>
            </a:pPr>
            <a:r>
              <a:rPr lang="es-ES_tradnl" altLang="es-CO" b="1"/>
              <a:t>Encuesta Nacional de calidad de Vida 1993. </a:t>
            </a:r>
            <a:r>
              <a:rPr lang="es-ES_tradnl" altLang="es-CO"/>
              <a:t>Nacional, cabecera – resto y para  c/u de cuatro principales ciudades.</a:t>
            </a:r>
            <a:r>
              <a:rPr lang="es-ES_tradnl" altLang="es-CO" b="1"/>
              <a:t> </a:t>
            </a:r>
          </a:p>
          <a:p>
            <a:pPr lvl="1" algn="just">
              <a:lnSpc>
                <a:spcPct val="80000"/>
              </a:lnSpc>
              <a:spcBef>
                <a:spcPct val="20000"/>
              </a:spcBef>
              <a:buClr>
                <a:srgbClr val="FF3399"/>
              </a:buClr>
              <a:buFont typeface="Arial" charset="0"/>
              <a:buAutoNum type="arabicPeriod"/>
            </a:pPr>
            <a:r>
              <a:rPr lang="es-ES_tradnl" altLang="es-CO" b="1"/>
              <a:t>Encuesta de Calidad de Vida 1997. </a:t>
            </a:r>
            <a:r>
              <a:rPr lang="es-ES_tradnl" altLang="es-CO"/>
              <a:t>Nacional por regiones. Dane, DNP y 10 instituciones</a:t>
            </a:r>
          </a:p>
          <a:p>
            <a:pPr lvl="1" algn="just">
              <a:lnSpc>
                <a:spcPct val="80000"/>
              </a:lnSpc>
              <a:spcBef>
                <a:spcPct val="20000"/>
              </a:spcBef>
              <a:buClr>
                <a:srgbClr val="FF3399"/>
              </a:buClr>
              <a:buFont typeface="Arial" charset="0"/>
              <a:buAutoNum type="arabicPeriod"/>
            </a:pPr>
            <a:r>
              <a:rPr lang="es-ES_tradnl" altLang="es-CO" b="1"/>
              <a:t>Encuesta de Calidad de Vida 2003. </a:t>
            </a:r>
            <a:r>
              <a:rPr lang="es-ES_tradnl" altLang="es-CO"/>
              <a:t>Nacional por regiones y Bogotá por Localidades. (DANE, Alcaldía Mayor de Bogotá, DNP y 5 Instituciones).</a:t>
            </a:r>
            <a:endParaRPr lang="es-ES_tradnl" altLang="es-CO" b="1"/>
          </a:p>
          <a:p>
            <a:pPr lvl="1" algn="just">
              <a:lnSpc>
                <a:spcPct val="80000"/>
              </a:lnSpc>
              <a:spcBef>
                <a:spcPct val="20000"/>
              </a:spcBef>
              <a:buClr>
                <a:srgbClr val="FF3399"/>
              </a:buClr>
              <a:buFont typeface="Arial" charset="0"/>
              <a:buAutoNum type="arabicPeriod"/>
            </a:pPr>
            <a:r>
              <a:rPr lang="es-ES_tradnl" altLang="es-CO" b="1"/>
              <a:t>Encuesta de Calidad de Vida 2007 Bogotá por localidades. </a:t>
            </a:r>
            <a:r>
              <a:rPr lang="es-ES_tradnl" altLang="es-CO"/>
              <a:t>DANE  en convenio con el Distrito</a:t>
            </a:r>
          </a:p>
          <a:p>
            <a:pPr lvl="1" algn="just">
              <a:lnSpc>
                <a:spcPct val="80000"/>
              </a:lnSpc>
              <a:spcBef>
                <a:spcPct val="20000"/>
              </a:spcBef>
              <a:buClr>
                <a:srgbClr val="FF3399"/>
              </a:buClr>
              <a:buFont typeface="Arial" charset="0"/>
              <a:buAutoNum type="arabicPeriod"/>
            </a:pPr>
            <a:r>
              <a:rPr lang="es-ES_tradnl" altLang="es-CO" b="1"/>
              <a:t>Encuesta de Calidad de Vida 2008. </a:t>
            </a:r>
            <a:r>
              <a:rPr lang="es-ES_tradnl" altLang="es-CO"/>
              <a:t>Nacional por regiones</a:t>
            </a:r>
          </a:p>
          <a:p>
            <a:pPr algn="just">
              <a:lnSpc>
                <a:spcPct val="80000"/>
              </a:lnSpc>
              <a:spcBef>
                <a:spcPts val="600"/>
              </a:spcBef>
              <a:spcAft>
                <a:spcPts val="600"/>
              </a:spcAft>
              <a:buClr>
                <a:srgbClr val="FF3399"/>
              </a:buClr>
              <a:buFontTx/>
              <a:buChar char="•"/>
            </a:pPr>
            <a:endParaRPr lang="es-ES_tradnl" altLang="es-CO" sz="2200" b="1"/>
          </a:p>
          <a:p>
            <a:pPr algn="just">
              <a:lnSpc>
                <a:spcPct val="80000"/>
              </a:lnSpc>
              <a:spcBef>
                <a:spcPts val="600"/>
              </a:spcBef>
              <a:spcAft>
                <a:spcPts val="600"/>
              </a:spcAft>
              <a:buClr>
                <a:srgbClr val="FF3399"/>
              </a:buClr>
              <a:buFontTx/>
              <a:buChar char="•"/>
            </a:pPr>
            <a:r>
              <a:rPr lang="es-ES_tradnl" altLang="es-CO" sz="2200" b="1"/>
              <a:t>Primer encuestas sobre condiciones de vida, con periodo de aplicación de dos años.</a:t>
            </a:r>
          </a:p>
          <a:p>
            <a:pPr algn="just">
              <a:lnSpc>
                <a:spcPct val="80000"/>
              </a:lnSpc>
              <a:spcBef>
                <a:spcPts val="600"/>
              </a:spcBef>
              <a:spcAft>
                <a:spcPts val="600"/>
              </a:spcAft>
              <a:buClr>
                <a:srgbClr val="FF3399"/>
              </a:buClr>
              <a:buFontTx/>
              <a:buChar char="•"/>
            </a:pPr>
            <a:endParaRPr lang="es-ES_tradnl" altLang="es-CO" sz="2200"/>
          </a:p>
        </p:txBody>
      </p:sp>
    </p:spTree>
    <p:extLst>
      <p:ext uri="{BB962C8B-B14F-4D97-AF65-F5344CB8AC3E}">
        <p14:creationId xmlns:p14="http://schemas.microsoft.com/office/powerpoint/2010/main" val="41528393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79388" y="1268413"/>
            <a:ext cx="4824412"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55600" eaLnBrk="0" hangingPunct="0">
              <a:tabLst>
                <a:tab pos="95250" algn="l"/>
              </a:tabLst>
              <a:defRPr>
                <a:solidFill>
                  <a:schemeClr val="tx1"/>
                </a:solidFill>
                <a:latin typeface="Arial" charset="0"/>
              </a:defRPr>
            </a:lvl1pPr>
            <a:lvl2pPr marL="742950" indent="-285750" eaLnBrk="0" hangingPunct="0">
              <a:tabLst>
                <a:tab pos="95250" algn="l"/>
              </a:tabLst>
              <a:defRPr>
                <a:solidFill>
                  <a:schemeClr val="tx1"/>
                </a:solidFill>
                <a:latin typeface="Arial" charset="0"/>
              </a:defRPr>
            </a:lvl2pPr>
            <a:lvl3pPr marL="1143000" indent="-228600" eaLnBrk="0" hangingPunct="0">
              <a:tabLst>
                <a:tab pos="95250" algn="l"/>
              </a:tabLst>
              <a:defRPr>
                <a:solidFill>
                  <a:schemeClr val="tx1"/>
                </a:solidFill>
                <a:latin typeface="Arial" charset="0"/>
              </a:defRPr>
            </a:lvl3pPr>
            <a:lvl4pPr marL="1600200" indent="-228600" eaLnBrk="0" hangingPunct="0">
              <a:tabLst>
                <a:tab pos="95250" algn="l"/>
              </a:tabLst>
              <a:defRPr>
                <a:solidFill>
                  <a:schemeClr val="tx1"/>
                </a:solidFill>
                <a:latin typeface="Arial" charset="0"/>
              </a:defRPr>
            </a:lvl4pPr>
            <a:lvl5pPr marL="2057400" indent="-228600" eaLnBrk="0" hangingPunct="0">
              <a:tabLst>
                <a:tab pos="95250" algn="l"/>
              </a:tabLst>
              <a:defRPr>
                <a:solidFill>
                  <a:schemeClr val="tx1"/>
                </a:solidFill>
                <a:latin typeface="Arial" charset="0"/>
              </a:defRPr>
            </a:lvl5pPr>
            <a:lvl6pPr marL="2514600" indent="-228600" eaLnBrk="0" fontAlgn="base" hangingPunct="0">
              <a:spcBef>
                <a:spcPct val="0"/>
              </a:spcBef>
              <a:spcAft>
                <a:spcPct val="0"/>
              </a:spcAft>
              <a:tabLst>
                <a:tab pos="95250" algn="l"/>
              </a:tabLst>
              <a:defRPr>
                <a:solidFill>
                  <a:schemeClr val="tx1"/>
                </a:solidFill>
                <a:latin typeface="Arial" charset="0"/>
              </a:defRPr>
            </a:lvl6pPr>
            <a:lvl7pPr marL="2971800" indent="-228600" eaLnBrk="0" fontAlgn="base" hangingPunct="0">
              <a:spcBef>
                <a:spcPct val="0"/>
              </a:spcBef>
              <a:spcAft>
                <a:spcPct val="0"/>
              </a:spcAft>
              <a:tabLst>
                <a:tab pos="95250" algn="l"/>
              </a:tabLst>
              <a:defRPr>
                <a:solidFill>
                  <a:schemeClr val="tx1"/>
                </a:solidFill>
                <a:latin typeface="Arial" charset="0"/>
              </a:defRPr>
            </a:lvl7pPr>
            <a:lvl8pPr marL="3429000" indent="-228600" eaLnBrk="0" fontAlgn="base" hangingPunct="0">
              <a:spcBef>
                <a:spcPct val="0"/>
              </a:spcBef>
              <a:spcAft>
                <a:spcPct val="0"/>
              </a:spcAft>
              <a:tabLst>
                <a:tab pos="95250" algn="l"/>
              </a:tabLst>
              <a:defRPr>
                <a:solidFill>
                  <a:schemeClr val="tx1"/>
                </a:solidFill>
                <a:latin typeface="Arial" charset="0"/>
              </a:defRPr>
            </a:lvl8pPr>
            <a:lvl9pPr marL="3886200" indent="-228600" eaLnBrk="0" fontAlgn="base" hangingPunct="0">
              <a:spcBef>
                <a:spcPct val="0"/>
              </a:spcBef>
              <a:spcAft>
                <a:spcPct val="0"/>
              </a:spcAft>
              <a:tabLst>
                <a:tab pos="95250" algn="l"/>
              </a:tabLst>
              <a:defRPr>
                <a:solidFill>
                  <a:schemeClr val="tx1"/>
                </a:solidFill>
                <a:latin typeface="Arial" charset="0"/>
              </a:defRPr>
            </a:lvl9pPr>
          </a:lstStyle>
          <a:p>
            <a:pPr algn="just" eaLnBrk="1" hangingPunct="1">
              <a:lnSpc>
                <a:spcPct val="80000"/>
              </a:lnSpc>
              <a:spcBef>
                <a:spcPct val="20000"/>
              </a:spcBef>
            </a:pPr>
            <a:r>
              <a:rPr lang="es-ES" altLang="es-CO" sz="1200" b="1"/>
              <a:t>Muestra: 14.801 Hogares </a:t>
            </a:r>
          </a:p>
          <a:p>
            <a:pPr algn="just" eaLnBrk="1" hangingPunct="1">
              <a:lnSpc>
                <a:spcPct val="80000"/>
              </a:lnSpc>
              <a:spcBef>
                <a:spcPct val="20000"/>
              </a:spcBef>
            </a:pPr>
            <a:r>
              <a:rPr lang="es-ES" altLang="es-CO" sz="1200" b="1"/>
              <a:t>Representatividad (9</a:t>
            </a:r>
            <a:r>
              <a:rPr lang="es-CO" altLang="es-CO" sz="1200" b="1"/>
              <a:t> Regiones):</a:t>
            </a:r>
          </a:p>
          <a:p>
            <a:pPr algn="just" eaLnBrk="1" hangingPunct="1">
              <a:lnSpc>
                <a:spcPct val="80000"/>
              </a:lnSpc>
              <a:spcBef>
                <a:spcPct val="20000"/>
              </a:spcBef>
            </a:pPr>
            <a:endParaRPr lang="es-ES" altLang="es-CO" sz="1200" b="1"/>
          </a:p>
          <a:p>
            <a:pPr algn="just" eaLnBrk="1" hangingPunct="1">
              <a:lnSpc>
                <a:spcPct val="80000"/>
              </a:lnSpc>
              <a:spcBef>
                <a:spcPct val="45000"/>
              </a:spcBef>
              <a:spcAft>
                <a:spcPct val="40000"/>
              </a:spcAft>
            </a:pPr>
            <a:r>
              <a:rPr lang="es-CO" altLang="es-CO" sz="1200"/>
              <a:t>Bogotá</a:t>
            </a:r>
            <a:endParaRPr lang="es-ES" altLang="es-CO" sz="1200"/>
          </a:p>
          <a:p>
            <a:pPr algn="just" eaLnBrk="1" hangingPunct="1">
              <a:lnSpc>
                <a:spcPct val="80000"/>
              </a:lnSpc>
              <a:spcBef>
                <a:spcPct val="45000"/>
              </a:spcBef>
              <a:spcAft>
                <a:spcPct val="40000"/>
              </a:spcAft>
            </a:pPr>
            <a:r>
              <a:rPr lang="es-ES" altLang="es-CO" sz="1200"/>
              <a:t>Antioquia</a:t>
            </a:r>
          </a:p>
          <a:p>
            <a:pPr algn="just" eaLnBrk="1" hangingPunct="1">
              <a:lnSpc>
                <a:spcPct val="80000"/>
              </a:lnSpc>
              <a:spcBef>
                <a:spcPct val="45000"/>
              </a:spcBef>
              <a:spcAft>
                <a:spcPct val="40000"/>
              </a:spcAft>
            </a:pPr>
            <a:r>
              <a:rPr lang="es-MX" altLang="es-CO" sz="1200"/>
              <a:t>Valle del Cauca</a:t>
            </a:r>
            <a:endParaRPr lang="es-ES" altLang="es-CO" sz="1200"/>
          </a:p>
          <a:p>
            <a:pPr algn="just" eaLnBrk="1" hangingPunct="1">
              <a:lnSpc>
                <a:spcPct val="80000"/>
              </a:lnSpc>
              <a:spcBef>
                <a:spcPct val="45000"/>
              </a:spcBef>
              <a:spcAft>
                <a:spcPct val="40000"/>
              </a:spcAft>
            </a:pPr>
            <a:r>
              <a:rPr lang="es-ES" altLang="es-CO" sz="1200"/>
              <a:t>Atlántica:  </a:t>
            </a:r>
            <a:r>
              <a:rPr lang="es-ES_tradnl" altLang="es-CO" sz="1200"/>
              <a:t>Guajira, Cesar, Magdalena, Atlántico, Bolívar, Sucre y Córdoba</a:t>
            </a:r>
          </a:p>
          <a:p>
            <a:pPr algn="just" eaLnBrk="1" hangingPunct="1">
              <a:lnSpc>
                <a:spcPct val="80000"/>
              </a:lnSpc>
              <a:spcBef>
                <a:spcPct val="45000"/>
              </a:spcBef>
              <a:spcAft>
                <a:spcPct val="40000"/>
              </a:spcAft>
            </a:pPr>
            <a:r>
              <a:rPr lang="es-ES" altLang="es-CO" sz="1200"/>
              <a:t>Oriental: </a:t>
            </a:r>
            <a:r>
              <a:rPr lang="es-ES_tradnl" altLang="es-CO" sz="1200"/>
              <a:t>Norte de Santander, Santander, Boyacá, Cundinamarca y Meta</a:t>
            </a:r>
          </a:p>
          <a:p>
            <a:pPr algn="just" eaLnBrk="1" hangingPunct="1">
              <a:lnSpc>
                <a:spcPct val="80000"/>
              </a:lnSpc>
              <a:spcBef>
                <a:spcPct val="45000"/>
              </a:spcBef>
              <a:spcAft>
                <a:spcPct val="40000"/>
              </a:spcAft>
            </a:pPr>
            <a:r>
              <a:rPr lang="es-ES" altLang="es-CO" sz="1200"/>
              <a:t>Central:   </a:t>
            </a:r>
            <a:r>
              <a:rPr lang="es-ES_tradnl" altLang="es-CO" sz="1200"/>
              <a:t>Caldas, Quindío, Risaralda, Tolima, Huila y Caquetá</a:t>
            </a:r>
            <a:r>
              <a:rPr lang="es-ES" altLang="es-CO" sz="1200"/>
              <a:t> </a:t>
            </a:r>
          </a:p>
          <a:p>
            <a:pPr algn="just" eaLnBrk="1" hangingPunct="1">
              <a:lnSpc>
                <a:spcPct val="80000"/>
              </a:lnSpc>
              <a:spcBef>
                <a:spcPct val="45000"/>
              </a:spcBef>
              <a:spcAft>
                <a:spcPct val="40000"/>
              </a:spcAft>
            </a:pPr>
            <a:r>
              <a:rPr lang="es-ES" altLang="es-CO" sz="1200"/>
              <a:t>Pacífica:   </a:t>
            </a:r>
            <a:r>
              <a:rPr lang="es-ES_tradnl" altLang="es-CO" sz="1200"/>
              <a:t>Chocó, Cauca y Nariño</a:t>
            </a:r>
            <a:r>
              <a:rPr lang="es-ES" altLang="es-CO" sz="1200"/>
              <a:t> </a:t>
            </a:r>
            <a:endParaRPr lang="es-MX" altLang="es-CO" sz="1200"/>
          </a:p>
          <a:p>
            <a:pPr algn="just" eaLnBrk="1" hangingPunct="1">
              <a:lnSpc>
                <a:spcPct val="80000"/>
              </a:lnSpc>
              <a:spcBef>
                <a:spcPct val="45000"/>
              </a:spcBef>
              <a:spcAft>
                <a:spcPct val="40000"/>
              </a:spcAft>
            </a:pPr>
            <a:r>
              <a:rPr lang="es-ES" altLang="es-CO" sz="1200"/>
              <a:t>Orinoquía – Amazonía: </a:t>
            </a:r>
            <a:r>
              <a:rPr lang="es-ES_tradnl" altLang="es-CO" sz="1200"/>
              <a:t>Arauca, Casanare, Vichada, Guainía, Guaviare, Vaupéz, Amazonas y Putumayo</a:t>
            </a:r>
            <a:r>
              <a:rPr lang="es-ES" altLang="es-CO" sz="1200"/>
              <a:t> </a:t>
            </a:r>
          </a:p>
          <a:p>
            <a:pPr algn="just" eaLnBrk="1" hangingPunct="1">
              <a:lnSpc>
                <a:spcPct val="80000"/>
              </a:lnSpc>
              <a:spcBef>
                <a:spcPct val="45000"/>
              </a:spcBef>
              <a:spcAft>
                <a:spcPct val="40000"/>
              </a:spcAft>
            </a:pPr>
            <a:r>
              <a:rPr lang="es-ES" altLang="es-CO" sz="1200"/>
              <a:t>San Andrés </a:t>
            </a:r>
          </a:p>
          <a:p>
            <a:pPr algn="just" eaLnBrk="1" hangingPunct="1">
              <a:lnSpc>
                <a:spcPct val="80000"/>
              </a:lnSpc>
              <a:spcBef>
                <a:spcPct val="45000"/>
              </a:spcBef>
              <a:spcAft>
                <a:spcPct val="40000"/>
              </a:spcAft>
            </a:pPr>
            <a:r>
              <a:rPr lang="es-ES" altLang="es-CO" sz="1200" b="1">
                <a:solidFill>
                  <a:srgbClr val="FF0066"/>
                </a:solidFill>
              </a:rPr>
              <a:t>Precisión de las estimaciones: para tasas o razones con ocurrencia de más del 10% tiene un error muestral así:</a:t>
            </a:r>
          </a:p>
          <a:p>
            <a:pPr algn="just" eaLnBrk="1" hangingPunct="1">
              <a:lnSpc>
                <a:spcPct val="80000"/>
              </a:lnSpc>
              <a:spcBef>
                <a:spcPct val="20000"/>
              </a:spcBef>
            </a:pPr>
            <a:endParaRPr lang="es-ES" altLang="es-CO" sz="1200" b="1">
              <a:solidFill>
                <a:srgbClr val="FF0066"/>
              </a:solidFill>
            </a:endParaRPr>
          </a:p>
          <a:p>
            <a:pPr algn="just" eaLnBrk="1" hangingPunct="1">
              <a:lnSpc>
                <a:spcPct val="80000"/>
              </a:lnSpc>
              <a:spcBef>
                <a:spcPct val="20000"/>
              </a:spcBef>
            </a:pPr>
            <a:r>
              <a:rPr lang="es-CO" altLang="es-CO" sz="1200" b="1">
                <a:solidFill>
                  <a:srgbClr val="FF0066"/>
                </a:solidFill>
              </a:rPr>
              <a:t>  -  5% en cabeceras</a:t>
            </a:r>
          </a:p>
          <a:p>
            <a:pPr algn="just" eaLnBrk="1" hangingPunct="1">
              <a:lnSpc>
                <a:spcPct val="80000"/>
              </a:lnSpc>
              <a:spcBef>
                <a:spcPct val="20000"/>
              </a:spcBef>
            </a:pPr>
            <a:r>
              <a:rPr lang="es-CO" altLang="es-CO" sz="1200" b="1">
                <a:solidFill>
                  <a:srgbClr val="FF0066"/>
                </a:solidFill>
              </a:rPr>
              <a:t>  -  7% en zonas rurales</a:t>
            </a:r>
          </a:p>
          <a:p>
            <a:pPr algn="just" eaLnBrk="1" hangingPunct="1">
              <a:lnSpc>
                <a:spcPct val="80000"/>
              </a:lnSpc>
              <a:spcBef>
                <a:spcPct val="20000"/>
              </a:spcBef>
            </a:pPr>
            <a:endParaRPr lang="es-CO" altLang="es-CO" sz="1200" b="1">
              <a:solidFill>
                <a:srgbClr val="FF0066"/>
              </a:solidFill>
            </a:endParaRPr>
          </a:p>
          <a:p>
            <a:pPr algn="just" eaLnBrk="1" hangingPunct="1">
              <a:lnSpc>
                <a:spcPct val="80000"/>
              </a:lnSpc>
              <a:spcBef>
                <a:spcPct val="20000"/>
              </a:spcBef>
            </a:pPr>
            <a:r>
              <a:rPr lang="es-CO" altLang="es-CO" sz="1200" b="1">
                <a:solidFill>
                  <a:srgbClr val="FF0066"/>
                </a:solidFill>
              </a:rPr>
              <a:t>Con un nivel de confianza del 95%</a:t>
            </a:r>
            <a:endParaRPr lang="es-ES" altLang="es-CO" sz="1200" b="1">
              <a:solidFill>
                <a:srgbClr val="FF0066"/>
              </a:solidFill>
            </a:endParaRPr>
          </a:p>
        </p:txBody>
      </p:sp>
      <p:grpSp>
        <p:nvGrpSpPr>
          <p:cNvPr id="53251" name="Group 3"/>
          <p:cNvGrpSpPr>
            <a:grpSpLocks/>
          </p:cNvGrpSpPr>
          <p:nvPr/>
        </p:nvGrpSpPr>
        <p:grpSpPr bwMode="auto">
          <a:xfrm>
            <a:off x="4989513" y="1412875"/>
            <a:ext cx="3759200" cy="4860925"/>
            <a:chOff x="3143" y="1227"/>
            <a:chExt cx="1938" cy="2725"/>
          </a:xfrm>
        </p:grpSpPr>
        <p:sp>
          <p:nvSpPr>
            <p:cNvPr id="53253" name="Freeform 4"/>
            <p:cNvSpPr>
              <a:spLocks/>
            </p:cNvSpPr>
            <p:nvPr/>
          </p:nvSpPr>
          <p:spPr bwMode="auto">
            <a:xfrm>
              <a:off x="3999" y="1227"/>
              <a:ext cx="395" cy="331"/>
            </a:xfrm>
            <a:custGeom>
              <a:avLst/>
              <a:gdLst>
                <a:gd name="T0" fmla="*/ 31 w 395"/>
                <a:gd name="T1" fmla="*/ 190 h 331"/>
                <a:gd name="T2" fmla="*/ 52 w 395"/>
                <a:gd name="T3" fmla="*/ 185 h 331"/>
                <a:gd name="T4" fmla="*/ 73 w 395"/>
                <a:gd name="T5" fmla="*/ 168 h 331"/>
                <a:gd name="T6" fmla="*/ 84 w 395"/>
                <a:gd name="T7" fmla="*/ 168 h 331"/>
                <a:gd name="T8" fmla="*/ 95 w 395"/>
                <a:gd name="T9" fmla="*/ 152 h 331"/>
                <a:gd name="T10" fmla="*/ 116 w 395"/>
                <a:gd name="T11" fmla="*/ 141 h 331"/>
                <a:gd name="T12" fmla="*/ 126 w 395"/>
                <a:gd name="T13" fmla="*/ 130 h 331"/>
                <a:gd name="T14" fmla="*/ 142 w 395"/>
                <a:gd name="T15" fmla="*/ 119 h 331"/>
                <a:gd name="T16" fmla="*/ 163 w 395"/>
                <a:gd name="T17" fmla="*/ 114 h 331"/>
                <a:gd name="T18" fmla="*/ 184 w 395"/>
                <a:gd name="T19" fmla="*/ 108 h 331"/>
                <a:gd name="T20" fmla="*/ 205 w 395"/>
                <a:gd name="T21" fmla="*/ 97 h 331"/>
                <a:gd name="T22" fmla="*/ 221 w 395"/>
                <a:gd name="T23" fmla="*/ 87 h 331"/>
                <a:gd name="T24" fmla="*/ 232 w 395"/>
                <a:gd name="T25" fmla="*/ 70 h 331"/>
                <a:gd name="T26" fmla="*/ 237 w 395"/>
                <a:gd name="T27" fmla="*/ 49 h 331"/>
                <a:gd name="T28" fmla="*/ 237 w 395"/>
                <a:gd name="T29" fmla="*/ 32 h 331"/>
                <a:gd name="T30" fmla="*/ 258 w 395"/>
                <a:gd name="T31" fmla="*/ 32 h 331"/>
                <a:gd name="T32" fmla="*/ 258 w 395"/>
                <a:gd name="T33" fmla="*/ 43 h 331"/>
                <a:gd name="T34" fmla="*/ 269 w 395"/>
                <a:gd name="T35" fmla="*/ 43 h 331"/>
                <a:gd name="T36" fmla="*/ 274 w 395"/>
                <a:gd name="T37" fmla="*/ 32 h 331"/>
                <a:gd name="T38" fmla="*/ 269 w 395"/>
                <a:gd name="T39" fmla="*/ 21 h 331"/>
                <a:gd name="T40" fmla="*/ 285 w 395"/>
                <a:gd name="T41" fmla="*/ 10 h 331"/>
                <a:gd name="T42" fmla="*/ 295 w 395"/>
                <a:gd name="T43" fmla="*/ 16 h 331"/>
                <a:gd name="T44" fmla="*/ 306 w 395"/>
                <a:gd name="T45" fmla="*/ 10 h 331"/>
                <a:gd name="T46" fmla="*/ 306 w 395"/>
                <a:gd name="T47" fmla="*/ 5 h 331"/>
                <a:gd name="T48" fmla="*/ 300 w 395"/>
                <a:gd name="T49" fmla="*/ 0 h 331"/>
                <a:gd name="T50" fmla="*/ 311 w 395"/>
                <a:gd name="T51" fmla="*/ 0 h 331"/>
                <a:gd name="T52" fmla="*/ 332 w 395"/>
                <a:gd name="T53" fmla="*/ 0 h 331"/>
                <a:gd name="T54" fmla="*/ 358 w 395"/>
                <a:gd name="T55" fmla="*/ 10 h 331"/>
                <a:gd name="T56" fmla="*/ 374 w 395"/>
                <a:gd name="T57" fmla="*/ 21 h 331"/>
                <a:gd name="T58" fmla="*/ 385 w 395"/>
                <a:gd name="T59" fmla="*/ 43 h 331"/>
                <a:gd name="T60" fmla="*/ 390 w 395"/>
                <a:gd name="T61" fmla="*/ 59 h 331"/>
                <a:gd name="T62" fmla="*/ 385 w 395"/>
                <a:gd name="T63" fmla="*/ 70 h 331"/>
                <a:gd name="T64" fmla="*/ 369 w 395"/>
                <a:gd name="T65" fmla="*/ 81 h 331"/>
                <a:gd name="T66" fmla="*/ 358 w 395"/>
                <a:gd name="T67" fmla="*/ 92 h 331"/>
                <a:gd name="T68" fmla="*/ 358 w 395"/>
                <a:gd name="T69" fmla="*/ 103 h 331"/>
                <a:gd name="T70" fmla="*/ 269 w 395"/>
                <a:gd name="T71" fmla="*/ 130 h 331"/>
                <a:gd name="T72" fmla="*/ 211 w 395"/>
                <a:gd name="T73" fmla="*/ 212 h 331"/>
                <a:gd name="T74" fmla="*/ 195 w 395"/>
                <a:gd name="T75" fmla="*/ 223 h 331"/>
                <a:gd name="T76" fmla="*/ 184 w 395"/>
                <a:gd name="T77" fmla="*/ 233 h 331"/>
                <a:gd name="T78" fmla="*/ 174 w 395"/>
                <a:gd name="T79" fmla="*/ 244 h 331"/>
                <a:gd name="T80" fmla="*/ 163 w 395"/>
                <a:gd name="T81" fmla="*/ 266 h 331"/>
                <a:gd name="T82" fmla="*/ 158 w 395"/>
                <a:gd name="T83" fmla="*/ 282 h 331"/>
                <a:gd name="T84" fmla="*/ 153 w 395"/>
                <a:gd name="T85" fmla="*/ 299 h 331"/>
                <a:gd name="T86" fmla="*/ 142 w 395"/>
                <a:gd name="T87" fmla="*/ 310 h 331"/>
                <a:gd name="T88" fmla="*/ 132 w 395"/>
                <a:gd name="T89" fmla="*/ 326 h 331"/>
                <a:gd name="T90" fmla="*/ 116 w 395"/>
                <a:gd name="T91" fmla="*/ 331 h 331"/>
                <a:gd name="T92" fmla="*/ 95 w 395"/>
                <a:gd name="T93" fmla="*/ 326 h 331"/>
                <a:gd name="T94" fmla="*/ 79 w 395"/>
                <a:gd name="T95" fmla="*/ 326 h 331"/>
                <a:gd name="T96" fmla="*/ 84 w 395"/>
                <a:gd name="T97" fmla="*/ 310 h 331"/>
                <a:gd name="T98" fmla="*/ 84 w 395"/>
                <a:gd name="T99" fmla="*/ 293 h 331"/>
                <a:gd name="T100" fmla="*/ 68 w 395"/>
                <a:gd name="T101" fmla="*/ 277 h 331"/>
                <a:gd name="T102" fmla="*/ 63 w 395"/>
                <a:gd name="T103" fmla="*/ 272 h 331"/>
                <a:gd name="T104" fmla="*/ 52 w 395"/>
                <a:gd name="T105" fmla="*/ 255 h 331"/>
                <a:gd name="T106" fmla="*/ 31 w 395"/>
                <a:gd name="T107" fmla="*/ 255 h 331"/>
                <a:gd name="T108" fmla="*/ 10 w 395"/>
                <a:gd name="T109" fmla="*/ 261 h 331"/>
                <a:gd name="T110" fmla="*/ 0 w 395"/>
                <a:gd name="T111" fmla="*/ 250 h 331"/>
                <a:gd name="T112" fmla="*/ 0 w 395"/>
                <a:gd name="T113" fmla="*/ 228 h 331"/>
                <a:gd name="T114" fmla="*/ 5 w 395"/>
                <a:gd name="T115" fmla="*/ 206 h 3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95"/>
                <a:gd name="T175" fmla="*/ 0 h 331"/>
                <a:gd name="T176" fmla="*/ 395 w 395"/>
                <a:gd name="T177" fmla="*/ 331 h 3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95" h="331">
                  <a:moveTo>
                    <a:pt x="10" y="190"/>
                  </a:moveTo>
                  <a:lnTo>
                    <a:pt x="15" y="190"/>
                  </a:lnTo>
                  <a:lnTo>
                    <a:pt x="21" y="190"/>
                  </a:lnTo>
                  <a:lnTo>
                    <a:pt x="31" y="190"/>
                  </a:lnTo>
                  <a:lnTo>
                    <a:pt x="37" y="190"/>
                  </a:lnTo>
                  <a:lnTo>
                    <a:pt x="42" y="190"/>
                  </a:lnTo>
                  <a:lnTo>
                    <a:pt x="47" y="190"/>
                  </a:lnTo>
                  <a:lnTo>
                    <a:pt x="52" y="185"/>
                  </a:lnTo>
                  <a:lnTo>
                    <a:pt x="58" y="185"/>
                  </a:lnTo>
                  <a:lnTo>
                    <a:pt x="63" y="179"/>
                  </a:lnTo>
                  <a:lnTo>
                    <a:pt x="68" y="174"/>
                  </a:lnTo>
                  <a:lnTo>
                    <a:pt x="73" y="168"/>
                  </a:lnTo>
                  <a:lnTo>
                    <a:pt x="79" y="168"/>
                  </a:lnTo>
                  <a:lnTo>
                    <a:pt x="79" y="163"/>
                  </a:lnTo>
                  <a:lnTo>
                    <a:pt x="84" y="163"/>
                  </a:lnTo>
                  <a:lnTo>
                    <a:pt x="84" y="168"/>
                  </a:lnTo>
                  <a:lnTo>
                    <a:pt x="84" y="163"/>
                  </a:lnTo>
                  <a:lnTo>
                    <a:pt x="89" y="157"/>
                  </a:lnTo>
                  <a:lnTo>
                    <a:pt x="95" y="157"/>
                  </a:lnTo>
                  <a:lnTo>
                    <a:pt x="95" y="152"/>
                  </a:lnTo>
                  <a:lnTo>
                    <a:pt x="100" y="152"/>
                  </a:lnTo>
                  <a:lnTo>
                    <a:pt x="105" y="146"/>
                  </a:lnTo>
                  <a:lnTo>
                    <a:pt x="110" y="141"/>
                  </a:lnTo>
                  <a:lnTo>
                    <a:pt x="116" y="141"/>
                  </a:lnTo>
                  <a:lnTo>
                    <a:pt x="116" y="136"/>
                  </a:lnTo>
                  <a:lnTo>
                    <a:pt x="121" y="136"/>
                  </a:lnTo>
                  <a:lnTo>
                    <a:pt x="121" y="130"/>
                  </a:lnTo>
                  <a:lnTo>
                    <a:pt x="126" y="130"/>
                  </a:lnTo>
                  <a:lnTo>
                    <a:pt x="126" y="125"/>
                  </a:lnTo>
                  <a:lnTo>
                    <a:pt x="132" y="125"/>
                  </a:lnTo>
                  <a:lnTo>
                    <a:pt x="137" y="119"/>
                  </a:lnTo>
                  <a:lnTo>
                    <a:pt x="142" y="119"/>
                  </a:lnTo>
                  <a:lnTo>
                    <a:pt x="147" y="119"/>
                  </a:lnTo>
                  <a:lnTo>
                    <a:pt x="153" y="114"/>
                  </a:lnTo>
                  <a:lnTo>
                    <a:pt x="158" y="114"/>
                  </a:lnTo>
                  <a:lnTo>
                    <a:pt x="163" y="114"/>
                  </a:lnTo>
                  <a:lnTo>
                    <a:pt x="168" y="114"/>
                  </a:lnTo>
                  <a:lnTo>
                    <a:pt x="174" y="114"/>
                  </a:lnTo>
                  <a:lnTo>
                    <a:pt x="179" y="108"/>
                  </a:lnTo>
                  <a:lnTo>
                    <a:pt x="184" y="108"/>
                  </a:lnTo>
                  <a:lnTo>
                    <a:pt x="190" y="108"/>
                  </a:lnTo>
                  <a:lnTo>
                    <a:pt x="195" y="103"/>
                  </a:lnTo>
                  <a:lnTo>
                    <a:pt x="200" y="97"/>
                  </a:lnTo>
                  <a:lnTo>
                    <a:pt x="205" y="97"/>
                  </a:lnTo>
                  <a:lnTo>
                    <a:pt x="211" y="92"/>
                  </a:lnTo>
                  <a:lnTo>
                    <a:pt x="216" y="92"/>
                  </a:lnTo>
                  <a:lnTo>
                    <a:pt x="216" y="87"/>
                  </a:lnTo>
                  <a:lnTo>
                    <a:pt x="221" y="87"/>
                  </a:lnTo>
                  <a:lnTo>
                    <a:pt x="221" y="81"/>
                  </a:lnTo>
                  <a:lnTo>
                    <a:pt x="227" y="76"/>
                  </a:lnTo>
                  <a:lnTo>
                    <a:pt x="227" y="70"/>
                  </a:lnTo>
                  <a:lnTo>
                    <a:pt x="232" y="70"/>
                  </a:lnTo>
                  <a:lnTo>
                    <a:pt x="232" y="65"/>
                  </a:lnTo>
                  <a:lnTo>
                    <a:pt x="232" y="59"/>
                  </a:lnTo>
                  <a:lnTo>
                    <a:pt x="237" y="54"/>
                  </a:lnTo>
                  <a:lnTo>
                    <a:pt x="237" y="49"/>
                  </a:lnTo>
                  <a:lnTo>
                    <a:pt x="237" y="43"/>
                  </a:lnTo>
                  <a:lnTo>
                    <a:pt x="232" y="38"/>
                  </a:lnTo>
                  <a:lnTo>
                    <a:pt x="232" y="32"/>
                  </a:lnTo>
                  <a:lnTo>
                    <a:pt x="237" y="32"/>
                  </a:lnTo>
                  <a:lnTo>
                    <a:pt x="242" y="32"/>
                  </a:lnTo>
                  <a:lnTo>
                    <a:pt x="248" y="32"/>
                  </a:lnTo>
                  <a:lnTo>
                    <a:pt x="253" y="32"/>
                  </a:lnTo>
                  <a:lnTo>
                    <a:pt x="258" y="32"/>
                  </a:lnTo>
                  <a:lnTo>
                    <a:pt x="263" y="32"/>
                  </a:lnTo>
                  <a:lnTo>
                    <a:pt x="258" y="32"/>
                  </a:lnTo>
                  <a:lnTo>
                    <a:pt x="258" y="38"/>
                  </a:lnTo>
                  <a:lnTo>
                    <a:pt x="258" y="43"/>
                  </a:lnTo>
                  <a:lnTo>
                    <a:pt x="258" y="49"/>
                  </a:lnTo>
                  <a:lnTo>
                    <a:pt x="263" y="49"/>
                  </a:lnTo>
                  <a:lnTo>
                    <a:pt x="263" y="43"/>
                  </a:lnTo>
                  <a:lnTo>
                    <a:pt x="269" y="43"/>
                  </a:lnTo>
                  <a:lnTo>
                    <a:pt x="269" y="38"/>
                  </a:lnTo>
                  <a:lnTo>
                    <a:pt x="274" y="38"/>
                  </a:lnTo>
                  <a:lnTo>
                    <a:pt x="279" y="38"/>
                  </a:lnTo>
                  <a:lnTo>
                    <a:pt x="274" y="32"/>
                  </a:lnTo>
                  <a:lnTo>
                    <a:pt x="274" y="27"/>
                  </a:lnTo>
                  <a:lnTo>
                    <a:pt x="269" y="27"/>
                  </a:lnTo>
                  <a:lnTo>
                    <a:pt x="263" y="27"/>
                  </a:lnTo>
                  <a:lnTo>
                    <a:pt x="269" y="21"/>
                  </a:lnTo>
                  <a:lnTo>
                    <a:pt x="274" y="16"/>
                  </a:lnTo>
                  <a:lnTo>
                    <a:pt x="279" y="16"/>
                  </a:lnTo>
                  <a:lnTo>
                    <a:pt x="279" y="10"/>
                  </a:lnTo>
                  <a:lnTo>
                    <a:pt x="285" y="10"/>
                  </a:lnTo>
                  <a:lnTo>
                    <a:pt x="285" y="16"/>
                  </a:lnTo>
                  <a:lnTo>
                    <a:pt x="285" y="21"/>
                  </a:lnTo>
                  <a:lnTo>
                    <a:pt x="290" y="16"/>
                  </a:lnTo>
                  <a:lnTo>
                    <a:pt x="295" y="16"/>
                  </a:lnTo>
                  <a:lnTo>
                    <a:pt x="295" y="10"/>
                  </a:lnTo>
                  <a:lnTo>
                    <a:pt x="300" y="5"/>
                  </a:lnTo>
                  <a:lnTo>
                    <a:pt x="300" y="10"/>
                  </a:lnTo>
                  <a:lnTo>
                    <a:pt x="306" y="10"/>
                  </a:lnTo>
                  <a:lnTo>
                    <a:pt x="306" y="5"/>
                  </a:lnTo>
                  <a:lnTo>
                    <a:pt x="311" y="5"/>
                  </a:lnTo>
                  <a:lnTo>
                    <a:pt x="311" y="0"/>
                  </a:lnTo>
                  <a:lnTo>
                    <a:pt x="306" y="5"/>
                  </a:lnTo>
                  <a:lnTo>
                    <a:pt x="306" y="0"/>
                  </a:lnTo>
                  <a:lnTo>
                    <a:pt x="311" y="0"/>
                  </a:lnTo>
                  <a:lnTo>
                    <a:pt x="306" y="0"/>
                  </a:lnTo>
                  <a:lnTo>
                    <a:pt x="300" y="0"/>
                  </a:lnTo>
                  <a:lnTo>
                    <a:pt x="300" y="5"/>
                  </a:lnTo>
                  <a:lnTo>
                    <a:pt x="300" y="0"/>
                  </a:lnTo>
                  <a:lnTo>
                    <a:pt x="306" y="0"/>
                  </a:lnTo>
                  <a:lnTo>
                    <a:pt x="311" y="0"/>
                  </a:lnTo>
                  <a:lnTo>
                    <a:pt x="316" y="0"/>
                  </a:lnTo>
                  <a:lnTo>
                    <a:pt x="322" y="0"/>
                  </a:lnTo>
                  <a:lnTo>
                    <a:pt x="327" y="0"/>
                  </a:lnTo>
                  <a:lnTo>
                    <a:pt x="332" y="0"/>
                  </a:lnTo>
                  <a:lnTo>
                    <a:pt x="343" y="10"/>
                  </a:lnTo>
                  <a:lnTo>
                    <a:pt x="348" y="10"/>
                  </a:lnTo>
                  <a:lnTo>
                    <a:pt x="353" y="10"/>
                  </a:lnTo>
                  <a:lnTo>
                    <a:pt x="358" y="10"/>
                  </a:lnTo>
                  <a:lnTo>
                    <a:pt x="364" y="16"/>
                  </a:lnTo>
                  <a:lnTo>
                    <a:pt x="369" y="16"/>
                  </a:lnTo>
                  <a:lnTo>
                    <a:pt x="374" y="16"/>
                  </a:lnTo>
                  <a:lnTo>
                    <a:pt x="374" y="21"/>
                  </a:lnTo>
                  <a:lnTo>
                    <a:pt x="380" y="27"/>
                  </a:lnTo>
                  <a:lnTo>
                    <a:pt x="380" y="32"/>
                  </a:lnTo>
                  <a:lnTo>
                    <a:pt x="385" y="38"/>
                  </a:lnTo>
                  <a:lnTo>
                    <a:pt x="385" y="43"/>
                  </a:lnTo>
                  <a:lnTo>
                    <a:pt x="390" y="43"/>
                  </a:lnTo>
                  <a:lnTo>
                    <a:pt x="390" y="49"/>
                  </a:lnTo>
                  <a:lnTo>
                    <a:pt x="390" y="54"/>
                  </a:lnTo>
                  <a:lnTo>
                    <a:pt x="390" y="59"/>
                  </a:lnTo>
                  <a:lnTo>
                    <a:pt x="395" y="59"/>
                  </a:lnTo>
                  <a:lnTo>
                    <a:pt x="390" y="65"/>
                  </a:lnTo>
                  <a:lnTo>
                    <a:pt x="390" y="70"/>
                  </a:lnTo>
                  <a:lnTo>
                    <a:pt x="385" y="70"/>
                  </a:lnTo>
                  <a:lnTo>
                    <a:pt x="385" y="76"/>
                  </a:lnTo>
                  <a:lnTo>
                    <a:pt x="380" y="76"/>
                  </a:lnTo>
                  <a:lnTo>
                    <a:pt x="374" y="81"/>
                  </a:lnTo>
                  <a:lnTo>
                    <a:pt x="369" y="81"/>
                  </a:lnTo>
                  <a:lnTo>
                    <a:pt x="369" y="87"/>
                  </a:lnTo>
                  <a:lnTo>
                    <a:pt x="364" y="87"/>
                  </a:lnTo>
                  <a:lnTo>
                    <a:pt x="364" y="92"/>
                  </a:lnTo>
                  <a:lnTo>
                    <a:pt x="358" y="92"/>
                  </a:lnTo>
                  <a:lnTo>
                    <a:pt x="358" y="97"/>
                  </a:lnTo>
                  <a:lnTo>
                    <a:pt x="353" y="97"/>
                  </a:lnTo>
                  <a:lnTo>
                    <a:pt x="358" y="97"/>
                  </a:lnTo>
                  <a:lnTo>
                    <a:pt x="358" y="103"/>
                  </a:lnTo>
                  <a:lnTo>
                    <a:pt x="327" y="114"/>
                  </a:lnTo>
                  <a:lnTo>
                    <a:pt x="322" y="114"/>
                  </a:lnTo>
                  <a:lnTo>
                    <a:pt x="290" y="125"/>
                  </a:lnTo>
                  <a:lnTo>
                    <a:pt x="269" y="130"/>
                  </a:lnTo>
                  <a:lnTo>
                    <a:pt x="263" y="130"/>
                  </a:lnTo>
                  <a:lnTo>
                    <a:pt x="221" y="212"/>
                  </a:lnTo>
                  <a:lnTo>
                    <a:pt x="216" y="212"/>
                  </a:lnTo>
                  <a:lnTo>
                    <a:pt x="211" y="212"/>
                  </a:lnTo>
                  <a:lnTo>
                    <a:pt x="211" y="217"/>
                  </a:lnTo>
                  <a:lnTo>
                    <a:pt x="205" y="217"/>
                  </a:lnTo>
                  <a:lnTo>
                    <a:pt x="200" y="217"/>
                  </a:lnTo>
                  <a:lnTo>
                    <a:pt x="195" y="223"/>
                  </a:lnTo>
                  <a:lnTo>
                    <a:pt x="190" y="223"/>
                  </a:lnTo>
                  <a:lnTo>
                    <a:pt x="190" y="228"/>
                  </a:lnTo>
                  <a:lnTo>
                    <a:pt x="184" y="228"/>
                  </a:lnTo>
                  <a:lnTo>
                    <a:pt x="184" y="233"/>
                  </a:lnTo>
                  <a:lnTo>
                    <a:pt x="179" y="233"/>
                  </a:lnTo>
                  <a:lnTo>
                    <a:pt x="179" y="239"/>
                  </a:lnTo>
                  <a:lnTo>
                    <a:pt x="174" y="239"/>
                  </a:lnTo>
                  <a:lnTo>
                    <a:pt x="174" y="244"/>
                  </a:lnTo>
                  <a:lnTo>
                    <a:pt x="174" y="250"/>
                  </a:lnTo>
                  <a:lnTo>
                    <a:pt x="168" y="255"/>
                  </a:lnTo>
                  <a:lnTo>
                    <a:pt x="168" y="261"/>
                  </a:lnTo>
                  <a:lnTo>
                    <a:pt x="163" y="266"/>
                  </a:lnTo>
                  <a:lnTo>
                    <a:pt x="163" y="272"/>
                  </a:lnTo>
                  <a:lnTo>
                    <a:pt x="163" y="277"/>
                  </a:lnTo>
                  <a:lnTo>
                    <a:pt x="158" y="277"/>
                  </a:lnTo>
                  <a:lnTo>
                    <a:pt x="158" y="282"/>
                  </a:lnTo>
                  <a:lnTo>
                    <a:pt x="158" y="288"/>
                  </a:lnTo>
                  <a:lnTo>
                    <a:pt x="153" y="288"/>
                  </a:lnTo>
                  <a:lnTo>
                    <a:pt x="153" y="293"/>
                  </a:lnTo>
                  <a:lnTo>
                    <a:pt x="153" y="299"/>
                  </a:lnTo>
                  <a:lnTo>
                    <a:pt x="147" y="299"/>
                  </a:lnTo>
                  <a:lnTo>
                    <a:pt x="147" y="304"/>
                  </a:lnTo>
                  <a:lnTo>
                    <a:pt x="147" y="310"/>
                  </a:lnTo>
                  <a:lnTo>
                    <a:pt x="142" y="310"/>
                  </a:lnTo>
                  <a:lnTo>
                    <a:pt x="142" y="315"/>
                  </a:lnTo>
                  <a:lnTo>
                    <a:pt x="137" y="320"/>
                  </a:lnTo>
                  <a:lnTo>
                    <a:pt x="137" y="326"/>
                  </a:lnTo>
                  <a:lnTo>
                    <a:pt x="132" y="326"/>
                  </a:lnTo>
                  <a:lnTo>
                    <a:pt x="132" y="331"/>
                  </a:lnTo>
                  <a:lnTo>
                    <a:pt x="126" y="331"/>
                  </a:lnTo>
                  <a:lnTo>
                    <a:pt x="121" y="331"/>
                  </a:lnTo>
                  <a:lnTo>
                    <a:pt x="116" y="331"/>
                  </a:lnTo>
                  <a:lnTo>
                    <a:pt x="110" y="331"/>
                  </a:lnTo>
                  <a:lnTo>
                    <a:pt x="105" y="331"/>
                  </a:lnTo>
                  <a:lnTo>
                    <a:pt x="100" y="326"/>
                  </a:lnTo>
                  <a:lnTo>
                    <a:pt x="95" y="326"/>
                  </a:lnTo>
                  <a:lnTo>
                    <a:pt x="89" y="326"/>
                  </a:lnTo>
                  <a:lnTo>
                    <a:pt x="84" y="326"/>
                  </a:lnTo>
                  <a:lnTo>
                    <a:pt x="79" y="331"/>
                  </a:lnTo>
                  <a:lnTo>
                    <a:pt x="79" y="326"/>
                  </a:lnTo>
                  <a:lnTo>
                    <a:pt x="73" y="320"/>
                  </a:lnTo>
                  <a:lnTo>
                    <a:pt x="73" y="315"/>
                  </a:lnTo>
                  <a:lnTo>
                    <a:pt x="79" y="315"/>
                  </a:lnTo>
                  <a:lnTo>
                    <a:pt x="84" y="310"/>
                  </a:lnTo>
                  <a:lnTo>
                    <a:pt x="89" y="304"/>
                  </a:lnTo>
                  <a:lnTo>
                    <a:pt x="89" y="299"/>
                  </a:lnTo>
                  <a:lnTo>
                    <a:pt x="89" y="293"/>
                  </a:lnTo>
                  <a:lnTo>
                    <a:pt x="84" y="293"/>
                  </a:lnTo>
                  <a:lnTo>
                    <a:pt x="79" y="288"/>
                  </a:lnTo>
                  <a:lnTo>
                    <a:pt x="73" y="288"/>
                  </a:lnTo>
                  <a:lnTo>
                    <a:pt x="73" y="282"/>
                  </a:lnTo>
                  <a:lnTo>
                    <a:pt x="68" y="277"/>
                  </a:lnTo>
                  <a:lnTo>
                    <a:pt x="63" y="277"/>
                  </a:lnTo>
                  <a:lnTo>
                    <a:pt x="58" y="282"/>
                  </a:lnTo>
                  <a:lnTo>
                    <a:pt x="58" y="277"/>
                  </a:lnTo>
                  <a:lnTo>
                    <a:pt x="63" y="272"/>
                  </a:lnTo>
                  <a:lnTo>
                    <a:pt x="58" y="266"/>
                  </a:lnTo>
                  <a:lnTo>
                    <a:pt x="58" y="261"/>
                  </a:lnTo>
                  <a:lnTo>
                    <a:pt x="58" y="255"/>
                  </a:lnTo>
                  <a:lnTo>
                    <a:pt x="52" y="255"/>
                  </a:lnTo>
                  <a:lnTo>
                    <a:pt x="47" y="255"/>
                  </a:lnTo>
                  <a:lnTo>
                    <a:pt x="42" y="255"/>
                  </a:lnTo>
                  <a:lnTo>
                    <a:pt x="37" y="255"/>
                  </a:lnTo>
                  <a:lnTo>
                    <a:pt x="31" y="255"/>
                  </a:lnTo>
                  <a:lnTo>
                    <a:pt x="26" y="261"/>
                  </a:lnTo>
                  <a:lnTo>
                    <a:pt x="21" y="261"/>
                  </a:lnTo>
                  <a:lnTo>
                    <a:pt x="15" y="261"/>
                  </a:lnTo>
                  <a:lnTo>
                    <a:pt x="10" y="261"/>
                  </a:lnTo>
                  <a:lnTo>
                    <a:pt x="10" y="266"/>
                  </a:lnTo>
                  <a:lnTo>
                    <a:pt x="5" y="261"/>
                  </a:lnTo>
                  <a:lnTo>
                    <a:pt x="5" y="255"/>
                  </a:lnTo>
                  <a:lnTo>
                    <a:pt x="0" y="250"/>
                  </a:lnTo>
                  <a:lnTo>
                    <a:pt x="0" y="244"/>
                  </a:lnTo>
                  <a:lnTo>
                    <a:pt x="0" y="239"/>
                  </a:lnTo>
                  <a:lnTo>
                    <a:pt x="0" y="233"/>
                  </a:lnTo>
                  <a:lnTo>
                    <a:pt x="0" y="228"/>
                  </a:lnTo>
                  <a:lnTo>
                    <a:pt x="0" y="223"/>
                  </a:lnTo>
                  <a:lnTo>
                    <a:pt x="0" y="217"/>
                  </a:lnTo>
                  <a:lnTo>
                    <a:pt x="0" y="212"/>
                  </a:lnTo>
                  <a:lnTo>
                    <a:pt x="5" y="206"/>
                  </a:lnTo>
                  <a:lnTo>
                    <a:pt x="10" y="201"/>
                  </a:lnTo>
                  <a:lnTo>
                    <a:pt x="10" y="195"/>
                  </a:lnTo>
                  <a:lnTo>
                    <a:pt x="10" y="190"/>
                  </a:lnTo>
                  <a:close/>
                </a:path>
              </a:pathLst>
            </a:custGeom>
            <a:solidFill>
              <a:srgbClr val="FFA5A5"/>
            </a:solidFill>
            <a:ln w="7938">
              <a:solidFill>
                <a:srgbClr val="000000"/>
              </a:solidFill>
              <a:round/>
              <a:headEnd/>
              <a:tailEnd/>
            </a:ln>
          </p:spPr>
          <p:txBody>
            <a:bodyPr/>
            <a:lstStyle/>
            <a:p>
              <a:endParaRPr lang="es-CO"/>
            </a:p>
          </p:txBody>
        </p:sp>
        <p:sp>
          <p:nvSpPr>
            <p:cNvPr id="53254" name="Freeform 5"/>
            <p:cNvSpPr>
              <a:spLocks/>
            </p:cNvSpPr>
            <p:nvPr/>
          </p:nvSpPr>
          <p:spPr bwMode="auto">
            <a:xfrm>
              <a:off x="3370" y="1248"/>
              <a:ext cx="101" cy="147"/>
            </a:xfrm>
            <a:custGeom>
              <a:avLst/>
              <a:gdLst>
                <a:gd name="T0" fmla="*/ 74 w 101"/>
                <a:gd name="T1" fmla="*/ 0 h 147"/>
                <a:gd name="T2" fmla="*/ 74 w 101"/>
                <a:gd name="T3" fmla="*/ 11 h 147"/>
                <a:gd name="T4" fmla="*/ 85 w 101"/>
                <a:gd name="T5" fmla="*/ 17 h 147"/>
                <a:gd name="T6" fmla="*/ 90 w 101"/>
                <a:gd name="T7" fmla="*/ 22 h 147"/>
                <a:gd name="T8" fmla="*/ 85 w 101"/>
                <a:gd name="T9" fmla="*/ 33 h 147"/>
                <a:gd name="T10" fmla="*/ 85 w 101"/>
                <a:gd name="T11" fmla="*/ 44 h 147"/>
                <a:gd name="T12" fmla="*/ 90 w 101"/>
                <a:gd name="T13" fmla="*/ 55 h 147"/>
                <a:gd name="T14" fmla="*/ 101 w 101"/>
                <a:gd name="T15" fmla="*/ 55 h 147"/>
                <a:gd name="T16" fmla="*/ 101 w 101"/>
                <a:gd name="T17" fmla="*/ 66 h 147"/>
                <a:gd name="T18" fmla="*/ 90 w 101"/>
                <a:gd name="T19" fmla="*/ 71 h 147"/>
                <a:gd name="T20" fmla="*/ 85 w 101"/>
                <a:gd name="T21" fmla="*/ 76 h 147"/>
                <a:gd name="T22" fmla="*/ 90 w 101"/>
                <a:gd name="T23" fmla="*/ 87 h 147"/>
                <a:gd name="T24" fmla="*/ 85 w 101"/>
                <a:gd name="T25" fmla="*/ 104 h 147"/>
                <a:gd name="T26" fmla="*/ 80 w 101"/>
                <a:gd name="T27" fmla="*/ 115 h 147"/>
                <a:gd name="T28" fmla="*/ 69 w 101"/>
                <a:gd name="T29" fmla="*/ 115 h 147"/>
                <a:gd name="T30" fmla="*/ 64 w 101"/>
                <a:gd name="T31" fmla="*/ 120 h 147"/>
                <a:gd name="T32" fmla="*/ 53 w 101"/>
                <a:gd name="T33" fmla="*/ 131 h 147"/>
                <a:gd name="T34" fmla="*/ 43 w 101"/>
                <a:gd name="T35" fmla="*/ 136 h 147"/>
                <a:gd name="T36" fmla="*/ 32 w 101"/>
                <a:gd name="T37" fmla="*/ 142 h 147"/>
                <a:gd name="T38" fmla="*/ 22 w 101"/>
                <a:gd name="T39" fmla="*/ 147 h 147"/>
                <a:gd name="T40" fmla="*/ 16 w 101"/>
                <a:gd name="T41" fmla="*/ 142 h 147"/>
                <a:gd name="T42" fmla="*/ 11 w 101"/>
                <a:gd name="T43" fmla="*/ 136 h 147"/>
                <a:gd name="T44" fmla="*/ 6 w 101"/>
                <a:gd name="T45" fmla="*/ 131 h 147"/>
                <a:gd name="T46" fmla="*/ 11 w 101"/>
                <a:gd name="T47" fmla="*/ 125 h 147"/>
                <a:gd name="T48" fmla="*/ 11 w 101"/>
                <a:gd name="T49" fmla="*/ 109 h 147"/>
                <a:gd name="T50" fmla="*/ 0 w 101"/>
                <a:gd name="T51" fmla="*/ 104 h 147"/>
                <a:gd name="T52" fmla="*/ 6 w 101"/>
                <a:gd name="T53" fmla="*/ 98 h 147"/>
                <a:gd name="T54" fmla="*/ 6 w 101"/>
                <a:gd name="T55" fmla="*/ 87 h 147"/>
                <a:gd name="T56" fmla="*/ 11 w 101"/>
                <a:gd name="T57" fmla="*/ 76 h 147"/>
                <a:gd name="T58" fmla="*/ 11 w 101"/>
                <a:gd name="T59" fmla="*/ 60 h 147"/>
                <a:gd name="T60" fmla="*/ 16 w 101"/>
                <a:gd name="T61" fmla="*/ 55 h 147"/>
                <a:gd name="T62" fmla="*/ 22 w 101"/>
                <a:gd name="T63" fmla="*/ 44 h 147"/>
                <a:gd name="T64" fmla="*/ 27 w 101"/>
                <a:gd name="T65" fmla="*/ 38 h 147"/>
                <a:gd name="T66" fmla="*/ 32 w 101"/>
                <a:gd name="T67" fmla="*/ 33 h 147"/>
                <a:gd name="T68" fmla="*/ 43 w 101"/>
                <a:gd name="T69" fmla="*/ 33 h 147"/>
                <a:gd name="T70" fmla="*/ 53 w 101"/>
                <a:gd name="T71" fmla="*/ 33 h 147"/>
                <a:gd name="T72" fmla="*/ 58 w 101"/>
                <a:gd name="T73" fmla="*/ 28 h 147"/>
                <a:gd name="T74" fmla="*/ 58 w 101"/>
                <a:gd name="T75" fmla="*/ 17 h 147"/>
                <a:gd name="T76" fmla="*/ 64 w 101"/>
                <a:gd name="T77" fmla="*/ 11 h 147"/>
                <a:gd name="T78" fmla="*/ 69 w 101"/>
                <a:gd name="T79" fmla="*/ 0 h 1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1"/>
                <a:gd name="T121" fmla="*/ 0 h 147"/>
                <a:gd name="T122" fmla="*/ 101 w 101"/>
                <a:gd name="T123" fmla="*/ 147 h 1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1" h="147">
                  <a:moveTo>
                    <a:pt x="69" y="0"/>
                  </a:moveTo>
                  <a:lnTo>
                    <a:pt x="74" y="0"/>
                  </a:lnTo>
                  <a:lnTo>
                    <a:pt x="74" y="6"/>
                  </a:lnTo>
                  <a:lnTo>
                    <a:pt x="74" y="11"/>
                  </a:lnTo>
                  <a:lnTo>
                    <a:pt x="80" y="17"/>
                  </a:lnTo>
                  <a:lnTo>
                    <a:pt x="85" y="17"/>
                  </a:lnTo>
                  <a:lnTo>
                    <a:pt x="90" y="17"/>
                  </a:lnTo>
                  <a:lnTo>
                    <a:pt x="90" y="22"/>
                  </a:lnTo>
                  <a:lnTo>
                    <a:pt x="90" y="28"/>
                  </a:lnTo>
                  <a:lnTo>
                    <a:pt x="85" y="33"/>
                  </a:lnTo>
                  <a:lnTo>
                    <a:pt x="85" y="38"/>
                  </a:lnTo>
                  <a:lnTo>
                    <a:pt x="85" y="44"/>
                  </a:lnTo>
                  <a:lnTo>
                    <a:pt x="90" y="49"/>
                  </a:lnTo>
                  <a:lnTo>
                    <a:pt x="90" y="55"/>
                  </a:lnTo>
                  <a:lnTo>
                    <a:pt x="95" y="55"/>
                  </a:lnTo>
                  <a:lnTo>
                    <a:pt x="101" y="55"/>
                  </a:lnTo>
                  <a:lnTo>
                    <a:pt x="101" y="60"/>
                  </a:lnTo>
                  <a:lnTo>
                    <a:pt x="101" y="66"/>
                  </a:lnTo>
                  <a:lnTo>
                    <a:pt x="95" y="66"/>
                  </a:lnTo>
                  <a:lnTo>
                    <a:pt x="90" y="71"/>
                  </a:lnTo>
                  <a:lnTo>
                    <a:pt x="85" y="71"/>
                  </a:lnTo>
                  <a:lnTo>
                    <a:pt x="85" y="76"/>
                  </a:lnTo>
                  <a:lnTo>
                    <a:pt x="85" y="87"/>
                  </a:lnTo>
                  <a:lnTo>
                    <a:pt x="90" y="87"/>
                  </a:lnTo>
                  <a:lnTo>
                    <a:pt x="90" y="98"/>
                  </a:lnTo>
                  <a:lnTo>
                    <a:pt x="85" y="104"/>
                  </a:lnTo>
                  <a:lnTo>
                    <a:pt x="80" y="109"/>
                  </a:lnTo>
                  <a:lnTo>
                    <a:pt x="80" y="115"/>
                  </a:lnTo>
                  <a:lnTo>
                    <a:pt x="74" y="115"/>
                  </a:lnTo>
                  <a:lnTo>
                    <a:pt x="69" y="115"/>
                  </a:lnTo>
                  <a:lnTo>
                    <a:pt x="69" y="120"/>
                  </a:lnTo>
                  <a:lnTo>
                    <a:pt x="64" y="120"/>
                  </a:lnTo>
                  <a:lnTo>
                    <a:pt x="58" y="125"/>
                  </a:lnTo>
                  <a:lnTo>
                    <a:pt x="53" y="131"/>
                  </a:lnTo>
                  <a:lnTo>
                    <a:pt x="48" y="136"/>
                  </a:lnTo>
                  <a:lnTo>
                    <a:pt x="43" y="136"/>
                  </a:lnTo>
                  <a:lnTo>
                    <a:pt x="37" y="136"/>
                  </a:lnTo>
                  <a:lnTo>
                    <a:pt x="32" y="142"/>
                  </a:lnTo>
                  <a:lnTo>
                    <a:pt x="27" y="142"/>
                  </a:lnTo>
                  <a:lnTo>
                    <a:pt x="22" y="147"/>
                  </a:lnTo>
                  <a:lnTo>
                    <a:pt x="16" y="147"/>
                  </a:lnTo>
                  <a:lnTo>
                    <a:pt x="16" y="142"/>
                  </a:lnTo>
                  <a:lnTo>
                    <a:pt x="11" y="142"/>
                  </a:lnTo>
                  <a:lnTo>
                    <a:pt x="11" y="136"/>
                  </a:lnTo>
                  <a:lnTo>
                    <a:pt x="11" y="131"/>
                  </a:lnTo>
                  <a:lnTo>
                    <a:pt x="6" y="131"/>
                  </a:lnTo>
                  <a:lnTo>
                    <a:pt x="11" y="131"/>
                  </a:lnTo>
                  <a:lnTo>
                    <a:pt x="11" y="125"/>
                  </a:lnTo>
                  <a:lnTo>
                    <a:pt x="11" y="115"/>
                  </a:lnTo>
                  <a:lnTo>
                    <a:pt x="11" y="109"/>
                  </a:lnTo>
                  <a:lnTo>
                    <a:pt x="6" y="104"/>
                  </a:lnTo>
                  <a:lnTo>
                    <a:pt x="0" y="104"/>
                  </a:lnTo>
                  <a:lnTo>
                    <a:pt x="0" y="98"/>
                  </a:lnTo>
                  <a:lnTo>
                    <a:pt x="6" y="98"/>
                  </a:lnTo>
                  <a:lnTo>
                    <a:pt x="6" y="93"/>
                  </a:lnTo>
                  <a:lnTo>
                    <a:pt x="6" y="87"/>
                  </a:lnTo>
                  <a:lnTo>
                    <a:pt x="11" y="82"/>
                  </a:lnTo>
                  <a:lnTo>
                    <a:pt x="11" y="76"/>
                  </a:lnTo>
                  <a:lnTo>
                    <a:pt x="11" y="66"/>
                  </a:lnTo>
                  <a:lnTo>
                    <a:pt x="11" y="60"/>
                  </a:lnTo>
                  <a:lnTo>
                    <a:pt x="11" y="55"/>
                  </a:lnTo>
                  <a:lnTo>
                    <a:pt x="16" y="55"/>
                  </a:lnTo>
                  <a:lnTo>
                    <a:pt x="16" y="49"/>
                  </a:lnTo>
                  <a:lnTo>
                    <a:pt x="22" y="44"/>
                  </a:lnTo>
                  <a:lnTo>
                    <a:pt x="22" y="38"/>
                  </a:lnTo>
                  <a:lnTo>
                    <a:pt x="27" y="38"/>
                  </a:lnTo>
                  <a:lnTo>
                    <a:pt x="27" y="33"/>
                  </a:lnTo>
                  <a:lnTo>
                    <a:pt x="32" y="33"/>
                  </a:lnTo>
                  <a:lnTo>
                    <a:pt x="37" y="33"/>
                  </a:lnTo>
                  <a:lnTo>
                    <a:pt x="43" y="33"/>
                  </a:lnTo>
                  <a:lnTo>
                    <a:pt x="48" y="38"/>
                  </a:lnTo>
                  <a:lnTo>
                    <a:pt x="53" y="33"/>
                  </a:lnTo>
                  <a:lnTo>
                    <a:pt x="58" y="33"/>
                  </a:lnTo>
                  <a:lnTo>
                    <a:pt x="58" y="28"/>
                  </a:lnTo>
                  <a:lnTo>
                    <a:pt x="58" y="22"/>
                  </a:lnTo>
                  <a:lnTo>
                    <a:pt x="58" y="17"/>
                  </a:lnTo>
                  <a:lnTo>
                    <a:pt x="58" y="11"/>
                  </a:lnTo>
                  <a:lnTo>
                    <a:pt x="64" y="11"/>
                  </a:lnTo>
                  <a:lnTo>
                    <a:pt x="64" y="6"/>
                  </a:lnTo>
                  <a:lnTo>
                    <a:pt x="69" y="0"/>
                  </a:lnTo>
                  <a:close/>
                </a:path>
              </a:pathLst>
            </a:custGeom>
            <a:solidFill>
              <a:srgbClr val="C9C3FF"/>
            </a:solidFill>
            <a:ln w="7938">
              <a:solidFill>
                <a:srgbClr val="000000"/>
              </a:solidFill>
              <a:round/>
              <a:headEnd/>
              <a:tailEnd/>
            </a:ln>
          </p:spPr>
          <p:txBody>
            <a:bodyPr/>
            <a:lstStyle/>
            <a:p>
              <a:endParaRPr lang="es-CO"/>
            </a:p>
          </p:txBody>
        </p:sp>
        <p:sp>
          <p:nvSpPr>
            <p:cNvPr id="53255" name="Freeform 6"/>
            <p:cNvSpPr>
              <a:spLocks/>
            </p:cNvSpPr>
            <p:nvPr/>
          </p:nvSpPr>
          <p:spPr bwMode="auto">
            <a:xfrm>
              <a:off x="3191" y="1286"/>
              <a:ext cx="111" cy="272"/>
            </a:xfrm>
            <a:custGeom>
              <a:avLst/>
              <a:gdLst>
                <a:gd name="T0" fmla="*/ 84 w 111"/>
                <a:gd name="T1" fmla="*/ 6 h 272"/>
                <a:gd name="T2" fmla="*/ 90 w 111"/>
                <a:gd name="T3" fmla="*/ 17 h 272"/>
                <a:gd name="T4" fmla="*/ 106 w 111"/>
                <a:gd name="T5" fmla="*/ 22 h 272"/>
                <a:gd name="T6" fmla="*/ 111 w 111"/>
                <a:gd name="T7" fmla="*/ 33 h 272"/>
                <a:gd name="T8" fmla="*/ 95 w 111"/>
                <a:gd name="T9" fmla="*/ 33 h 272"/>
                <a:gd name="T10" fmla="*/ 84 w 111"/>
                <a:gd name="T11" fmla="*/ 38 h 272"/>
                <a:gd name="T12" fmla="*/ 74 w 111"/>
                <a:gd name="T13" fmla="*/ 44 h 272"/>
                <a:gd name="T14" fmla="*/ 69 w 111"/>
                <a:gd name="T15" fmla="*/ 60 h 272"/>
                <a:gd name="T16" fmla="*/ 79 w 111"/>
                <a:gd name="T17" fmla="*/ 66 h 272"/>
                <a:gd name="T18" fmla="*/ 79 w 111"/>
                <a:gd name="T19" fmla="*/ 71 h 272"/>
                <a:gd name="T20" fmla="*/ 74 w 111"/>
                <a:gd name="T21" fmla="*/ 77 h 272"/>
                <a:gd name="T22" fmla="*/ 74 w 111"/>
                <a:gd name="T23" fmla="*/ 93 h 272"/>
                <a:gd name="T24" fmla="*/ 74 w 111"/>
                <a:gd name="T25" fmla="*/ 109 h 272"/>
                <a:gd name="T26" fmla="*/ 74 w 111"/>
                <a:gd name="T27" fmla="*/ 120 h 272"/>
                <a:gd name="T28" fmla="*/ 69 w 111"/>
                <a:gd name="T29" fmla="*/ 131 h 272"/>
                <a:gd name="T30" fmla="*/ 69 w 111"/>
                <a:gd name="T31" fmla="*/ 147 h 272"/>
                <a:gd name="T32" fmla="*/ 58 w 111"/>
                <a:gd name="T33" fmla="*/ 164 h 272"/>
                <a:gd name="T34" fmla="*/ 53 w 111"/>
                <a:gd name="T35" fmla="*/ 180 h 272"/>
                <a:gd name="T36" fmla="*/ 53 w 111"/>
                <a:gd name="T37" fmla="*/ 202 h 272"/>
                <a:gd name="T38" fmla="*/ 47 w 111"/>
                <a:gd name="T39" fmla="*/ 213 h 272"/>
                <a:gd name="T40" fmla="*/ 42 w 111"/>
                <a:gd name="T41" fmla="*/ 229 h 272"/>
                <a:gd name="T42" fmla="*/ 37 w 111"/>
                <a:gd name="T43" fmla="*/ 240 h 272"/>
                <a:gd name="T44" fmla="*/ 26 w 111"/>
                <a:gd name="T45" fmla="*/ 261 h 272"/>
                <a:gd name="T46" fmla="*/ 16 w 111"/>
                <a:gd name="T47" fmla="*/ 272 h 272"/>
                <a:gd name="T48" fmla="*/ 5 w 111"/>
                <a:gd name="T49" fmla="*/ 261 h 272"/>
                <a:gd name="T50" fmla="*/ 0 w 111"/>
                <a:gd name="T51" fmla="*/ 240 h 272"/>
                <a:gd name="T52" fmla="*/ 5 w 111"/>
                <a:gd name="T53" fmla="*/ 229 h 272"/>
                <a:gd name="T54" fmla="*/ 16 w 111"/>
                <a:gd name="T55" fmla="*/ 213 h 272"/>
                <a:gd name="T56" fmla="*/ 16 w 111"/>
                <a:gd name="T57" fmla="*/ 196 h 272"/>
                <a:gd name="T58" fmla="*/ 16 w 111"/>
                <a:gd name="T59" fmla="*/ 180 h 272"/>
                <a:gd name="T60" fmla="*/ 16 w 111"/>
                <a:gd name="T61" fmla="*/ 164 h 272"/>
                <a:gd name="T62" fmla="*/ 10 w 111"/>
                <a:gd name="T63" fmla="*/ 153 h 272"/>
                <a:gd name="T64" fmla="*/ 10 w 111"/>
                <a:gd name="T65" fmla="*/ 136 h 272"/>
                <a:gd name="T66" fmla="*/ 10 w 111"/>
                <a:gd name="T67" fmla="*/ 120 h 272"/>
                <a:gd name="T68" fmla="*/ 16 w 111"/>
                <a:gd name="T69" fmla="*/ 109 h 272"/>
                <a:gd name="T70" fmla="*/ 10 w 111"/>
                <a:gd name="T71" fmla="*/ 93 h 272"/>
                <a:gd name="T72" fmla="*/ 16 w 111"/>
                <a:gd name="T73" fmla="*/ 82 h 272"/>
                <a:gd name="T74" fmla="*/ 26 w 111"/>
                <a:gd name="T75" fmla="*/ 71 h 272"/>
                <a:gd name="T76" fmla="*/ 32 w 111"/>
                <a:gd name="T77" fmla="*/ 55 h 272"/>
                <a:gd name="T78" fmla="*/ 32 w 111"/>
                <a:gd name="T79" fmla="*/ 38 h 272"/>
                <a:gd name="T80" fmla="*/ 42 w 111"/>
                <a:gd name="T81" fmla="*/ 22 h 272"/>
                <a:gd name="T82" fmla="*/ 58 w 111"/>
                <a:gd name="T83" fmla="*/ 11 h 272"/>
                <a:gd name="T84" fmla="*/ 69 w 111"/>
                <a:gd name="T85" fmla="*/ 0 h 2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
                <a:gd name="T130" fmla="*/ 0 h 272"/>
                <a:gd name="T131" fmla="*/ 111 w 111"/>
                <a:gd name="T132" fmla="*/ 272 h 2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 h="272">
                  <a:moveTo>
                    <a:pt x="79" y="0"/>
                  </a:moveTo>
                  <a:lnTo>
                    <a:pt x="79" y="6"/>
                  </a:lnTo>
                  <a:lnTo>
                    <a:pt x="84" y="6"/>
                  </a:lnTo>
                  <a:lnTo>
                    <a:pt x="84" y="11"/>
                  </a:lnTo>
                  <a:lnTo>
                    <a:pt x="90" y="11"/>
                  </a:lnTo>
                  <a:lnTo>
                    <a:pt x="90" y="17"/>
                  </a:lnTo>
                  <a:lnTo>
                    <a:pt x="95" y="17"/>
                  </a:lnTo>
                  <a:lnTo>
                    <a:pt x="100" y="22"/>
                  </a:lnTo>
                  <a:lnTo>
                    <a:pt x="106" y="22"/>
                  </a:lnTo>
                  <a:lnTo>
                    <a:pt x="106" y="28"/>
                  </a:lnTo>
                  <a:lnTo>
                    <a:pt x="111" y="28"/>
                  </a:lnTo>
                  <a:lnTo>
                    <a:pt x="111" y="33"/>
                  </a:lnTo>
                  <a:lnTo>
                    <a:pt x="106" y="33"/>
                  </a:lnTo>
                  <a:lnTo>
                    <a:pt x="100" y="33"/>
                  </a:lnTo>
                  <a:lnTo>
                    <a:pt x="95" y="33"/>
                  </a:lnTo>
                  <a:lnTo>
                    <a:pt x="90" y="33"/>
                  </a:lnTo>
                  <a:lnTo>
                    <a:pt x="90" y="38"/>
                  </a:lnTo>
                  <a:lnTo>
                    <a:pt x="84" y="38"/>
                  </a:lnTo>
                  <a:lnTo>
                    <a:pt x="79" y="38"/>
                  </a:lnTo>
                  <a:lnTo>
                    <a:pt x="74" y="38"/>
                  </a:lnTo>
                  <a:lnTo>
                    <a:pt x="74" y="44"/>
                  </a:lnTo>
                  <a:lnTo>
                    <a:pt x="69" y="49"/>
                  </a:lnTo>
                  <a:lnTo>
                    <a:pt x="69" y="55"/>
                  </a:lnTo>
                  <a:lnTo>
                    <a:pt x="69" y="60"/>
                  </a:lnTo>
                  <a:lnTo>
                    <a:pt x="74" y="60"/>
                  </a:lnTo>
                  <a:lnTo>
                    <a:pt x="79" y="60"/>
                  </a:lnTo>
                  <a:lnTo>
                    <a:pt x="79" y="66"/>
                  </a:lnTo>
                  <a:lnTo>
                    <a:pt x="84" y="66"/>
                  </a:lnTo>
                  <a:lnTo>
                    <a:pt x="84" y="71"/>
                  </a:lnTo>
                  <a:lnTo>
                    <a:pt x="79" y="71"/>
                  </a:lnTo>
                  <a:lnTo>
                    <a:pt x="74" y="71"/>
                  </a:lnTo>
                  <a:lnTo>
                    <a:pt x="69" y="71"/>
                  </a:lnTo>
                  <a:lnTo>
                    <a:pt x="74" y="77"/>
                  </a:lnTo>
                  <a:lnTo>
                    <a:pt x="74" y="82"/>
                  </a:lnTo>
                  <a:lnTo>
                    <a:pt x="74" y="87"/>
                  </a:lnTo>
                  <a:lnTo>
                    <a:pt x="74" y="93"/>
                  </a:lnTo>
                  <a:lnTo>
                    <a:pt x="74" y="98"/>
                  </a:lnTo>
                  <a:lnTo>
                    <a:pt x="74" y="104"/>
                  </a:lnTo>
                  <a:lnTo>
                    <a:pt x="74" y="109"/>
                  </a:lnTo>
                  <a:lnTo>
                    <a:pt x="79" y="115"/>
                  </a:lnTo>
                  <a:lnTo>
                    <a:pt x="74" y="115"/>
                  </a:lnTo>
                  <a:lnTo>
                    <a:pt x="74" y="120"/>
                  </a:lnTo>
                  <a:lnTo>
                    <a:pt x="69" y="120"/>
                  </a:lnTo>
                  <a:lnTo>
                    <a:pt x="69" y="126"/>
                  </a:lnTo>
                  <a:lnTo>
                    <a:pt x="69" y="131"/>
                  </a:lnTo>
                  <a:lnTo>
                    <a:pt x="69" y="136"/>
                  </a:lnTo>
                  <a:lnTo>
                    <a:pt x="69" y="142"/>
                  </a:lnTo>
                  <a:lnTo>
                    <a:pt x="69" y="147"/>
                  </a:lnTo>
                  <a:lnTo>
                    <a:pt x="69" y="153"/>
                  </a:lnTo>
                  <a:lnTo>
                    <a:pt x="63" y="158"/>
                  </a:lnTo>
                  <a:lnTo>
                    <a:pt x="58" y="164"/>
                  </a:lnTo>
                  <a:lnTo>
                    <a:pt x="58" y="169"/>
                  </a:lnTo>
                  <a:lnTo>
                    <a:pt x="53" y="174"/>
                  </a:lnTo>
                  <a:lnTo>
                    <a:pt x="53" y="180"/>
                  </a:lnTo>
                  <a:lnTo>
                    <a:pt x="53" y="185"/>
                  </a:lnTo>
                  <a:lnTo>
                    <a:pt x="53" y="196"/>
                  </a:lnTo>
                  <a:lnTo>
                    <a:pt x="53" y="202"/>
                  </a:lnTo>
                  <a:lnTo>
                    <a:pt x="47" y="202"/>
                  </a:lnTo>
                  <a:lnTo>
                    <a:pt x="47" y="207"/>
                  </a:lnTo>
                  <a:lnTo>
                    <a:pt x="47" y="213"/>
                  </a:lnTo>
                  <a:lnTo>
                    <a:pt x="47" y="218"/>
                  </a:lnTo>
                  <a:lnTo>
                    <a:pt x="42" y="218"/>
                  </a:lnTo>
                  <a:lnTo>
                    <a:pt x="42" y="229"/>
                  </a:lnTo>
                  <a:lnTo>
                    <a:pt x="42" y="234"/>
                  </a:lnTo>
                  <a:lnTo>
                    <a:pt x="37" y="234"/>
                  </a:lnTo>
                  <a:lnTo>
                    <a:pt x="37" y="240"/>
                  </a:lnTo>
                  <a:lnTo>
                    <a:pt x="32" y="245"/>
                  </a:lnTo>
                  <a:lnTo>
                    <a:pt x="32" y="251"/>
                  </a:lnTo>
                  <a:lnTo>
                    <a:pt x="26" y="261"/>
                  </a:lnTo>
                  <a:lnTo>
                    <a:pt x="21" y="267"/>
                  </a:lnTo>
                  <a:lnTo>
                    <a:pt x="21" y="272"/>
                  </a:lnTo>
                  <a:lnTo>
                    <a:pt x="16" y="272"/>
                  </a:lnTo>
                  <a:lnTo>
                    <a:pt x="10" y="272"/>
                  </a:lnTo>
                  <a:lnTo>
                    <a:pt x="5" y="267"/>
                  </a:lnTo>
                  <a:lnTo>
                    <a:pt x="5" y="261"/>
                  </a:lnTo>
                  <a:lnTo>
                    <a:pt x="5" y="251"/>
                  </a:lnTo>
                  <a:lnTo>
                    <a:pt x="0" y="245"/>
                  </a:lnTo>
                  <a:lnTo>
                    <a:pt x="0" y="240"/>
                  </a:lnTo>
                  <a:lnTo>
                    <a:pt x="0" y="234"/>
                  </a:lnTo>
                  <a:lnTo>
                    <a:pt x="0" y="229"/>
                  </a:lnTo>
                  <a:lnTo>
                    <a:pt x="5" y="229"/>
                  </a:lnTo>
                  <a:lnTo>
                    <a:pt x="10" y="223"/>
                  </a:lnTo>
                  <a:lnTo>
                    <a:pt x="10" y="218"/>
                  </a:lnTo>
                  <a:lnTo>
                    <a:pt x="16" y="213"/>
                  </a:lnTo>
                  <a:lnTo>
                    <a:pt x="16" y="207"/>
                  </a:lnTo>
                  <a:lnTo>
                    <a:pt x="16" y="202"/>
                  </a:lnTo>
                  <a:lnTo>
                    <a:pt x="16" y="196"/>
                  </a:lnTo>
                  <a:lnTo>
                    <a:pt x="16" y="191"/>
                  </a:lnTo>
                  <a:lnTo>
                    <a:pt x="16" y="185"/>
                  </a:lnTo>
                  <a:lnTo>
                    <a:pt x="16" y="180"/>
                  </a:lnTo>
                  <a:lnTo>
                    <a:pt x="16" y="174"/>
                  </a:lnTo>
                  <a:lnTo>
                    <a:pt x="16" y="169"/>
                  </a:lnTo>
                  <a:lnTo>
                    <a:pt x="16" y="164"/>
                  </a:lnTo>
                  <a:lnTo>
                    <a:pt x="16" y="158"/>
                  </a:lnTo>
                  <a:lnTo>
                    <a:pt x="10" y="158"/>
                  </a:lnTo>
                  <a:lnTo>
                    <a:pt x="10" y="153"/>
                  </a:lnTo>
                  <a:lnTo>
                    <a:pt x="5" y="147"/>
                  </a:lnTo>
                  <a:lnTo>
                    <a:pt x="5" y="142"/>
                  </a:lnTo>
                  <a:lnTo>
                    <a:pt x="10" y="136"/>
                  </a:lnTo>
                  <a:lnTo>
                    <a:pt x="10" y="131"/>
                  </a:lnTo>
                  <a:lnTo>
                    <a:pt x="10" y="126"/>
                  </a:lnTo>
                  <a:lnTo>
                    <a:pt x="10" y="120"/>
                  </a:lnTo>
                  <a:lnTo>
                    <a:pt x="10" y="115"/>
                  </a:lnTo>
                  <a:lnTo>
                    <a:pt x="16" y="115"/>
                  </a:lnTo>
                  <a:lnTo>
                    <a:pt x="16" y="109"/>
                  </a:lnTo>
                  <a:lnTo>
                    <a:pt x="16" y="104"/>
                  </a:lnTo>
                  <a:lnTo>
                    <a:pt x="16" y="98"/>
                  </a:lnTo>
                  <a:lnTo>
                    <a:pt x="10" y="93"/>
                  </a:lnTo>
                  <a:lnTo>
                    <a:pt x="10" y="87"/>
                  </a:lnTo>
                  <a:lnTo>
                    <a:pt x="10" y="82"/>
                  </a:lnTo>
                  <a:lnTo>
                    <a:pt x="16" y="82"/>
                  </a:lnTo>
                  <a:lnTo>
                    <a:pt x="21" y="77"/>
                  </a:lnTo>
                  <a:lnTo>
                    <a:pt x="21" y="71"/>
                  </a:lnTo>
                  <a:lnTo>
                    <a:pt x="26" y="71"/>
                  </a:lnTo>
                  <a:lnTo>
                    <a:pt x="32" y="66"/>
                  </a:lnTo>
                  <a:lnTo>
                    <a:pt x="32" y="60"/>
                  </a:lnTo>
                  <a:lnTo>
                    <a:pt x="32" y="55"/>
                  </a:lnTo>
                  <a:lnTo>
                    <a:pt x="32" y="49"/>
                  </a:lnTo>
                  <a:lnTo>
                    <a:pt x="32" y="44"/>
                  </a:lnTo>
                  <a:lnTo>
                    <a:pt x="32" y="38"/>
                  </a:lnTo>
                  <a:lnTo>
                    <a:pt x="32" y="33"/>
                  </a:lnTo>
                  <a:lnTo>
                    <a:pt x="37" y="28"/>
                  </a:lnTo>
                  <a:lnTo>
                    <a:pt x="42" y="22"/>
                  </a:lnTo>
                  <a:lnTo>
                    <a:pt x="47" y="17"/>
                  </a:lnTo>
                  <a:lnTo>
                    <a:pt x="58" y="17"/>
                  </a:lnTo>
                  <a:lnTo>
                    <a:pt x="58" y="11"/>
                  </a:lnTo>
                  <a:lnTo>
                    <a:pt x="63" y="6"/>
                  </a:lnTo>
                  <a:lnTo>
                    <a:pt x="69" y="6"/>
                  </a:lnTo>
                  <a:lnTo>
                    <a:pt x="69" y="0"/>
                  </a:lnTo>
                  <a:lnTo>
                    <a:pt x="74" y="0"/>
                  </a:lnTo>
                  <a:lnTo>
                    <a:pt x="79" y="0"/>
                  </a:lnTo>
                  <a:close/>
                </a:path>
              </a:pathLst>
            </a:custGeom>
            <a:solidFill>
              <a:srgbClr val="C9C3FF"/>
            </a:solidFill>
            <a:ln w="7938">
              <a:solidFill>
                <a:srgbClr val="000000"/>
              </a:solidFill>
              <a:round/>
              <a:headEnd/>
              <a:tailEnd/>
            </a:ln>
          </p:spPr>
          <p:txBody>
            <a:bodyPr/>
            <a:lstStyle/>
            <a:p>
              <a:endParaRPr lang="es-CO"/>
            </a:p>
          </p:txBody>
        </p:sp>
        <p:sp>
          <p:nvSpPr>
            <p:cNvPr id="53256" name="Freeform 7"/>
            <p:cNvSpPr>
              <a:spLocks/>
            </p:cNvSpPr>
            <p:nvPr/>
          </p:nvSpPr>
          <p:spPr bwMode="auto">
            <a:xfrm>
              <a:off x="3793" y="1401"/>
              <a:ext cx="216" cy="391"/>
            </a:xfrm>
            <a:custGeom>
              <a:avLst/>
              <a:gdLst>
                <a:gd name="T0" fmla="*/ 206 w 216"/>
                <a:gd name="T1" fmla="*/ 38 h 391"/>
                <a:gd name="T2" fmla="*/ 206 w 216"/>
                <a:gd name="T3" fmla="*/ 65 h 391"/>
                <a:gd name="T4" fmla="*/ 216 w 216"/>
                <a:gd name="T5" fmla="*/ 92 h 391"/>
                <a:gd name="T6" fmla="*/ 216 w 216"/>
                <a:gd name="T7" fmla="*/ 98 h 391"/>
                <a:gd name="T8" fmla="*/ 211 w 216"/>
                <a:gd name="T9" fmla="*/ 119 h 391"/>
                <a:gd name="T10" fmla="*/ 211 w 216"/>
                <a:gd name="T11" fmla="*/ 141 h 391"/>
                <a:gd name="T12" fmla="*/ 195 w 216"/>
                <a:gd name="T13" fmla="*/ 152 h 391"/>
                <a:gd name="T14" fmla="*/ 179 w 216"/>
                <a:gd name="T15" fmla="*/ 157 h 391"/>
                <a:gd name="T16" fmla="*/ 158 w 216"/>
                <a:gd name="T17" fmla="*/ 168 h 391"/>
                <a:gd name="T18" fmla="*/ 147 w 216"/>
                <a:gd name="T19" fmla="*/ 190 h 391"/>
                <a:gd name="T20" fmla="*/ 137 w 216"/>
                <a:gd name="T21" fmla="*/ 212 h 391"/>
                <a:gd name="T22" fmla="*/ 153 w 216"/>
                <a:gd name="T23" fmla="*/ 234 h 391"/>
                <a:gd name="T24" fmla="*/ 169 w 216"/>
                <a:gd name="T25" fmla="*/ 250 h 391"/>
                <a:gd name="T26" fmla="*/ 179 w 216"/>
                <a:gd name="T27" fmla="*/ 272 h 391"/>
                <a:gd name="T28" fmla="*/ 184 w 216"/>
                <a:gd name="T29" fmla="*/ 293 h 391"/>
                <a:gd name="T30" fmla="*/ 158 w 216"/>
                <a:gd name="T31" fmla="*/ 293 h 391"/>
                <a:gd name="T32" fmla="*/ 137 w 216"/>
                <a:gd name="T33" fmla="*/ 299 h 391"/>
                <a:gd name="T34" fmla="*/ 142 w 216"/>
                <a:gd name="T35" fmla="*/ 315 h 391"/>
                <a:gd name="T36" fmla="*/ 153 w 216"/>
                <a:gd name="T37" fmla="*/ 331 h 391"/>
                <a:gd name="T38" fmla="*/ 158 w 216"/>
                <a:gd name="T39" fmla="*/ 353 h 391"/>
                <a:gd name="T40" fmla="*/ 174 w 216"/>
                <a:gd name="T41" fmla="*/ 370 h 391"/>
                <a:gd name="T42" fmla="*/ 174 w 216"/>
                <a:gd name="T43" fmla="*/ 386 h 391"/>
                <a:gd name="T44" fmla="*/ 153 w 216"/>
                <a:gd name="T45" fmla="*/ 391 h 391"/>
                <a:gd name="T46" fmla="*/ 142 w 216"/>
                <a:gd name="T47" fmla="*/ 386 h 391"/>
                <a:gd name="T48" fmla="*/ 126 w 216"/>
                <a:gd name="T49" fmla="*/ 375 h 391"/>
                <a:gd name="T50" fmla="*/ 111 w 216"/>
                <a:gd name="T51" fmla="*/ 359 h 391"/>
                <a:gd name="T52" fmla="*/ 100 w 216"/>
                <a:gd name="T53" fmla="*/ 353 h 391"/>
                <a:gd name="T54" fmla="*/ 79 w 216"/>
                <a:gd name="T55" fmla="*/ 348 h 391"/>
                <a:gd name="T56" fmla="*/ 58 w 216"/>
                <a:gd name="T57" fmla="*/ 337 h 391"/>
                <a:gd name="T58" fmla="*/ 37 w 216"/>
                <a:gd name="T59" fmla="*/ 321 h 391"/>
                <a:gd name="T60" fmla="*/ 26 w 216"/>
                <a:gd name="T61" fmla="*/ 304 h 391"/>
                <a:gd name="T62" fmla="*/ 31 w 216"/>
                <a:gd name="T63" fmla="*/ 282 h 391"/>
                <a:gd name="T64" fmla="*/ 21 w 216"/>
                <a:gd name="T65" fmla="*/ 266 h 391"/>
                <a:gd name="T66" fmla="*/ 21 w 216"/>
                <a:gd name="T67" fmla="*/ 250 h 391"/>
                <a:gd name="T68" fmla="*/ 16 w 216"/>
                <a:gd name="T69" fmla="*/ 234 h 391"/>
                <a:gd name="T70" fmla="*/ 21 w 216"/>
                <a:gd name="T71" fmla="*/ 212 h 391"/>
                <a:gd name="T72" fmla="*/ 0 w 216"/>
                <a:gd name="T73" fmla="*/ 206 h 391"/>
                <a:gd name="T74" fmla="*/ 5 w 216"/>
                <a:gd name="T75" fmla="*/ 185 h 391"/>
                <a:gd name="T76" fmla="*/ 16 w 216"/>
                <a:gd name="T77" fmla="*/ 168 h 391"/>
                <a:gd name="T78" fmla="*/ 21 w 216"/>
                <a:gd name="T79" fmla="*/ 146 h 391"/>
                <a:gd name="T80" fmla="*/ 37 w 216"/>
                <a:gd name="T81" fmla="*/ 125 h 391"/>
                <a:gd name="T82" fmla="*/ 37 w 216"/>
                <a:gd name="T83" fmla="*/ 92 h 391"/>
                <a:gd name="T84" fmla="*/ 31 w 216"/>
                <a:gd name="T85" fmla="*/ 65 h 391"/>
                <a:gd name="T86" fmla="*/ 21 w 216"/>
                <a:gd name="T87" fmla="*/ 43 h 391"/>
                <a:gd name="T88" fmla="*/ 42 w 216"/>
                <a:gd name="T89" fmla="*/ 54 h 391"/>
                <a:gd name="T90" fmla="*/ 68 w 216"/>
                <a:gd name="T91" fmla="*/ 65 h 391"/>
                <a:gd name="T92" fmla="*/ 95 w 216"/>
                <a:gd name="T93" fmla="*/ 65 h 391"/>
                <a:gd name="T94" fmla="*/ 116 w 216"/>
                <a:gd name="T95" fmla="*/ 54 h 391"/>
                <a:gd name="T96" fmla="*/ 111 w 216"/>
                <a:gd name="T97" fmla="*/ 27 h 391"/>
                <a:gd name="T98" fmla="*/ 121 w 216"/>
                <a:gd name="T99" fmla="*/ 11 h 391"/>
                <a:gd name="T100" fmla="*/ 137 w 216"/>
                <a:gd name="T101" fmla="*/ 0 h 391"/>
                <a:gd name="T102" fmla="*/ 163 w 216"/>
                <a:gd name="T103" fmla="*/ 11 h 391"/>
                <a:gd name="T104" fmla="*/ 190 w 216"/>
                <a:gd name="T105" fmla="*/ 16 h 391"/>
                <a:gd name="T106" fmla="*/ 216 w 216"/>
                <a:gd name="T107" fmla="*/ 16 h 3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6"/>
                <a:gd name="T163" fmla="*/ 0 h 391"/>
                <a:gd name="T164" fmla="*/ 216 w 216"/>
                <a:gd name="T165" fmla="*/ 391 h 3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6" h="391">
                  <a:moveTo>
                    <a:pt x="216" y="16"/>
                  </a:moveTo>
                  <a:lnTo>
                    <a:pt x="216" y="21"/>
                  </a:lnTo>
                  <a:lnTo>
                    <a:pt x="216" y="27"/>
                  </a:lnTo>
                  <a:lnTo>
                    <a:pt x="211" y="32"/>
                  </a:lnTo>
                  <a:lnTo>
                    <a:pt x="206" y="38"/>
                  </a:lnTo>
                  <a:lnTo>
                    <a:pt x="206" y="43"/>
                  </a:lnTo>
                  <a:lnTo>
                    <a:pt x="206" y="49"/>
                  </a:lnTo>
                  <a:lnTo>
                    <a:pt x="206" y="54"/>
                  </a:lnTo>
                  <a:lnTo>
                    <a:pt x="206" y="59"/>
                  </a:lnTo>
                  <a:lnTo>
                    <a:pt x="206" y="65"/>
                  </a:lnTo>
                  <a:lnTo>
                    <a:pt x="206" y="70"/>
                  </a:lnTo>
                  <a:lnTo>
                    <a:pt x="206" y="76"/>
                  </a:lnTo>
                  <a:lnTo>
                    <a:pt x="211" y="81"/>
                  </a:lnTo>
                  <a:lnTo>
                    <a:pt x="211" y="87"/>
                  </a:lnTo>
                  <a:lnTo>
                    <a:pt x="216" y="92"/>
                  </a:lnTo>
                  <a:lnTo>
                    <a:pt x="211" y="92"/>
                  </a:lnTo>
                  <a:lnTo>
                    <a:pt x="206" y="92"/>
                  </a:lnTo>
                  <a:lnTo>
                    <a:pt x="206" y="98"/>
                  </a:lnTo>
                  <a:lnTo>
                    <a:pt x="211" y="98"/>
                  </a:lnTo>
                  <a:lnTo>
                    <a:pt x="216" y="98"/>
                  </a:lnTo>
                  <a:lnTo>
                    <a:pt x="216" y="103"/>
                  </a:lnTo>
                  <a:lnTo>
                    <a:pt x="216" y="108"/>
                  </a:lnTo>
                  <a:lnTo>
                    <a:pt x="211" y="108"/>
                  </a:lnTo>
                  <a:lnTo>
                    <a:pt x="211" y="114"/>
                  </a:lnTo>
                  <a:lnTo>
                    <a:pt x="211" y="119"/>
                  </a:lnTo>
                  <a:lnTo>
                    <a:pt x="211" y="125"/>
                  </a:lnTo>
                  <a:lnTo>
                    <a:pt x="211" y="130"/>
                  </a:lnTo>
                  <a:lnTo>
                    <a:pt x="211" y="136"/>
                  </a:lnTo>
                  <a:lnTo>
                    <a:pt x="216" y="136"/>
                  </a:lnTo>
                  <a:lnTo>
                    <a:pt x="211" y="141"/>
                  </a:lnTo>
                  <a:lnTo>
                    <a:pt x="206" y="141"/>
                  </a:lnTo>
                  <a:lnTo>
                    <a:pt x="206" y="146"/>
                  </a:lnTo>
                  <a:lnTo>
                    <a:pt x="200" y="146"/>
                  </a:lnTo>
                  <a:lnTo>
                    <a:pt x="195" y="146"/>
                  </a:lnTo>
                  <a:lnTo>
                    <a:pt x="195" y="152"/>
                  </a:lnTo>
                  <a:lnTo>
                    <a:pt x="195" y="157"/>
                  </a:lnTo>
                  <a:lnTo>
                    <a:pt x="190" y="152"/>
                  </a:lnTo>
                  <a:lnTo>
                    <a:pt x="190" y="157"/>
                  </a:lnTo>
                  <a:lnTo>
                    <a:pt x="184" y="157"/>
                  </a:lnTo>
                  <a:lnTo>
                    <a:pt x="179" y="157"/>
                  </a:lnTo>
                  <a:lnTo>
                    <a:pt x="174" y="157"/>
                  </a:lnTo>
                  <a:lnTo>
                    <a:pt x="169" y="157"/>
                  </a:lnTo>
                  <a:lnTo>
                    <a:pt x="163" y="163"/>
                  </a:lnTo>
                  <a:lnTo>
                    <a:pt x="163" y="168"/>
                  </a:lnTo>
                  <a:lnTo>
                    <a:pt x="158" y="168"/>
                  </a:lnTo>
                  <a:lnTo>
                    <a:pt x="158" y="174"/>
                  </a:lnTo>
                  <a:lnTo>
                    <a:pt x="153" y="179"/>
                  </a:lnTo>
                  <a:lnTo>
                    <a:pt x="153" y="185"/>
                  </a:lnTo>
                  <a:lnTo>
                    <a:pt x="147" y="185"/>
                  </a:lnTo>
                  <a:lnTo>
                    <a:pt x="147" y="190"/>
                  </a:lnTo>
                  <a:lnTo>
                    <a:pt x="142" y="190"/>
                  </a:lnTo>
                  <a:lnTo>
                    <a:pt x="142" y="195"/>
                  </a:lnTo>
                  <a:lnTo>
                    <a:pt x="137" y="201"/>
                  </a:lnTo>
                  <a:lnTo>
                    <a:pt x="137" y="206"/>
                  </a:lnTo>
                  <a:lnTo>
                    <a:pt x="137" y="212"/>
                  </a:lnTo>
                  <a:lnTo>
                    <a:pt x="137" y="217"/>
                  </a:lnTo>
                  <a:lnTo>
                    <a:pt x="142" y="217"/>
                  </a:lnTo>
                  <a:lnTo>
                    <a:pt x="142" y="223"/>
                  </a:lnTo>
                  <a:lnTo>
                    <a:pt x="147" y="228"/>
                  </a:lnTo>
                  <a:lnTo>
                    <a:pt x="153" y="234"/>
                  </a:lnTo>
                  <a:lnTo>
                    <a:pt x="158" y="234"/>
                  </a:lnTo>
                  <a:lnTo>
                    <a:pt x="158" y="239"/>
                  </a:lnTo>
                  <a:lnTo>
                    <a:pt x="163" y="244"/>
                  </a:lnTo>
                  <a:lnTo>
                    <a:pt x="163" y="250"/>
                  </a:lnTo>
                  <a:lnTo>
                    <a:pt x="169" y="250"/>
                  </a:lnTo>
                  <a:lnTo>
                    <a:pt x="174" y="255"/>
                  </a:lnTo>
                  <a:lnTo>
                    <a:pt x="174" y="261"/>
                  </a:lnTo>
                  <a:lnTo>
                    <a:pt x="174" y="266"/>
                  </a:lnTo>
                  <a:lnTo>
                    <a:pt x="179" y="266"/>
                  </a:lnTo>
                  <a:lnTo>
                    <a:pt x="179" y="272"/>
                  </a:lnTo>
                  <a:lnTo>
                    <a:pt x="179" y="277"/>
                  </a:lnTo>
                  <a:lnTo>
                    <a:pt x="184" y="277"/>
                  </a:lnTo>
                  <a:lnTo>
                    <a:pt x="184" y="282"/>
                  </a:lnTo>
                  <a:lnTo>
                    <a:pt x="184" y="288"/>
                  </a:lnTo>
                  <a:lnTo>
                    <a:pt x="184" y="293"/>
                  </a:lnTo>
                  <a:lnTo>
                    <a:pt x="179" y="293"/>
                  </a:lnTo>
                  <a:lnTo>
                    <a:pt x="174" y="288"/>
                  </a:lnTo>
                  <a:lnTo>
                    <a:pt x="169" y="288"/>
                  </a:lnTo>
                  <a:lnTo>
                    <a:pt x="163" y="293"/>
                  </a:lnTo>
                  <a:lnTo>
                    <a:pt x="158" y="293"/>
                  </a:lnTo>
                  <a:lnTo>
                    <a:pt x="153" y="293"/>
                  </a:lnTo>
                  <a:lnTo>
                    <a:pt x="153" y="288"/>
                  </a:lnTo>
                  <a:lnTo>
                    <a:pt x="147" y="288"/>
                  </a:lnTo>
                  <a:lnTo>
                    <a:pt x="142" y="293"/>
                  </a:lnTo>
                  <a:lnTo>
                    <a:pt x="137" y="299"/>
                  </a:lnTo>
                  <a:lnTo>
                    <a:pt x="137" y="304"/>
                  </a:lnTo>
                  <a:lnTo>
                    <a:pt x="132" y="304"/>
                  </a:lnTo>
                  <a:lnTo>
                    <a:pt x="132" y="310"/>
                  </a:lnTo>
                  <a:lnTo>
                    <a:pt x="137" y="315"/>
                  </a:lnTo>
                  <a:lnTo>
                    <a:pt x="142" y="315"/>
                  </a:lnTo>
                  <a:lnTo>
                    <a:pt x="142" y="321"/>
                  </a:lnTo>
                  <a:lnTo>
                    <a:pt x="147" y="321"/>
                  </a:lnTo>
                  <a:lnTo>
                    <a:pt x="147" y="326"/>
                  </a:lnTo>
                  <a:lnTo>
                    <a:pt x="153" y="326"/>
                  </a:lnTo>
                  <a:lnTo>
                    <a:pt x="153" y="331"/>
                  </a:lnTo>
                  <a:lnTo>
                    <a:pt x="158" y="331"/>
                  </a:lnTo>
                  <a:lnTo>
                    <a:pt x="158" y="337"/>
                  </a:lnTo>
                  <a:lnTo>
                    <a:pt x="158" y="342"/>
                  </a:lnTo>
                  <a:lnTo>
                    <a:pt x="158" y="348"/>
                  </a:lnTo>
                  <a:lnTo>
                    <a:pt x="158" y="353"/>
                  </a:lnTo>
                  <a:lnTo>
                    <a:pt x="163" y="353"/>
                  </a:lnTo>
                  <a:lnTo>
                    <a:pt x="169" y="353"/>
                  </a:lnTo>
                  <a:lnTo>
                    <a:pt x="169" y="359"/>
                  </a:lnTo>
                  <a:lnTo>
                    <a:pt x="169" y="364"/>
                  </a:lnTo>
                  <a:lnTo>
                    <a:pt x="174" y="370"/>
                  </a:lnTo>
                  <a:lnTo>
                    <a:pt x="179" y="370"/>
                  </a:lnTo>
                  <a:lnTo>
                    <a:pt x="179" y="375"/>
                  </a:lnTo>
                  <a:lnTo>
                    <a:pt x="179" y="380"/>
                  </a:lnTo>
                  <a:lnTo>
                    <a:pt x="179" y="386"/>
                  </a:lnTo>
                  <a:lnTo>
                    <a:pt x="174" y="386"/>
                  </a:lnTo>
                  <a:lnTo>
                    <a:pt x="174" y="391"/>
                  </a:lnTo>
                  <a:lnTo>
                    <a:pt x="169" y="391"/>
                  </a:lnTo>
                  <a:lnTo>
                    <a:pt x="163" y="391"/>
                  </a:lnTo>
                  <a:lnTo>
                    <a:pt x="158" y="391"/>
                  </a:lnTo>
                  <a:lnTo>
                    <a:pt x="153" y="391"/>
                  </a:lnTo>
                  <a:lnTo>
                    <a:pt x="153" y="386"/>
                  </a:lnTo>
                  <a:lnTo>
                    <a:pt x="147" y="386"/>
                  </a:lnTo>
                  <a:lnTo>
                    <a:pt x="147" y="380"/>
                  </a:lnTo>
                  <a:lnTo>
                    <a:pt x="142" y="380"/>
                  </a:lnTo>
                  <a:lnTo>
                    <a:pt x="142" y="386"/>
                  </a:lnTo>
                  <a:lnTo>
                    <a:pt x="137" y="386"/>
                  </a:lnTo>
                  <a:lnTo>
                    <a:pt x="132" y="386"/>
                  </a:lnTo>
                  <a:lnTo>
                    <a:pt x="132" y="380"/>
                  </a:lnTo>
                  <a:lnTo>
                    <a:pt x="126" y="380"/>
                  </a:lnTo>
                  <a:lnTo>
                    <a:pt x="126" y="375"/>
                  </a:lnTo>
                  <a:lnTo>
                    <a:pt x="121" y="375"/>
                  </a:lnTo>
                  <a:lnTo>
                    <a:pt x="121" y="370"/>
                  </a:lnTo>
                  <a:lnTo>
                    <a:pt x="116" y="364"/>
                  </a:lnTo>
                  <a:lnTo>
                    <a:pt x="111" y="364"/>
                  </a:lnTo>
                  <a:lnTo>
                    <a:pt x="111" y="359"/>
                  </a:lnTo>
                  <a:lnTo>
                    <a:pt x="105" y="359"/>
                  </a:lnTo>
                  <a:lnTo>
                    <a:pt x="100" y="359"/>
                  </a:lnTo>
                  <a:lnTo>
                    <a:pt x="105" y="359"/>
                  </a:lnTo>
                  <a:lnTo>
                    <a:pt x="105" y="353"/>
                  </a:lnTo>
                  <a:lnTo>
                    <a:pt x="100" y="353"/>
                  </a:lnTo>
                  <a:lnTo>
                    <a:pt x="95" y="353"/>
                  </a:lnTo>
                  <a:lnTo>
                    <a:pt x="89" y="353"/>
                  </a:lnTo>
                  <a:lnTo>
                    <a:pt x="84" y="353"/>
                  </a:lnTo>
                  <a:lnTo>
                    <a:pt x="84" y="348"/>
                  </a:lnTo>
                  <a:lnTo>
                    <a:pt x="79" y="348"/>
                  </a:lnTo>
                  <a:lnTo>
                    <a:pt x="74" y="348"/>
                  </a:lnTo>
                  <a:lnTo>
                    <a:pt x="68" y="348"/>
                  </a:lnTo>
                  <a:lnTo>
                    <a:pt x="63" y="342"/>
                  </a:lnTo>
                  <a:lnTo>
                    <a:pt x="63" y="337"/>
                  </a:lnTo>
                  <a:lnTo>
                    <a:pt x="58" y="337"/>
                  </a:lnTo>
                  <a:lnTo>
                    <a:pt x="52" y="331"/>
                  </a:lnTo>
                  <a:lnTo>
                    <a:pt x="52" y="326"/>
                  </a:lnTo>
                  <a:lnTo>
                    <a:pt x="47" y="326"/>
                  </a:lnTo>
                  <a:lnTo>
                    <a:pt x="47" y="321"/>
                  </a:lnTo>
                  <a:lnTo>
                    <a:pt x="37" y="321"/>
                  </a:lnTo>
                  <a:lnTo>
                    <a:pt x="31" y="321"/>
                  </a:lnTo>
                  <a:lnTo>
                    <a:pt x="31" y="315"/>
                  </a:lnTo>
                  <a:lnTo>
                    <a:pt x="26" y="315"/>
                  </a:lnTo>
                  <a:lnTo>
                    <a:pt x="26" y="310"/>
                  </a:lnTo>
                  <a:lnTo>
                    <a:pt x="26" y="304"/>
                  </a:lnTo>
                  <a:lnTo>
                    <a:pt x="26" y="299"/>
                  </a:lnTo>
                  <a:lnTo>
                    <a:pt x="26" y="293"/>
                  </a:lnTo>
                  <a:lnTo>
                    <a:pt x="31" y="293"/>
                  </a:lnTo>
                  <a:lnTo>
                    <a:pt x="31" y="288"/>
                  </a:lnTo>
                  <a:lnTo>
                    <a:pt x="31" y="282"/>
                  </a:lnTo>
                  <a:lnTo>
                    <a:pt x="26" y="282"/>
                  </a:lnTo>
                  <a:lnTo>
                    <a:pt x="26" y="277"/>
                  </a:lnTo>
                  <a:lnTo>
                    <a:pt x="21" y="277"/>
                  </a:lnTo>
                  <a:lnTo>
                    <a:pt x="21" y="272"/>
                  </a:lnTo>
                  <a:lnTo>
                    <a:pt x="21" y="266"/>
                  </a:lnTo>
                  <a:lnTo>
                    <a:pt x="21" y="261"/>
                  </a:lnTo>
                  <a:lnTo>
                    <a:pt x="26" y="261"/>
                  </a:lnTo>
                  <a:lnTo>
                    <a:pt x="21" y="261"/>
                  </a:lnTo>
                  <a:lnTo>
                    <a:pt x="21" y="255"/>
                  </a:lnTo>
                  <a:lnTo>
                    <a:pt x="21" y="250"/>
                  </a:lnTo>
                  <a:lnTo>
                    <a:pt x="16" y="250"/>
                  </a:lnTo>
                  <a:lnTo>
                    <a:pt x="16" y="244"/>
                  </a:lnTo>
                  <a:lnTo>
                    <a:pt x="16" y="239"/>
                  </a:lnTo>
                  <a:lnTo>
                    <a:pt x="10" y="239"/>
                  </a:lnTo>
                  <a:lnTo>
                    <a:pt x="16" y="234"/>
                  </a:lnTo>
                  <a:lnTo>
                    <a:pt x="21" y="228"/>
                  </a:lnTo>
                  <a:lnTo>
                    <a:pt x="26" y="228"/>
                  </a:lnTo>
                  <a:lnTo>
                    <a:pt x="26" y="223"/>
                  </a:lnTo>
                  <a:lnTo>
                    <a:pt x="21" y="217"/>
                  </a:lnTo>
                  <a:lnTo>
                    <a:pt x="21" y="212"/>
                  </a:lnTo>
                  <a:lnTo>
                    <a:pt x="16" y="212"/>
                  </a:lnTo>
                  <a:lnTo>
                    <a:pt x="16" y="206"/>
                  </a:lnTo>
                  <a:lnTo>
                    <a:pt x="10" y="206"/>
                  </a:lnTo>
                  <a:lnTo>
                    <a:pt x="5" y="206"/>
                  </a:lnTo>
                  <a:lnTo>
                    <a:pt x="0" y="206"/>
                  </a:lnTo>
                  <a:lnTo>
                    <a:pt x="0" y="201"/>
                  </a:lnTo>
                  <a:lnTo>
                    <a:pt x="5" y="201"/>
                  </a:lnTo>
                  <a:lnTo>
                    <a:pt x="5" y="195"/>
                  </a:lnTo>
                  <a:lnTo>
                    <a:pt x="5" y="190"/>
                  </a:lnTo>
                  <a:lnTo>
                    <a:pt x="5" y="185"/>
                  </a:lnTo>
                  <a:lnTo>
                    <a:pt x="5" y="179"/>
                  </a:lnTo>
                  <a:lnTo>
                    <a:pt x="5" y="174"/>
                  </a:lnTo>
                  <a:lnTo>
                    <a:pt x="10" y="174"/>
                  </a:lnTo>
                  <a:lnTo>
                    <a:pt x="10" y="168"/>
                  </a:lnTo>
                  <a:lnTo>
                    <a:pt x="16" y="168"/>
                  </a:lnTo>
                  <a:lnTo>
                    <a:pt x="16" y="163"/>
                  </a:lnTo>
                  <a:lnTo>
                    <a:pt x="16" y="157"/>
                  </a:lnTo>
                  <a:lnTo>
                    <a:pt x="21" y="157"/>
                  </a:lnTo>
                  <a:lnTo>
                    <a:pt x="21" y="152"/>
                  </a:lnTo>
                  <a:lnTo>
                    <a:pt x="21" y="146"/>
                  </a:lnTo>
                  <a:lnTo>
                    <a:pt x="26" y="146"/>
                  </a:lnTo>
                  <a:lnTo>
                    <a:pt x="26" y="141"/>
                  </a:lnTo>
                  <a:lnTo>
                    <a:pt x="31" y="136"/>
                  </a:lnTo>
                  <a:lnTo>
                    <a:pt x="37" y="130"/>
                  </a:lnTo>
                  <a:lnTo>
                    <a:pt x="37" y="125"/>
                  </a:lnTo>
                  <a:lnTo>
                    <a:pt x="37" y="119"/>
                  </a:lnTo>
                  <a:lnTo>
                    <a:pt x="37" y="114"/>
                  </a:lnTo>
                  <a:lnTo>
                    <a:pt x="37" y="103"/>
                  </a:lnTo>
                  <a:lnTo>
                    <a:pt x="37" y="98"/>
                  </a:lnTo>
                  <a:lnTo>
                    <a:pt x="37" y="92"/>
                  </a:lnTo>
                  <a:lnTo>
                    <a:pt x="37" y="87"/>
                  </a:lnTo>
                  <a:lnTo>
                    <a:pt x="37" y="81"/>
                  </a:lnTo>
                  <a:lnTo>
                    <a:pt x="37" y="76"/>
                  </a:lnTo>
                  <a:lnTo>
                    <a:pt x="31" y="70"/>
                  </a:lnTo>
                  <a:lnTo>
                    <a:pt x="31" y="65"/>
                  </a:lnTo>
                  <a:lnTo>
                    <a:pt x="26" y="59"/>
                  </a:lnTo>
                  <a:lnTo>
                    <a:pt x="26" y="54"/>
                  </a:lnTo>
                  <a:lnTo>
                    <a:pt x="21" y="54"/>
                  </a:lnTo>
                  <a:lnTo>
                    <a:pt x="21" y="49"/>
                  </a:lnTo>
                  <a:lnTo>
                    <a:pt x="21" y="43"/>
                  </a:lnTo>
                  <a:lnTo>
                    <a:pt x="21" y="49"/>
                  </a:lnTo>
                  <a:lnTo>
                    <a:pt x="26" y="49"/>
                  </a:lnTo>
                  <a:lnTo>
                    <a:pt x="37" y="49"/>
                  </a:lnTo>
                  <a:lnTo>
                    <a:pt x="37" y="54"/>
                  </a:lnTo>
                  <a:lnTo>
                    <a:pt x="42" y="54"/>
                  </a:lnTo>
                  <a:lnTo>
                    <a:pt x="47" y="54"/>
                  </a:lnTo>
                  <a:lnTo>
                    <a:pt x="52" y="59"/>
                  </a:lnTo>
                  <a:lnTo>
                    <a:pt x="58" y="59"/>
                  </a:lnTo>
                  <a:lnTo>
                    <a:pt x="63" y="65"/>
                  </a:lnTo>
                  <a:lnTo>
                    <a:pt x="68" y="65"/>
                  </a:lnTo>
                  <a:lnTo>
                    <a:pt x="74" y="65"/>
                  </a:lnTo>
                  <a:lnTo>
                    <a:pt x="79" y="65"/>
                  </a:lnTo>
                  <a:lnTo>
                    <a:pt x="84" y="65"/>
                  </a:lnTo>
                  <a:lnTo>
                    <a:pt x="89" y="65"/>
                  </a:lnTo>
                  <a:lnTo>
                    <a:pt x="95" y="65"/>
                  </a:lnTo>
                  <a:lnTo>
                    <a:pt x="100" y="65"/>
                  </a:lnTo>
                  <a:lnTo>
                    <a:pt x="105" y="59"/>
                  </a:lnTo>
                  <a:lnTo>
                    <a:pt x="111" y="59"/>
                  </a:lnTo>
                  <a:lnTo>
                    <a:pt x="111" y="54"/>
                  </a:lnTo>
                  <a:lnTo>
                    <a:pt x="116" y="54"/>
                  </a:lnTo>
                  <a:lnTo>
                    <a:pt x="116" y="49"/>
                  </a:lnTo>
                  <a:lnTo>
                    <a:pt x="116" y="43"/>
                  </a:lnTo>
                  <a:lnTo>
                    <a:pt x="116" y="38"/>
                  </a:lnTo>
                  <a:lnTo>
                    <a:pt x="111" y="32"/>
                  </a:lnTo>
                  <a:lnTo>
                    <a:pt x="111" y="27"/>
                  </a:lnTo>
                  <a:lnTo>
                    <a:pt x="111" y="21"/>
                  </a:lnTo>
                  <a:lnTo>
                    <a:pt x="116" y="21"/>
                  </a:lnTo>
                  <a:lnTo>
                    <a:pt x="116" y="16"/>
                  </a:lnTo>
                  <a:lnTo>
                    <a:pt x="121" y="16"/>
                  </a:lnTo>
                  <a:lnTo>
                    <a:pt x="121" y="11"/>
                  </a:lnTo>
                  <a:lnTo>
                    <a:pt x="126" y="11"/>
                  </a:lnTo>
                  <a:lnTo>
                    <a:pt x="126" y="5"/>
                  </a:lnTo>
                  <a:lnTo>
                    <a:pt x="132" y="5"/>
                  </a:lnTo>
                  <a:lnTo>
                    <a:pt x="137" y="5"/>
                  </a:lnTo>
                  <a:lnTo>
                    <a:pt x="137" y="0"/>
                  </a:lnTo>
                  <a:lnTo>
                    <a:pt x="142" y="5"/>
                  </a:lnTo>
                  <a:lnTo>
                    <a:pt x="147" y="5"/>
                  </a:lnTo>
                  <a:lnTo>
                    <a:pt x="153" y="5"/>
                  </a:lnTo>
                  <a:lnTo>
                    <a:pt x="158" y="11"/>
                  </a:lnTo>
                  <a:lnTo>
                    <a:pt x="163" y="11"/>
                  </a:lnTo>
                  <a:lnTo>
                    <a:pt x="169" y="11"/>
                  </a:lnTo>
                  <a:lnTo>
                    <a:pt x="174" y="16"/>
                  </a:lnTo>
                  <a:lnTo>
                    <a:pt x="179" y="16"/>
                  </a:lnTo>
                  <a:lnTo>
                    <a:pt x="184" y="16"/>
                  </a:lnTo>
                  <a:lnTo>
                    <a:pt x="190" y="16"/>
                  </a:lnTo>
                  <a:lnTo>
                    <a:pt x="195" y="16"/>
                  </a:lnTo>
                  <a:lnTo>
                    <a:pt x="200" y="16"/>
                  </a:lnTo>
                  <a:lnTo>
                    <a:pt x="206" y="16"/>
                  </a:lnTo>
                  <a:lnTo>
                    <a:pt x="211" y="16"/>
                  </a:lnTo>
                  <a:lnTo>
                    <a:pt x="216" y="16"/>
                  </a:lnTo>
                  <a:close/>
                </a:path>
              </a:pathLst>
            </a:custGeom>
            <a:solidFill>
              <a:srgbClr val="FFA5A5"/>
            </a:solidFill>
            <a:ln w="7938">
              <a:solidFill>
                <a:srgbClr val="000000"/>
              </a:solidFill>
              <a:round/>
              <a:headEnd/>
              <a:tailEnd/>
            </a:ln>
          </p:spPr>
          <p:txBody>
            <a:bodyPr/>
            <a:lstStyle/>
            <a:p>
              <a:endParaRPr lang="es-CO"/>
            </a:p>
          </p:txBody>
        </p:sp>
        <p:sp>
          <p:nvSpPr>
            <p:cNvPr id="53257" name="Freeform 8"/>
            <p:cNvSpPr>
              <a:spLocks/>
            </p:cNvSpPr>
            <p:nvPr/>
          </p:nvSpPr>
          <p:spPr bwMode="auto">
            <a:xfrm>
              <a:off x="3745" y="1444"/>
              <a:ext cx="85" cy="136"/>
            </a:xfrm>
            <a:custGeom>
              <a:avLst/>
              <a:gdLst>
                <a:gd name="T0" fmla="*/ 48 w 85"/>
                <a:gd name="T1" fmla="*/ 136 h 136"/>
                <a:gd name="T2" fmla="*/ 48 w 85"/>
                <a:gd name="T3" fmla="*/ 125 h 136"/>
                <a:gd name="T4" fmla="*/ 37 w 85"/>
                <a:gd name="T5" fmla="*/ 120 h 136"/>
                <a:gd name="T6" fmla="*/ 32 w 85"/>
                <a:gd name="T7" fmla="*/ 114 h 136"/>
                <a:gd name="T8" fmla="*/ 21 w 85"/>
                <a:gd name="T9" fmla="*/ 114 h 136"/>
                <a:gd name="T10" fmla="*/ 16 w 85"/>
                <a:gd name="T11" fmla="*/ 109 h 136"/>
                <a:gd name="T12" fmla="*/ 11 w 85"/>
                <a:gd name="T13" fmla="*/ 103 h 136"/>
                <a:gd name="T14" fmla="*/ 0 w 85"/>
                <a:gd name="T15" fmla="*/ 98 h 136"/>
                <a:gd name="T16" fmla="*/ 0 w 85"/>
                <a:gd name="T17" fmla="*/ 87 h 136"/>
                <a:gd name="T18" fmla="*/ 0 w 85"/>
                <a:gd name="T19" fmla="*/ 76 h 136"/>
                <a:gd name="T20" fmla="*/ 0 w 85"/>
                <a:gd name="T21" fmla="*/ 65 h 136"/>
                <a:gd name="T22" fmla="*/ 5 w 85"/>
                <a:gd name="T23" fmla="*/ 60 h 136"/>
                <a:gd name="T24" fmla="*/ 0 w 85"/>
                <a:gd name="T25" fmla="*/ 49 h 136"/>
                <a:gd name="T26" fmla="*/ 11 w 85"/>
                <a:gd name="T27" fmla="*/ 49 h 136"/>
                <a:gd name="T28" fmla="*/ 16 w 85"/>
                <a:gd name="T29" fmla="*/ 44 h 136"/>
                <a:gd name="T30" fmla="*/ 27 w 85"/>
                <a:gd name="T31" fmla="*/ 38 h 136"/>
                <a:gd name="T32" fmla="*/ 37 w 85"/>
                <a:gd name="T33" fmla="*/ 27 h 136"/>
                <a:gd name="T34" fmla="*/ 48 w 85"/>
                <a:gd name="T35" fmla="*/ 22 h 136"/>
                <a:gd name="T36" fmla="*/ 53 w 85"/>
                <a:gd name="T37" fmla="*/ 11 h 136"/>
                <a:gd name="T38" fmla="*/ 58 w 85"/>
                <a:gd name="T39" fmla="*/ 6 h 136"/>
                <a:gd name="T40" fmla="*/ 64 w 85"/>
                <a:gd name="T41" fmla="*/ 0 h 136"/>
                <a:gd name="T42" fmla="*/ 69 w 85"/>
                <a:gd name="T43" fmla="*/ 11 h 136"/>
                <a:gd name="T44" fmla="*/ 74 w 85"/>
                <a:gd name="T45" fmla="*/ 16 h 136"/>
                <a:gd name="T46" fmla="*/ 79 w 85"/>
                <a:gd name="T47" fmla="*/ 27 h 136"/>
                <a:gd name="T48" fmla="*/ 85 w 85"/>
                <a:gd name="T49" fmla="*/ 38 h 136"/>
                <a:gd name="T50" fmla="*/ 85 w 85"/>
                <a:gd name="T51" fmla="*/ 49 h 136"/>
                <a:gd name="T52" fmla="*/ 85 w 85"/>
                <a:gd name="T53" fmla="*/ 60 h 136"/>
                <a:gd name="T54" fmla="*/ 85 w 85"/>
                <a:gd name="T55" fmla="*/ 76 h 136"/>
                <a:gd name="T56" fmla="*/ 85 w 85"/>
                <a:gd name="T57" fmla="*/ 87 h 136"/>
                <a:gd name="T58" fmla="*/ 74 w 85"/>
                <a:gd name="T59" fmla="*/ 98 h 136"/>
                <a:gd name="T60" fmla="*/ 69 w 85"/>
                <a:gd name="T61" fmla="*/ 103 h 136"/>
                <a:gd name="T62" fmla="*/ 69 w 85"/>
                <a:gd name="T63" fmla="*/ 114 h 136"/>
                <a:gd name="T64" fmla="*/ 64 w 85"/>
                <a:gd name="T65" fmla="*/ 120 h 136"/>
                <a:gd name="T66" fmla="*/ 58 w 85"/>
                <a:gd name="T67" fmla="*/ 125 h 136"/>
                <a:gd name="T68" fmla="*/ 53 w 85"/>
                <a:gd name="T69" fmla="*/ 131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36"/>
                <a:gd name="T107" fmla="*/ 85 w 85"/>
                <a:gd name="T108" fmla="*/ 136 h 1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36">
                  <a:moveTo>
                    <a:pt x="53" y="136"/>
                  </a:moveTo>
                  <a:lnTo>
                    <a:pt x="48" y="136"/>
                  </a:lnTo>
                  <a:lnTo>
                    <a:pt x="48" y="131"/>
                  </a:lnTo>
                  <a:lnTo>
                    <a:pt x="48" y="125"/>
                  </a:lnTo>
                  <a:lnTo>
                    <a:pt x="42" y="125"/>
                  </a:lnTo>
                  <a:lnTo>
                    <a:pt x="37" y="120"/>
                  </a:lnTo>
                  <a:lnTo>
                    <a:pt x="32" y="120"/>
                  </a:lnTo>
                  <a:lnTo>
                    <a:pt x="32" y="114"/>
                  </a:lnTo>
                  <a:lnTo>
                    <a:pt x="27" y="114"/>
                  </a:lnTo>
                  <a:lnTo>
                    <a:pt x="21" y="114"/>
                  </a:lnTo>
                  <a:lnTo>
                    <a:pt x="21" y="109"/>
                  </a:lnTo>
                  <a:lnTo>
                    <a:pt x="16" y="109"/>
                  </a:lnTo>
                  <a:lnTo>
                    <a:pt x="16" y="103"/>
                  </a:lnTo>
                  <a:lnTo>
                    <a:pt x="11" y="103"/>
                  </a:lnTo>
                  <a:lnTo>
                    <a:pt x="5" y="98"/>
                  </a:lnTo>
                  <a:lnTo>
                    <a:pt x="0" y="98"/>
                  </a:lnTo>
                  <a:lnTo>
                    <a:pt x="0" y="93"/>
                  </a:lnTo>
                  <a:lnTo>
                    <a:pt x="0" y="87"/>
                  </a:lnTo>
                  <a:lnTo>
                    <a:pt x="0" y="82"/>
                  </a:lnTo>
                  <a:lnTo>
                    <a:pt x="0" y="76"/>
                  </a:lnTo>
                  <a:lnTo>
                    <a:pt x="0" y="71"/>
                  </a:lnTo>
                  <a:lnTo>
                    <a:pt x="0" y="65"/>
                  </a:lnTo>
                  <a:lnTo>
                    <a:pt x="5" y="65"/>
                  </a:lnTo>
                  <a:lnTo>
                    <a:pt x="5" y="60"/>
                  </a:lnTo>
                  <a:lnTo>
                    <a:pt x="5" y="55"/>
                  </a:lnTo>
                  <a:lnTo>
                    <a:pt x="0" y="49"/>
                  </a:lnTo>
                  <a:lnTo>
                    <a:pt x="5" y="49"/>
                  </a:lnTo>
                  <a:lnTo>
                    <a:pt x="11" y="49"/>
                  </a:lnTo>
                  <a:lnTo>
                    <a:pt x="11" y="44"/>
                  </a:lnTo>
                  <a:lnTo>
                    <a:pt x="16" y="44"/>
                  </a:lnTo>
                  <a:lnTo>
                    <a:pt x="21" y="38"/>
                  </a:lnTo>
                  <a:lnTo>
                    <a:pt x="27" y="38"/>
                  </a:lnTo>
                  <a:lnTo>
                    <a:pt x="32" y="33"/>
                  </a:lnTo>
                  <a:lnTo>
                    <a:pt x="37" y="27"/>
                  </a:lnTo>
                  <a:lnTo>
                    <a:pt x="42" y="22"/>
                  </a:lnTo>
                  <a:lnTo>
                    <a:pt x="48" y="22"/>
                  </a:lnTo>
                  <a:lnTo>
                    <a:pt x="48" y="16"/>
                  </a:lnTo>
                  <a:lnTo>
                    <a:pt x="53" y="11"/>
                  </a:lnTo>
                  <a:lnTo>
                    <a:pt x="58" y="11"/>
                  </a:lnTo>
                  <a:lnTo>
                    <a:pt x="58" y="6"/>
                  </a:lnTo>
                  <a:lnTo>
                    <a:pt x="64" y="6"/>
                  </a:lnTo>
                  <a:lnTo>
                    <a:pt x="64" y="0"/>
                  </a:lnTo>
                  <a:lnTo>
                    <a:pt x="69" y="6"/>
                  </a:lnTo>
                  <a:lnTo>
                    <a:pt x="69" y="11"/>
                  </a:lnTo>
                  <a:lnTo>
                    <a:pt x="74" y="11"/>
                  </a:lnTo>
                  <a:lnTo>
                    <a:pt x="74" y="16"/>
                  </a:lnTo>
                  <a:lnTo>
                    <a:pt x="79" y="22"/>
                  </a:lnTo>
                  <a:lnTo>
                    <a:pt x="79" y="27"/>
                  </a:lnTo>
                  <a:lnTo>
                    <a:pt x="85" y="33"/>
                  </a:lnTo>
                  <a:lnTo>
                    <a:pt x="85" y="38"/>
                  </a:lnTo>
                  <a:lnTo>
                    <a:pt x="85" y="44"/>
                  </a:lnTo>
                  <a:lnTo>
                    <a:pt x="85" y="49"/>
                  </a:lnTo>
                  <a:lnTo>
                    <a:pt x="85" y="55"/>
                  </a:lnTo>
                  <a:lnTo>
                    <a:pt x="85" y="60"/>
                  </a:lnTo>
                  <a:lnTo>
                    <a:pt x="85" y="71"/>
                  </a:lnTo>
                  <a:lnTo>
                    <a:pt x="85" y="76"/>
                  </a:lnTo>
                  <a:lnTo>
                    <a:pt x="85" y="82"/>
                  </a:lnTo>
                  <a:lnTo>
                    <a:pt x="85" y="87"/>
                  </a:lnTo>
                  <a:lnTo>
                    <a:pt x="79" y="93"/>
                  </a:lnTo>
                  <a:lnTo>
                    <a:pt x="74" y="98"/>
                  </a:lnTo>
                  <a:lnTo>
                    <a:pt x="74" y="103"/>
                  </a:lnTo>
                  <a:lnTo>
                    <a:pt x="69" y="103"/>
                  </a:lnTo>
                  <a:lnTo>
                    <a:pt x="69" y="109"/>
                  </a:lnTo>
                  <a:lnTo>
                    <a:pt x="69" y="114"/>
                  </a:lnTo>
                  <a:lnTo>
                    <a:pt x="64" y="114"/>
                  </a:lnTo>
                  <a:lnTo>
                    <a:pt x="64" y="120"/>
                  </a:lnTo>
                  <a:lnTo>
                    <a:pt x="64" y="125"/>
                  </a:lnTo>
                  <a:lnTo>
                    <a:pt x="58" y="125"/>
                  </a:lnTo>
                  <a:lnTo>
                    <a:pt x="58" y="131"/>
                  </a:lnTo>
                  <a:lnTo>
                    <a:pt x="53" y="131"/>
                  </a:lnTo>
                  <a:lnTo>
                    <a:pt x="53" y="136"/>
                  </a:lnTo>
                  <a:close/>
                </a:path>
              </a:pathLst>
            </a:custGeom>
            <a:solidFill>
              <a:srgbClr val="FFA5A5"/>
            </a:solidFill>
            <a:ln w="7938">
              <a:solidFill>
                <a:srgbClr val="000000"/>
              </a:solidFill>
              <a:round/>
              <a:headEnd/>
              <a:tailEnd/>
            </a:ln>
          </p:spPr>
          <p:txBody>
            <a:bodyPr/>
            <a:lstStyle/>
            <a:p>
              <a:endParaRPr lang="es-CO"/>
            </a:p>
          </p:txBody>
        </p:sp>
        <p:sp>
          <p:nvSpPr>
            <p:cNvPr id="53258" name="Freeform 9"/>
            <p:cNvSpPr>
              <a:spLocks/>
            </p:cNvSpPr>
            <p:nvPr/>
          </p:nvSpPr>
          <p:spPr bwMode="auto">
            <a:xfrm>
              <a:off x="3925" y="1482"/>
              <a:ext cx="206" cy="517"/>
            </a:xfrm>
            <a:custGeom>
              <a:avLst/>
              <a:gdLst>
                <a:gd name="T0" fmla="*/ 100 w 206"/>
                <a:gd name="T1" fmla="*/ 6 h 517"/>
                <a:gd name="T2" fmla="*/ 126 w 206"/>
                <a:gd name="T3" fmla="*/ 0 h 517"/>
                <a:gd name="T4" fmla="*/ 132 w 206"/>
                <a:gd name="T5" fmla="*/ 22 h 517"/>
                <a:gd name="T6" fmla="*/ 147 w 206"/>
                <a:gd name="T7" fmla="*/ 33 h 517"/>
                <a:gd name="T8" fmla="*/ 163 w 206"/>
                <a:gd name="T9" fmla="*/ 49 h 517"/>
                <a:gd name="T10" fmla="*/ 153 w 206"/>
                <a:gd name="T11" fmla="*/ 71 h 517"/>
                <a:gd name="T12" fmla="*/ 174 w 206"/>
                <a:gd name="T13" fmla="*/ 71 h 517"/>
                <a:gd name="T14" fmla="*/ 200 w 206"/>
                <a:gd name="T15" fmla="*/ 76 h 517"/>
                <a:gd name="T16" fmla="*/ 195 w 206"/>
                <a:gd name="T17" fmla="*/ 93 h 517"/>
                <a:gd name="T18" fmla="*/ 190 w 206"/>
                <a:gd name="T19" fmla="*/ 120 h 517"/>
                <a:gd name="T20" fmla="*/ 184 w 206"/>
                <a:gd name="T21" fmla="*/ 142 h 517"/>
                <a:gd name="T22" fmla="*/ 179 w 206"/>
                <a:gd name="T23" fmla="*/ 163 h 517"/>
                <a:gd name="T24" fmla="*/ 174 w 206"/>
                <a:gd name="T25" fmla="*/ 185 h 517"/>
                <a:gd name="T26" fmla="*/ 163 w 206"/>
                <a:gd name="T27" fmla="*/ 207 h 517"/>
                <a:gd name="T28" fmla="*/ 153 w 206"/>
                <a:gd name="T29" fmla="*/ 223 h 517"/>
                <a:gd name="T30" fmla="*/ 132 w 206"/>
                <a:gd name="T31" fmla="*/ 250 h 517"/>
                <a:gd name="T32" fmla="*/ 126 w 206"/>
                <a:gd name="T33" fmla="*/ 278 h 517"/>
                <a:gd name="T34" fmla="*/ 116 w 206"/>
                <a:gd name="T35" fmla="*/ 289 h 517"/>
                <a:gd name="T36" fmla="*/ 111 w 206"/>
                <a:gd name="T37" fmla="*/ 316 h 517"/>
                <a:gd name="T38" fmla="*/ 111 w 206"/>
                <a:gd name="T39" fmla="*/ 343 h 517"/>
                <a:gd name="T40" fmla="*/ 95 w 206"/>
                <a:gd name="T41" fmla="*/ 359 h 517"/>
                <a:gd name="T42" fmla="*/ 95 w 206"/>
                <a:gd name="T43" fmla="*/ 386 h 517"/>
                <a:gd name="T44" fmla="*/ 105 w 206"/>
                <a:gd name="T45" fmla="*/ 397 h 517"/>
                <a:gd name="T46" fmla="*/ 105 w 206"/>
                <a:gd name="T47" fmla="*/ 414 h 517"/>
                <a:gd name="T48" fmla="*/ 116 w 206"/>
                <a:gd name="T49" fmla="*/ 408 h 517"/>
                <a:gd name="T50" fmla="*/ 121 w 206"/>
                <a:gd name="T51" fmla="*/ 397 h 517"/>
                <a:gd name="T52" fmla="*/ 121 w 206"/>
                <a:gd name="T53" fmla="*/ 425 h 517"/>
                <a:gd name="T54" fmla="*/ 116 w 206"/>
                <a:gd name="T55" fmla="*/ 446 h 517"/>
                <a:gd name="T56" fmla="*/ 121 w 206"/>
                <a:gd name="T57" fmla="*/ 463 h 517"/>
                <a:gd name="T58" fmla="*/ 132 w 206"/>
                <a:gd name="T59" fmla="*/ 484 h 517"/>
                <a:gd name="T60" fmla="*/ 121 w 206"/>
                <a:gd name="T61" fmla="*/ 501 h 517"/>
                <a:gd name="T62" fmla="*/ 111 w 206"/>
                <a:gd name="T63" fmla="*/ 517 h 517"/>
                <a:gd name="T64" fmla="*/ 84 w 206"/>
                <a:gd name="T65" fmla="*/ 512 h 517"/>
                <a:gd name="T66" fmla="*/ 63 w 206"/>
                <a:gd name="T67" fmla="*/ 495 h 517"/>
                <a:gd name="T68" fmla="*/ 63 w 206"/>
                <a:gd name="T69" fmla="*/ 479 h 517"/>
                <a:gd name="T70" fmla="*/ 58 w 206"/>
                <a:gd name="T71" fmla="*/ 457 h 517"/>
                <a:gd name="T72" fmla="*/ 52 w 206"/>
                <a:gd name="T73" fmla="*/ 452 h 517"/>
                <a:gd name="T74" fmla="*/ 58 w 206"/>
                <a:gd name="T75" fmla="*/ 425 h 517"/>
                <a:gd name="T76" fmla="*/ 58 w 206"/>
                <a:gd name="T77" fmla="*/ 397 h 517"/>
                <a:gd name="T78" fmla="*/ 47 w 206"/>
                <a:gd name="T79" fmla="*/ 370 h 517"/>
                <a:gd name="T80" fmla="*/ 52 w 206"/>
                <a:gd name="T81" fmla="*/ 343 h 517"/>
                <a:gd name="T82" fmla="*/ 42 w 206"/>
                <a:gd name="T83" fmla="*/ 321 h 517"/>
                <a:gd name="T84" fmla="*/ 47 w 206"/>
                <a:gd name="T85" fmla="*/ 299 h 517"/>
                <a:gd name="T86" fmla="*/ 37 w 206"/>
                <a:gd name="T87" fmla="*/ 278 h 517"/>
                <a:gd name="T88" fmla="*/ 26 w 206"/>
                <a:gd name="T89" fmla="*/ 261 h 517"/>
                <a:gd name="T90" fmla="*/ 15 w 206"/>
                <a:gd name="T91" fmla="*/ 245 h 517"/>
                <a:gd name="T92" fmla="*/ 0 w 206"/>
                <a:gd name="T93" fmla="*/ 229 h 517"/>
                <a:gd name="T94" fmla="*/ 15 w 206"/>
                <a:gd name="T95" fmla="*/ 207 h 517"/>
                <a:gd name="T96" fmla="*/ 37 w 206"/>
                <a:gd name="T97" fmla="*/ 207 h 517"/>
                <a:gd name="T98" fmla="*/ 52 w 206"/>
                <a:gd name="T99" fmla="*/ 201 h 517"/>
                <a:gd name="T100" fmla="*/ 42 w 206"/>
                <a:gd name="T101" fmla="*/ 185 h 517"/>
                <a:gd name="T102" fmla="*/ 31 w 206"/>
                <a:gd name="T103" fmla="*/ 163 h 517"/>
                <a:gd name="T104" fmla="*/ 10 w 206"/>
                <a:gd name="T105" fmla="*/ 142 h 517"/>
                <a:gd name="T106" fmla="*/ 5 w 206"/>
                <a:gd name="T107" fmla="*/ 120 h 517"/>
                <a:gd name="T108" fmla="*/ 21 w 206"/>
                <a:gd name="T109" fmla="*/ 104 h 517"/>
                <a:gd name="T110" fmla="*/ 31 w 206"/>
                <a:gd name="T111" fmla="*/ 82 h 517"/>
                <a:gd name="T112" fmla="*/ 58 w 206"/>
                <a:gd name="T113" fmla="*/ 76 h 517"/>
                <a:gd name="T114" fmla="*/ 68 w 206"/>
                <a:gd name="T115" fmla="*/ 65 h 517"/>
                <a:gd name="T116" fmla="*/ 79 w 206"/>
                <a:gd name="T117" fmla="*/ 55 h 517"/>
                <a:gd name="T118" fmla="*/ 79 w 206"/>
                <a:gd name="T119" fmla="*/ 27 h 517"/>
                <a:gd name="T120" fmla="*/ 74 w 206"/>
                <a:gd name="T121" fmla="*/ 17 h 5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6"/>
                <a:gd name="T184" fmla="*/ 0 h 517"/>
                <a:gd name="T185" fmla="*/ 206 w 206"/>
                <a:gd name="T186" fmla="*/ 517 h 5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6" h="517">
                  <a:moveTo>
                    <a:pt x="84" y="11"/>
                  </a:moveTo>
                  <a:lnTo>
                    <a:pt x="84" y="6"/>
                  </a:lnTo>
                  <a:lnTo>
                    <a:pt x="89" y="6"/>
                  </a:lnTo>
                  <a:lnTo>
                    <a:pt x="95" y="6"/>
                  </a:lnTo>
                  <a:lnTo>
                    <a:pt x="100" y="6"/>
                  </a:lnTo>
                  <a:lnTo>
                    <a:pt x="105" y="0"/>
                  </a:lnTo>
                  <a:lnTo>
                    <a:pt x="111" y="0"/>
                  </a:lnTo>
                  <a:lnTo>
                    <a:pt x="116" y="0"/>
                  </a:lnTo>
                  <a:lnTo>
                    <a:pt x="121" y="0"/>
                  </a:lnTo>
                  <a:lnTo>
                    <a:pt x="126" y="0"/>
                  </a:lnTo>
                  <a:lnTo>
                    <a:pt x="132" y="0"/>
                  </a:lnTo>
                  <a:lnTo>
                    <a:pt x="132" y="6"/>
                  </a:lnTo>
                  <a:lnTo>
                    <a:pt x="132" y="11"/>
                  </a:lnTo>
                  <a:lnTo>
                    <a:pt x="137" y="17"/>
                  </a:lnTo>
                  <a:lnTo>
                    <a:pt x="132" y="22"/>
                  </a:lnTo>
                  <a:lnTo>
                    <a:pt x="132" y="27"/>
                  </a:lnTo>
                  <a:lnTo>
                    <a:pt x="137" y="22"/>
                  </a:lnTo>
                  <a:lnTo>
                    <a:pt x="142" y="22"/>
                  </a:lnTo>
                  <a:lnTo>
                    <a:pt x="147" y="27"/>
                  </a:lnTo>
                  <a:lnTo>
                    <a:pt x="147" y="33"/>
                  </a:lnTo>
                  <a:lnTo>
                    <a:pt x="153" y="33"/>
                  </a:lnTo>
                  <a:lnTo>
                    <a:pt x="158" y="38"/>
                  </a:lnTo>
                  <a:lnTo>
                    <a:pt x="163" y="38"/>
                  </a:lnTo>
                  <a:lnTo>
                    <a:pt x="163" y="44"/>
                  </a:lnTo>
                  <a:lnTo>
                    <a:pt x="163" y="49"/>
                  </a:lnTo>
                  <a:lnTo>
                    <a:pt x="158" y="55"/>
                  </a:lnTo>
                  <a:lnTo>
                    <a:pt x="153" y="60"/>
                  </a:lnTo>
                  <a:lnTo>
                    <a:pt x="147" y="60"/>
                  </a:lnTo>
                  <a:lnTo>
                    <a:pt x="147" y="65"/>
                  </a:lnTo>
                  <a:lnTo>
                    <a:pt x="153" y="71"/>
                  </a:lnTo>
                  <a:lnTo>
                    <a:pt x="153" y="76"/>
                  </a:lnTo>
                  <a:lnTo>
                    <a:pt x="158" y="71"/>
                  </a:lnTo>
                  <a:lnTo>
                    <a:pt x="163" y="71"/>
                  </a:lnTo>
                  <a:lnTo>
                    <a:pt x="169" y="71"/>
                  </a:lnTo>
                  <a:lnTo>
                    <a:pt x="174" y="71"/>
                  </a:lnTo>
                  <a:lnTo>
                    <a:pt x="179" y="76"/>
                  </a:lnTo>
                  <a:lnTo>
                    <a:pt x="184" y="76"/>
                  </a:lnTo>
                  <a:lnTo>
                    <a:pt x="190" y="76"/>
                  </a:lnTo>
                  <a:lnTo>
                    <a:pt x="195" y="76"/>
                  </a:lnTo>
                  <a:lnTo>
                    <a:pt x="200" y="76"/>
                  </a:lnTo>
                  <a:lnTo>
                    <a:pt x="206" y="76"/>
                  </a:lnTo>
                  <a:lnTo>
                    <a:pt x="206" y="82"/>
                  </a:lnTo>
                  <a:lnTo>
                    <a:pt x="200" y="87"/>
                  </a:lnTo>
                  <a:lnTo>
                    <a:pt x="195" y="87"/>
                  </a:lnTo>
                  <a:lnTo>
                    <a:pt x="195" y="93"/>
                  </a:lnTo>
                  <a:lnTo>
                    <a:pt x="190" y="98"/>
                  </a:lnTo>
                  <a:lnTo>
                    <a:pt x="190" y="104"/>
                  </a:lnTo>
                  <a:lnTo>
                    <a:pt x="190" y="109"/>
                  </a:lnTo>
                  <a:lnTo>
                    <a:pt x="190" y="114"/>
                  </a:lnTo>
                  <a:lnTo>
                    <a:pt x="190" y="120"/>
                  </a:lnTo>
                  <a:lnTo>
                    <a:pt x="190" y="125"/>
                  </a:lnTo>
                  <a:lnTo>
                    <a:pt x="190" y="131"/>
                  </a:lnTo>
                  <a:lnTo>
                    <a:pt x="184" y="131"/>
                  </a:lnTo>
                  <a:lnTo>
                    <a:pt x="184" y="136"/>
                  </a:lnTo>
                  <a:lnTo>
                    <a:pt x="184" y="142"/>
                  </a:lnTo>
                  <a:lnTo>
                    <a:pt x="179" y="142"/>
                  </a:lnTo>
                  <a:lnTo>
                    <a:pt x="179" y="147"/>
                  </a:lnTo>
                  <a:lnTo>
                    <a:pt x="179" y="153"/>
                  </a:lnTo>
                  <a:lnTo>
                    <a:pt x="179" y="158"/>
                  </a:lnTo>
                  <a:lnTo>
                    <a:pt x="179" y="163"/>
                  </a:lnTo>
                  <a:lnTo>
                    <a:pt x="184" y="169"/>
                  </a:lnTo>
                  <a:lnTo>
                    <a:pt x="184" y="174"/>
                  </a:lnTo>
                  <a:lnTo>
                    <a:pt x="184" y="180"/>
                  </a:lnTo>
                  <a:lnTo>
                    <a:pt x="179" y="180"/>
                  </a:lnTo>
                  <a:lnTo>
                    <a:pt x="174" y="185"/>
                  </a:lnTo>
                  <a:lnTo>
                    <a:pt x="174" y="191"/>
                  </a:lnTo>
                  <a:lnTo>
                    <a:pt x="174" y="196"/>
                  </a:lnTo>
                  <a:lnTo>
                    <a:pt x="169" y="196"/>
                  </a:lnTo>
                  <a:lnTo>
                    <a:pt x="169" y="201"/>
                  </a:lnTo>
                  <a:lnTo>
                    <a:pt x="163" y="207"/>
                  </a:lnTo>
                  <a:lnTo>
                    <a:pt x="163" y="212"/>
                  </a:lnTo>
                  <a:lnTo>
                    <a:pt x="163" y="218"/>
                  </a:lnTo>
                  <a:lnTo>
                    <a:pt x="158" y="218"/>
                  </a:lnTo>
                  <a:lnTo>
                    <a:pt x="153" y="218"/>
                  </a:lnTo>
                  <a:lnTo>
                    <a:pt x="153" y="223"/>
                  </a:lnTo>
                  <a:lnTo>
                    <a:pt x="147" y="229"/>
                  </a:lnTo>
                  <a:lnTo>
                    <a:pt x="147" y="234"/>
                  </a:lnTo>
                  <a:lnTo>
                    <a:pt x="142" y="240"/>
                  </a:lnTo>
                  <a:lnTo>
                    <a:pt x="137" y="245"/>
                  </a:lnTo>
                  <a:lnTo>
                    <a:pt x="132" y="250"/>
                  </a:lnTo>
                  <a:lnTo>
                    <a:pt x="132" y="256"/>
                  </a:lnTo>
                  <a:lnTo>
                    <a:pt x="132" y="261"/>
                  </a:lnTo>
                  <a:lnTo>
                    <a:pt x="126" y="267"/>
                  </a:lnTo>
                  <a:lnTo>
                    <a:pt x="126" y="272"/>
                  </a:lnTo>
                  <a:lnTo>
                    <a:pt x="126" y="278"/>
                  </a:lnTo>
                  <a:lnTo>
                    <a:pt x="121" y="283"/>
                  </a:lnTo>
                  <a:lnTo>
                    <a:pt x="116" y="283"/>
                  </a:lnTo>
                  <a:lnTo>
                    <a:pt x="111" y="283"/>
                  </a:lnTo>
                  <a:lnTo>
                    <a:pt x="111" y="289"/>
                  </a:lnTo>
                  <a:lnTo>
                    <a:pt x="116" y="289"/>
                  </a:lnTo>
                  <a:lnTo>
                    <a:pt x="111" y="294"/>
                  </a:lnTo>
                  <a:lnTo>
                    <a:pt x="111" y="299"/>
                  </a:lnTo>
                  <a:lnTo>
                    <a:pt x="111" y="305"/>
                  </a:lnTo>
                  <a:lnTo>
                    <a:pt x="111" y="310"/>
                  </a:lnTo>
                  <a:lnTo>
                    <a:pt x="111" y="316"/>
                  </a:lnTo>
                  <a:lnTo>
                    <a:pt x="111" y="321"/>
                  </a:lnTo>
                  <a:lnTo>
                    <a:pt x="111" y="327"/>
                  </a:lnTo>
                  <a:lnTo>
                    <a:pt x="111" y="332"/>
                  </a:lnTo>
                  <a:lnTo>
                    <a:pt x="111" y="337"/>
                  </a:lnTo>
                  <a:lnTo>
                    <a:pt x="111" y="343"/>
                  </a:lnTo>
                  <a:lnTo>
                    <a:pt x="111" y="348"/>
                  </a:lnTo>
                  <a:lnTo>
                    <a:pt x="105" y="348"/>
                  </a:lnTo>
                  <a:lnTo>
                    <a:pt x="105" y="354"/>
                  </a:lnTo>
                  <a:lnTo>
                    <a:pt x="100" y="359"/>
                  </a:lnTo>
                  <a:lnTo>
                    <a:pt x="95" y="359"/>
                  </a:lnTo>
                  <a:lnTo>
                    <a:pt x="95" y="365"/>
                  </a:lnTo>
                  <a:lnTo>
                    <a:pt x="95" y="370"/>
                  </a:lnTo>
                  <a:lnTo>
                    <a:pt x="95" y="376"/>
                  </a:lnTo>
                  <a:lnTo>
                    <a:pt x="95" y="381"/>
                  </a:lnTo>
                  <a:lnTo>
                    <a:pt x="95" y="386"/>
                  </a:lnTo>
                  <a:lnTo>
                    <a:pt x="100" y="392"/>
                  </a:lnTo>
                  <a:lnTo>
                    <a:pt x="105" y="392"/>
                  </a:lnTo>
                  <a:lnTo>
                    <a:pt x="100" y="392"/>
                  </a:lnTo>
                  <a:lnTo>
                    <a:pt x="100" y="397"/>
                  </a:lnTo>
                  <a:lnTo>
                    <a:pt x="105" y="397"/>
                  </a:lnTo>
                  <a:lnTo>
                    <a:pt x="100" y="397"/>
                  </a:lnTo>
                  <a:lnTo>
                    <a:pt x="100" y="403"/>
                  </a:lnTo>
                  <a:lnTo>
                    <a:pt x="100" y="408"/>
                  </a:lnTo>
                  <a:lnTo>
                    <a:pt x="100" y="414"/>
                  </a:lnTo>
                  <a:lnTo>
                    <a:pt x="105" y="414"/>
                  </a:lnTo>
                  <a:lnTo>
                    <a:pt x="105" y="419"/>
                  </a:lnTo>
                  <a:lnTo>
                    <a:pt x="111" y="419"/>
                  </a:lnTo>
                  <a:lnTo>
                    <a:pt x="111" y="414"/>
                  </a:lnTo>
                  <a:lnTo>
                    <a:pt x="116" y="414"/>
                  </a:lnTo>
                  <a:lnTo>
                    <a:pt x="116" y="408"/>
                  </a:lnTo>
                  <a:lnTo>
                    <a:pt x="116" y="403"/>
                  </a:lnTo>
                  <a:lnTo>
                    <a:pt x="111" y="403"/>
                  </a:lnTo>
                  <a:lnTo>
                    <a:pt x="111" y="397"/>
                  </a:lnTo>
                  <a:lnTo>
                    <a:pt x="116" y="397"/>
                  </a:lnTo>
                  <a:lnTo>
                    <a:pt x="121" y="397"/>
                  </a:lnTo>
                  <a:lnTo>
                    <a:pt x="121" y="403"/>
                  </a:lnTo>
                  <a:lnTo>
                    <a:pt x="121" y="408"/>
                  </a:lnTo>
                  <a:lnTo>
                    <a:pt x="121" y="414"/>
                  </a:lnTo>
                  <a:lnTo>
                    <a:pt x="121" y="419"/>
                  </a:lnTo>
                  <a:lnTo>
                    <a:pt x="121" y="425"/>
                  </a:lnTo>
                  <a:lnTo>
                    <a:pt x="116" y="425"/>
                  </a:lnTo>
                  <a:lnTo>
                    <a:pt x="116" y="430"/>
                  </a:lnTo>
                  <a:lnTo>
                    <a:pt x="116" y="435"/>
                  </a:lnTo>
                  <a:lnTo>
                    <a:pt x="111" y="441"/>
                  </a:lnTo>
                  <a:lnTo>
                    <a:pt x="116" y="446"/>
                  </a:lnTo>
                  <a:lnTo>
                    <a:pt x="111" y="446"/>
                  </a:lnTo>
                  <a:lnTo>
                    <a:pt x="116" y="452"/>
                  </a:lnTo>
                  <a:lnTo>
                    <a:pt x="116" y="457"/>
                  </a:lnTo>
                  <a:lnTo>
                    <a:pt x="116" y="463"/>
                  </a:lnTo>
                  <a:lnTo>
                    <a:pt x="121" y="463"/>
                  </a:lnTo>
                  <a:lnTo>
                    <a:pt x="126" y="468"/>
                  </a:lnTo>
                  <a:lnTo>
                    <a:pt x="132" y="468"/>
                  </a:lnTo>
                  <a:lnTo>
                    <a:pt x="132" y="473"/>
                  </a:lnTo>
                  <a:lnTo>
                    <a:pt x="132" y="479"/>
                  </a:lnTo>
                  <a:lnTo>
                    <a:pt x="132" y="484"/>
                  </a:lnTo>
                  <a:lnTo>
                    <a:pt x="126" y="484"/>
                  </a:lnTo>
                  <a:lnTo>
                    <a:pt x="121" y="484"/>
                  </a:lnTo>
                  <a:lnTo>
                    <a:pt x="121" y="490"/>
                  </a:lnTo>
                  <a:lnTo>
                    <a:pt x="121" y="495"/>
                  </a:lnTo>
                  <a:lnTo>
                    <a:pt x="121" y="501"/>
                  </a:lnTo>
                  <a:lnTo>
                    <a:pt x="121" y="506"/>
                  </a:lnTo>
                  <a:lnTo>
                    <a:pt x="116" y="506"/>
                  </a:lnTo>
                  <a:lnTo>
                    <a:pt x="116" y="512"/>
                  </a:lnTo>
                  <a:lnTo>
                    <a:pt x="111" y="512"/>
                  </a:lnTo>
                  <a:lnTo>
                    <a:pt x="111" y="517"/>
                  </a:lnTo>
                  <a:lnTo>
                    <a:pt x="105" y="517"/>
                  </a:lnTo>
                  <a:lnTo>
                    <a:pt x="100" y="517"/>
                  </a:lnTo>
                  <a:lnTo>
                    <a:pt x="95" y="517"/>
                  </a:lnTo>
                  <a:lnTo>
                    <a:pt x="89" y="517"/>
                  </a:lnTo>
                  <a:lnTo>
                    <a:pt x="84" y="512"/>
                  </a:lnTo>
                  <a:lnTo>
                    <a:pt x="79" y="517"/>
                  </a:lnTo>
                  <a:lnTo>
                    <a:pt x="58" y="512"/>
                  </a:lnTo>
                  <a:lnTo>
                    <a:pt x="58" y="506"/>
                  </a:lnTo>
                  <a:lnTo>
                    <a:pt x="58" y="501"/>
                  </a:lnTo>
                  <a:lnTo>
                    <a:pt x="63" y="495"/>
                  </a:lnTo>
                  <a:lnTo>
                    <a:pt x="63" y="490"/>
                  </a:lnTo>
                  <a:lnTo>
                    <a:pt x="68" y="490"/>
                  </a:lnTo>
                  <a:lnTo>
                    <a:pt x="68" y="484"/>
                  </a:lnTo>
                  <a:lnTo>
                    <a:pt x="68" y="479"/>
                  </a:lnTo>
                  <a:lnTo>
                    <a:pt x="63" y="479"/>
                  </a:lnTo>
                  <a:lnTo>
                    <a:pt x="63" y="473"/>
                  </a:lnTo>
                  <a:lnTo>
                    <a:pt x="63" y="468"/>
                  </a:lnTo>
                  <a:lnTo>
                    <a:pt x="58" y="468"/>
                  </a:lnTo>
                  <a:lnTo>
                    <a:pt x="58" y="463"/>
                  </a:lnTo>
                  <a:lnTo>
                    <a:pt x="58" y="457"/>
                  </a:lnTo>
                  <a:lnTo>
                    <a:pt x="52" y="457"/>
                  </a:lnTo>
                  <a:lnTo>
                    <a:pt x="52" y="452"/>
                  </a:lnTo>
                  <a:lnTo>
                    <a:pt x="58" y="452"/>
                  </a:lnTo>
                  <a:lnTo>
                    <a:pt x="58" y="446"/>
                  </a:lnTo>
                  <a:lnTo>
                    <a:pt x="52" y="452"/>
                  </a:lnTo>
                  <a:lnTo>
                    <a:pt x="52" y="446"/>
                  </a:lnTo>
                  <a:lnTo>
                    <a:pt x="52" y="441"/>
                  </a:lnTo>
                  <a:lnTo>
                    <a:pt x="52" y="435"/>
                  </a:lnTo>
                  <a:lnTo>
                    <a:pt x="58" y="430"/>
                  </a:lnTo>
                  <a:lnTo>
                    <a:pt x="58" y="425"/>
                  </a:lnTo>
                  <a:lnTo>
                    <a:pt x="58" y="419"/>
                  </a:lnTo>
                  <a:lnTo>
                    <a:pt x="58" y="414"/>
                  </a:lnTo>
                  <a:lnTo>
                    <a:pt x="58" y="408"/>
                  </a:lnTo>
                  <a:lnTo>
                    <a:pt x="58" y="403"/>
                  </a:lnTo>
                  <a:lnTo>
                    <a:pt x="58" y="397"/>
                  </a:lnTo>
                  <a:lnTo>
                    <a:pt x="58" y="392"/>
                  </a:lnTo>
                  <a:lnTo>
                    <a:pt x="52" y="386"/>
                  </a:lnTo>
                  <a:lnTo>
                    <a:pt x="52" y="381"/>
                  </a:lnTo>
                  <a:lnTo>
                    <a:pt x="52" y="376"/>
                  </a:lnTo>
                  <a:lnTo>
                    <a:pt x="47" y="370"/>
                  </a:lnTo>
                  <a:lnTo>
                    <a:pt x="47" y="365"/>
                  </a:lnTo>
                  <a:lnTo>
                    <a:pt x="47" y="359"/>
                  </a:lnTo>
                  <a:lnTo>
                    <a:pt x="47" y="354"/>
                  </a:lnTo>
                  <a:lnTo>
                    <a:pt x="52" y="348"/>
                  </a:lnTo>
                  <a:lnTo>
                    <a:pt x="52" y="343"/>
                  </a:lnTo>
                  <a:lnTo>
                    <a:pt x="47" y="337"/>
                  </a:lnTo>
                  <a:lnTo>
                    <a:pt x="47" y="332"/>
                  </a:lnTo>
                  <a:lnTo>
                    <a:pt x="42" y="332"/>
                  </a:lnTo>
                  <a:lnTo>
                    <a:pt x="42" y="327"/>
                  </a:lnTo>
                  <a:lnTo>
                    <a:pt x="42" y="321"/>
                  </a:lnTo>
                  <a:lnTo>
                    <a:pt x="42" y="316"/>
                  </a:lnTo>
                  <a:lnTo>
                    <a:pt x="42" y="310"/>
                  </a:lnTo>
                  <a:lnTo>
                    <a:pt x="42" y="305"/>
                  </a:lnTo>
                  <a:lnTo>
                    <a:pt x="47" y="305"/>
                  </a:lnTo>
                  <a:lnTo>
                    <a:pt x="47" y="299"/>
                  </a:lnTo>
                  <a:lnTo>
                    <a:pt x="47" y="294"/>
                  </a:lnTo>
                  <a:lnTo>
                    <a:pt x="47" y="289"/>
                  </a:lnTo>
                  <a:lnTo>
                    <a:pt x="42" y="289"/>
                  </a:lnTo>
                  <a:lnTo>
                    <a:pt x="37" y="283"/>
                  </a:lnTo>
                  <a:lnTo>
                    <a:pt x="37" y="278"/>
                  </a:lnTo>
                  <a:lnTo>
                    <a:pt x="37" y="272"/>
                  </a:lnTo>
                  <a:lnTo>
                    <a:pt x="31" y="272"/>
                  </a:lnTo>
                  <a:lnTo>
                    <a:pt x="26" y="272"/>
                  </a:lnTo>
                  <a:lnTo>
                    <a:pt x="26" y="267"/>
                  </a:lnTo>
                  <a:lnTo>
                    <a:pt x="26" y="261"/>
                  </a:lnTo>
                  <a:lnTo>
                    <a:pt x="26" y="256"/>
                  </a:lnTo>
                  <a:lnTo>
                    <a:pt x="26" y="250"/>
                  </a:lnTo>
                  <a:lnTo>
                    <a:pt x="21" y="250"/>
                  </a:lnTo>
                  <a:lnTo>
                    <a:pt x="21" y="245"/>
                  </a:lnTo>
                  <a:lnTo>
                    <a:pt x="15" y="245"/>
                  </a:lnTo>
                  <a:lnTo>
                    <a:pt x="15" y="240"/>
                  </a:lnTo>
                  <a:lnTo>
                    <a:pt x="10" y="240"/>
                  </a:lnTo>
                  <a:lnTo>
                    <a:pt x="10" y="234"/>
                  </a:lnTo>
                  <a:lnTo>
                    <a:pt x="5" y="234"/>
                  </a:lnTo>
                  <a:lnTo>
                    <a:pt x="0" y="229"/>
                  </a:lnTo>
                  <a:lnTo>
                    <a:pt x="0" y="223"/>
                  </a:lnTo>
                  <a:lnTo>
                    <a:pt x="5" y="223"/>
                  </a:lnTo>
                  <a:lnTo>
                    <a:pt x="5" y="218"/>
                  </a:lnTo>
                  <a:lnTo>
                    <a:pt x="10" y="212"/>
                  </a:lnTo>
                  <a:lnTo>
                    <a:pt x="15" y="207"/>
                  </a:lnTo>
                  <a:lnTo>
                    <a:pt x="21" y="207"/>
                  </a:lnTo>
                  <a:lnTo>
                    <a:pt x="21" y="212"/>
                  </a:lnTo>
                  <a:lnTo>
                    <a:pt x="26" y="212"/>
                  </a:lnTo>
                  <a:lnTo>
                    <a:pt x="31" y="212"/>
                  </a:lnTo>
                  <a:lnTo>
                    <a:pt x="37" y="207"/>
                  </a:lnTo>
                  <a:lnTo>
                    <a:pt x="42" y="207"/>
                  </a:lnTo>
                  <a:lnTo>
                    <a:pt x="47" y="212"/>
                  </a:lnTo>
                  <a:lnTo>
                    <a:pt x="52" y="212"/>
                  </a:lnTo>
                  <a:lnTo>
                    <a:pt x="52" y="207"/>
                  </a:lnTo>
                  <a:lnTo>
                    <a:pt x="52" y="201"/>
                  </a:lnTo>
                  <a:lnTo>
                    <a:pt x="52" y="196"/>
                  </a:lnTo>
                  <a:lnTo>
                    <a:pt x="47" y="196"/>
                  </a:lnTo>
                  <a:lnTo>
                    <a:pt x="47" y="191"/>
                  </a:lnTo>
                  <a:lnTo>
                    <a:pt x="47" y="185"/>
                  </a:lnTo>
                  <a:lnTo>
                    <a:pt x="42" y="185"/>
                  </a:lnTo>
                  <a:lnTo>
                    <a:pt x="42" y="180"/>
                  </a:lnTo>
                  <a:lnTo>
                    <a:pt x="42" y="174"/>
                  </a:lnTo>
                  <a:lnTo>
                    <a:pt x="37" y="169"/>
                  </a:lnTo>
                  <a:lnTo>
                    <a:pt x="31" y="169"/>
                  </a:lnTo>
                  <a:lnTo>
                    <a:pt x="31" y="163"/>
                  </a:lnTo>
                  <a:lnTo>
                    <a:pt x="26" y="158"/>
                  </a:lnTo>
                  <a:lnTo>
                    <a:pt x="26" y="153"/>
                  </a:lnTo>
                  <a:lnTo>
                    <a:pt x="21" y="153"/>
                  </a:lnTo>
                  <a:lnTo>
                    <a:pt x="15" y="147"/>
                  </a:lnTo>
                  <a:lnTo>
                    <a:pt x="10" y="142"/>
                  </a:lnTo>
                  <a:lnTo>
                    <a:pt x="10" y="136"/>
                  </a:lnTo>
                  <a:lnTo>
                    <a:pt x="5" y="136"/>
                  </a:lnTo>
                  <a:lnTo>
                    <a:pt x="5" y="131"/>
                  </a:lnTo>
                  <a:lnTo>
                    <a:pt x="5" y="125"/>
                  </a:lnTo>
                  <a:lnTo>
                    <a:pt x="5" y="120"/>
                  </a:lnTo>
                  <a:lnTo>
                    <a:pt x="10" y="114"/>
                  </a:lnTo>
                  <a:lnTo>
                    <a:pt x="10" y="109"/>
                  </a:lnTo>
                  <a:lnTo>
                    <a:pt x="15" y="109"/>
                  </a:lnTo>
                  <a:lnTo>
                    <a:pt x="15" y="104"/>
                  </a:lnTo>
                  <a:lnTo>
                    <a:pt x="21" y="104"/>
                  </a:lnTo>
                  <a:lnTo>
                    <a:pt x="21" y="98"/>
                  </a:lnTo>
                  <a:lnTo>
                    <a:pt x="26" y="93"/>
                  </a:lnTo>
                  <a:lnTo>
                    <a:pt x="26" y="87"/>
                  </a:lnTo>
                  <a:lnTo>
                    <a:pt x="31" y="87"/>
                  </a:lnTo>
                  <a:lnTo>
                    <a:pt x="31" y="82"/>
                  </a:lnTo>
                  <a:lnTo>
                    <a:pt x="37" y="76"/>
                  </a:lnTo>
                  <a:lnTo>
                    <a:pt x="42" y="76"/>
                  </a:lnTo>
                  <a:lnTo>
                    <a:pt x="47" y="76"/>
                  </a:lnTo>
                  <a:lnTo>
                    <a:pt x="52" y="76"/>
                  </a:lnTo>
                  <a:lnTo>
                    <a:pt x="58" y="76"/>
                  </a:lnTo>
                  <a:lnTo>
                    <a:pt x="58" y="71"/>
                  </a:lnTo>
                  <a:lnTo>
                    <a:pt x="63" y="76"/>
                  </a:lnTo>
                  <a:lnTo>
                    <a:pt x="63" y="71"/>
                  </a:lnTo>
                  <a:lnTo>
                    <a:pt x="63" y="65"/>
                  </a:lnTo>
                  <a:lnTo>
                    <a:pt x="68" y="65"/>
                  </a:lnTo>
                  <a:lnTo>
                    <a:pt x="74" y="65"/>
                  </a:lnTo>
                  <a:lnTo>
                    <a:pt x="74" y="60"/>
                  </a:lnTo>
                  <a:lnTo>
                    <a:pt x="79" y="60"/>
                  </a:lnTo>
                  <a:lnTo>
                    <a:pt x="84" y="55"/>
                  </a:lnTo>
                  <a:lnTo>
                    <a:pt x="79" y="55"/>
                  </a:lnTo>
                  <a:lnTo>
                    <a:pt x="79" y="49"/>
                  </a:lnTo>
                  <a:lnTo>
                    <a:pt x="79" y="44"/>
                  </a:lnTo>
                  <a:lnTo>
                    <a:pt x="79" y="38"/>
                  </a:lnTo>
                  <a:lnTo>
                    <a:pt x="79" y="33"/>
                  </a:lnTo>
                  <a:lnTo>
                    <a:pt x="79" y="27"/>
                  </a:lnTo>
                  <a:lnTo>
                    <a:pt x="84" y="27"/>
                  </a:lnTo>
                  <a:lnTo>
                    <a:pt x="84" y="22"/>
                  </a:lnTo>
                  <a:lnTo>
                    <a:pt x="84" y="17"/>
                  </a:lnTo>
                  <a:lnTo>
                    <a:pt x="79" y="17"/>
                  </a:lnTo>
                  <a:lnTo>
                    <a:pt x="74" y="17"/>
                  </a:lnTo>
                  <a:lnTo>
                    <a:pt x="74" y="11"/>
                  </a:lnTo>
                  <a:lnTo>
                    <a:pt x="79" y="11"/>
                  </a:lnTo>
                  <a:lnTo>
                    <a:pt x="84" y="11"/>
                  </a:lnTo>
                  <a:close/>
                </a:path>
              </a:pathLst>
            </a:custGeom>
            <a:solidFill>
              <a:srgbClr val="FFA5A5"/>
            </a:solidFill>
            <a:ln w="7938">
              <a:solidFill>
                <a:srgbClr val="000000"/>
              </a:solidFill>
              <a:round/>
              <a:headEnd/>
              <a:tailEnd/>
            </a:ln>
          </p:spPr>
          <p:txBody>
            <a:bodyPr/>
            <a:lstStyle/>
            <a:p>
              <a:endParaRPr lang="es-CO"/>
            </a:p>
          </p:txBody>
        </p:sp>
        <p:sp>
          <p:nvSpPr>
            <p:cNvPr id="53259" name="Freeform 10"/>
            <p:cNvSpPr>
              <a:spLocks/>
            </p:cNvSpPr>
            <p:nvPr/>
          </p:nvSpPr>
          <p:spPr bwMode="auto">
            <a:xfrm>
              <a:off x="3545" y="1716"/>
              <a:ext cx="279" cy="337"/>
            </a:xfrm>
            <a:custGeom>
              <a:avLst/>
              <a:gdLst>
                <a:gd name="T0" fmla="*/ 132 w 279"/>
                <a:gd name="T1" fmla="*/ 16 h 337"/>
                <a:gd name="T2" fmla="*/ 147 w 279"/>
                <a:gd name="T3" fmla="*/ 22 h 337"/>
                <a:gd name="T4" fmla="*/ 163 w 279"/>
                <a:gd name="T5" fmla="*/ 33 h 337"/>
                <a:gd name="T6" fmla="*/ 174 w 279"/>
                <a:gd name="T7" fmla="*/ 44 h 337"/>
                <a:gd name="T8" fmla="*/ 190 w 279"/>
                <a:gd name="T9" fmla="*/ 49 h 337"/>
                <a:gd name="T10" fmla="*/ 200 w 279"/>
                <a:gd name="T11" fmla="*/ 60 h 337"/>
                <a:gd name="T12" fmla="*/ 211 w 279"/>
                <a:gd name="T13" fmla="*/ 71 h 337"/>
                <a:gd name="T14" fmla="*/ 211 w 279"/>
                <a:gd name="T15" fmla="*/ 93 h 337"/>
                <a:gd name="T16" fmla="*/ 190 w 279"/>
                <a:gd name="T17" fmla="*/ 93 h 337"/>
                <a:gd name="T18" fmla="*/ 179 w 279"/>
                <a:gd name="T19" fmla="*/ 103 h 337"/>
                <a:gd name="T20" fmla="*/ 190 w 279"/>
                <a:gd name="T21" fmla="*/ 114 h 337"/>
                <a:gd name="T22" fmla="*/ 190 w 279"/>
                <a:gd name="T23" fmla="*/ 131 h 337"/>
                <a:gd name="T24" fmla="*/ 190 w 279"/>
                <a:gd name="T25" fmla="*/ 152 h 337"/>
                <a:gd name="T26" fmla="*/ 211 w 279"/>
                <a:gd name="T27" fmla="*/ 152 h 337"/>
                <a:gd name="T28" fmla="*/ 216 w 279"/>
                <a:gd name="T29" fmla="*/ 169 h 337"/>
                <a:gd name="T30" fmla="*/ 227 w 279"/>
                <a:gd name="T31" fmla="*/ 163 h 337"/>
                <a:gd name="T32" fmla="*/ 248 w 279"/>
                <a:gd name="T33" fmla="*/ 158 h 337"/>
                <a:gd name="T34" fmla="*/ 264 w 279"/>
                <a:gd name="T35" fmla="*/ 163 h 337"/>
                <a:gd name="T36" fmla="*/ 274 w 279"/>
                <a:gd name="T37" fmla="*/ 180 h 337"/>
                <a:gd name="T38" fmla="*/ 279 w 279"/>
                <a:gd name="T39" fmla="*/ 196 h 337"/>
                <a:gd name="T40" fmla="*/ 269 w 279"/>
                <a:gd name="T41" fmla="*/ 207 h 337"/>
                <a:gd name="T42" fmla="*/ 258 w 279"/>
                <a:gd name="T43" fmla="*/ 218 h 337"/>
                <a:gd name="T44" fmla="*/ 242 w 279"/>
                <a:gd name="T45" fmla="*/ 229 h 337"/>
                <a:gd name="T46" fmla="*/ 221 w 279"/>
                <a:gd name="T47" fmla="*/ 229 h 337"/>
                <a:gd name="T48" fmla="*/ 205 w 279"/>
                <a:gd name="T49" fmla="*/ 234 h 337"/>
                <a:gd name="T50" fmla="*/ 190 w 279"/>
                <a:gd name="T51" fmla="*/ 245 h 337"/>
                <a:gd name="T52" fmla="*/ 179 w 279"/>
                <a:gd name="T53" fmla="*/ 261 h 337"/>
                <a:gd name="T54" fmla="*/ 169 w 279"/>
                <a:gd name="T55" fmla="*/ 272 h 337"/>
                <a:gd name="T56" fmla="*/ 158 w 279"/>
                <a:gd name="T57" fmla="*/ 283 h 337"/>
                <a:gd name="T58" fmla="*/ 142 w 279"/>
                <a:gd name="T59" fmla="*/ 278 h 337"/>
                <a:gd name="T60" fmla="*/ 137 w 279"/>
                <a:gd name="T61" fmla="*/ 294 h 337"/>
                <a:gd name="T62" fmla="*/ 126 w 279"/>
                <a:gd name="T63" fmla="*/ 310 h 337"/>
                <a:gd name="T64" fmla="*/ 116 w 279"/>
                <a:gd name="T65" fmla="*/ 332 h 337"/>
                <a:gd name="T66" fmla="*/ 31 w 279"/>
                <a:gd name="T67" fmla="*/ 337 h 337"/>
                <a:gd name="T68" fmla="*/ 21 w 279"/>
                <a:gd name="T69" fmla="*/ 327 h 337"/>
                <a:gd name="T70" fmla="*/ 10 w 279"/>
                <a:gd name="T71" fmla="*/ 316 h 337"/>
                <a:gd name="T72" fmla="*/ 5 w 279"/>
                <a:gd name="T73" fmla="*/ 299 h 337"/>
                <a:gd name="T74" fmla="*/ 5 w 279"/>
                <a:gd name="T75" fmla="*/ 288 h 337"/>
                <a:gd name="T76" fmla="*/ 5 w 279"/>
                <a:gd name="T77" fmla="*/ 267 h 337"/>
                <a:gd name="T78" fmla="*/ 15 w 279"/>
                <a:gd name="T79" fmla="*/ 245 h 337"/>
                <a:gd name="T80" fmla="*/ 21 w 279"/>
                <a:gd name="T81" fmla="*/ 229 h 337"/>
                <a:gd name="T82" fmla="*/ 26 w 279"/>
                <a:gd name="T83" fmla="*/ 207 h 337"/>
                <a:gd name="T84" fmla="*/ 37 w 279"/>
                <a:gd name="T85" fmla="*/ 191 h 337"/>
                <a:gd name="T86" fmla="*/ 47 w 279"/>
                <a:gd name="T87" fmla="*/ 174 h 337"/>
                <a:gd name="T88" fmla="*/ 52 w 279"/>
                <a:gd name="T89" fmla="*/ 152 h 337"/>
                <a:gd name="T90" fmla="*/ 47 w 279"/>
                <a:gd name="T91" fmla="*/ 136 h 337"/>
                <a:gd name="T92" fmla="*/ 31 w 279"/>
                <a:gd name="T93" fmla="*/ 125 h 337"/>
                <a:gd name="T94" fmla="*/ 21 w 279"/>
                <a:gd name="T95" fmla="*/ 109 h 337"/>
                <a:gd name="T96" fmla="*/ 15 w 279"/>
                <a:gd name="T97" fmla="*/ 93 h 337"/>
                <a:gd name="T98" fmla="*/ 26 w 279"/>
                <a:gd name="T99" fmla="*/ 82 h 337"/>
                <a:gd name="T100" fmla="*/ 37 w 279"/>
                <a:gd name="T101" fmla="*/ 71 h 337"/>
                <a:gd name="T102" fmla="*/ 47 w 279"/>
                <a:gd name="T103" fmla="*/ 55 h 337"/>
                <a:gd name="T104" fmla="*/ 52 w 279"/>
                <a:gd name="T105" fmla="*/ 33 h 337"/>
                <a:gd name="T106" fmla="*/ 63 w 279"/>
                <a:gd name="T107" fmla="*/ 22 h 337"/>
                <a:gd name="T108" fmla="*/ 79 w 279"/>
                <a:gd name="T109" fmla="*/ 11 h 337"/>
                <a:gd name="T110" fmla="*/ 100 w 279"/>
                <a:gd name="T111" fmla="*/ 6 h 337"/>
                <a:gd name="T112" fmla="*/ 116 w 279"/>
                <a:gd name="T113" fmla="*/ 0 h 337"/>
                <a:gd name="T114" fmla="*/ 132 w 279"/>
                <a:gd name="T115" fmla="*/ 6 h 3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9"/>
                <a:gd name="T175" fmla="*/ 0 h 337"/>
                <a:gd name="T176" fmla="*/ 279 w 279"/>
                <a:gd name="T177" fmla="*/ 337 h 33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9" h="337">
                  <a:moveTo>
                    <a:pt x="132" y="6"/>
                  </a:moveTo>
                  <a:lnTo>
                    <a:pt x="132" y="11"/>
                  </a:lnTo>
                  <a:lnTo>
                    <a:pt x="137" y="11"/>
                  </a:lnTo>
                  <a:lnTo>
                    <a:pt x="132" y="16"/>
                  </a:lnTo>
                  <a:lnTo>
                    <a:pt x="137" y="16"/>
                  </a:lnTo>
                  <a:lnTo>
                    <a:pt x="137" y="22"/>
                  </a:lnTo>
                  <a:lnTo>
                    <a:pt x="142" y="22"/>
                  </a:lnTo>
                  <a:lnTo>
                    <a:pt x="147" y="22"/>
                  </a:lnTo>
                  <a:lnTo>
                    <a:pt x="153" y="27"/>
                  </a:lnTo>
                  <a:lnTo>
                    <a:pt x="158" y="27"/>
                  </a:lnTo>
                  <a:lnTo>
                    <a:pt x="158" y="33"/>
                  </a:lnTo>
                  <a:lnTo>
                    <a:pt x="163" y="33"/>
                  </a:lnTo>
                  <a:lnTo>
                    <a:pt x="169" y="33"/>
                  </a:lnTo>
                  <a:lnTo>
                    <a:pt x="169" y="38"/>
                  </a:lnTo>
                  <a:lnTo>
                    <a:pt x="169" y="44"/>
                  </a:lnTo>
                  <a:lnTo>
                    <a:pt x="174" y="44"/>
                  </a:lnTo>
                  <a:lnTo>
                    <a:pt x="174" y="49"/>
                  </a:lnTo>
                  <a:lnTo>
                    <a:pt x="179" y="49"/>
                  </a:lnTo>
                  <a:lnTo>
                    <a:pt x="184" y="49"/>
                  </a:lnTo>
                  <a:lnTo>
                    <a:pt x="190" y="49"/>
                  </a:lnTo>
                  <a:lnTo>
                    <a:pt x="190" y="55"/>
                  </a:lnTo>
                  <a:lnTo>
                    <a:pt x="195" y="55"/>
                  </a:lnTo>
                  <a:lnTo>
                    <a:pt x="195" y="60"/>
                  </a:lnTo>
                  <a:lnTo>
                    <a:pt x="200" y="60"/>
                  </a:lnTo>
                  <a:lnTo>
                    <a:pt x="205" y="60"/>
                  </a:lnTo>
                  <a:lnTo>
                    <a:pt x="205" y="65"/>
                  </a:lnTo>
                  <a:lnTo>
                    <a:pt x="205" y="71"/>
                  </a:lnTo>
                  <a:lnTo>
                    <a:pt x="211" y="71"/>
                  </a:lnTo>
                  <a:lnTo>
                    <a:pt x="211" y="76"/>
                  </a:lnTo>
                  <a:lnTo>
                    <a:pt x="211" y="82"/>
                  </a:lnTo>
                  <a:lnTo>
                    <a:pt x="211" y="87"/>
                  </a:lnTo>
                  <a:lnTo>
                    <a:pt x="211" y="93"/>
                  </a:lnTo>
                  <a:lnTo>
                    <a:pt x="205" y="93"/>
                  </a:lnTo>
                  <a:lnTo>
                    <a:pt x="200" y="93"/>
                  </a:lnTo>
                  <a:lnTo>
                    <a:pt x="195" y="93"/>
                  </a:lnTo>
                  <a:lnTo>
                    <a:pt x="190" y="93"/>
                  </a:lnTo>
                  <a:lnTo>
                    <a:pt x="190" y="98"/>
                  </a:lnTo>
                  <a:lnTo>
                    <a:pt x="184" y="98"/>
                  </a:lnTo>
                  <a:lnTo>
                    <a:pt x="179" y="98"/>
                  </a:lnTo>
                  <a:lnTo>
                    <a:pt x="179" y="103"/>
                  </a:lnTo>
                  <a:lnTo>
                    <a:pt x="184" y="103"/>
                  </a:lnTo>
                  <a:lnTo>
                    <a:pt x="184" y="109"/>
                  </a:lnTo>
                  <a:lnTo>
                    <a:pt x="190" y="109"/>
                  </a:lnTo>
                  <a:lnTo>
                    <a:pt x="190" y="114"/>
                  </a:lnTo>
                  <a:lnTo>
                    <a:pt x="184" y="114"/>
                  </a:lnTo>
                  <a:lnTo>
                    <a:pt x="184" y="120"/>
                  </a:lnTo>
                  <a:lnTo>
                    <a:pt x="190" y="125"/>
                  </a:lnTo>
                  <a:lnTo>
                    <a:pt x="190" y="131"/>
                  </a:lnTo>
                  <a:lnTo>
                    <a:pt x="190" y="136"/>
                  </a:lnTo>
                  <a:lnTo>
                    <a:pt x="190" y="142"/>
                  </a:lnTo>
                  <a:lnTo>
                    <a:pt x="190" y="147"/>
                  </a:lnTo>
                  <a:lnTo>
                    <a:pt x="190" y="152"/>
                  </a:lnTo>
                  <a:lnTo>
                    <a:pt x="195" y="152"/>
                  </a:lnTo>
                  <a:lnTo>
                    <a:pt x="200" y="152"/>
                  </a:lnTo>
                  <a:lnTo>
                    <a:pt x="205" y="152"/>
                  </a:lnTo>
                  <a:lnTo>
                    <a:pt x="211" y="152"/>
                  </a:lnTo>
                  <a:lnTo>
                    <a:pt x="211" y="158"/>
                  </a:lnTo>
                  <a:lnTo>
                    <a:pt x="211" y="163"/>
                  </a:lnTo>
                  <a:lnTo>
                    <a:pt x="211" y="169"/>
                  </a:lnTo>
                  <a:lnTo>
                    <a:pt x="216" y="169"/>
                  </a:lnTo>
                  <a:lnTo>
                    <a:pt x="216" y="174"/>
                  </a:lnTo>
                  <a:lnTo>
                    <a:pt x="221" y="169"/>
                  </a:lnTo>
                  <a:lnTo>
                    <a:pt x="227" y="169"/>
                  </a:lnTo>
                  <a:lnTo>
                    <a:pt x="227" y="163"/>
                  </a:lnTo>
                  <a:lnTo>
                    <a:pt x="232" y="163"/>
                  </a:lnTo>
                  <a:lnTo>
                    <a:pt x="237" y="158"/>
                  </a:lnTo>
                  <a:lnTo>
                    <a:pt x="242" y="158"/>
                  </a:lnTo>
                  <a:lnTo>
                    <a:pt x="248" y="158"/>
                  </a:lnTo>
                  <a:lnTo>
                    <a:pt x="253" y="158"/>
                  </a:lnTo>
                  <a:lnTo>
                    <a:pt x="253" y="163"/>
                  </a:lnTo>
                  <a:lnTo>
                    <a:pt x="258" y="163"/>
                  </a:lnTo>
                  <a:lnTo>
                    <a:pt x="264" y="163"/>
                  </a:lnTo>
                  <a:lnTo>
                    <a:pt x="264" y="169"/>
                  </a:lnTo>
                  <a:lnTo>
                    <a:pt x="269" y="169"/>
                  </a:lnTo>
                  <a:lnTo>
                    <a:pt x="274" y="174"/>
                  </a:lnTo>
                  <a:lnTo>
                    <a:pt x="274" y="180"/>
                  </a:lnTo>
                  <a:lnTo>
                    <a:pt x="274" y="185"/>
                  </a:lnTo>
                  <a:lnTo>
                    <a:pt x="274" y="191"/>
                  </a:lnTo>
                  <a:lnTo>
                    <a:pt x="279" y="191"/>
                  </a:lnTo>
                  <a:lnTo>
                    <a:pt x="279" y="196"/>
                  </a:lnTo>
                  <a:lnTo>
                    <a:pt x="279" y="201"/>
                  </a:lnTo>
                  <a:lnTo>
                    <a:pt x="274" y="201"/>
                  </a:lnTo>
                  <a:lnTo>
                    <a:pt x="269" y="201"/>
                  </a:lnTo>
                  <a:lnTo>
                    <a:pt x="269" y="207"/>
                  </a:lnTo>
                  <a:lnTo>
                    <a:pt x="264" y="207"/>
                  </a:lnTo>
                  <a:lnTo>
                    <a:pt x="264" y="212"/>
                  </a:lnTo>
                  <a:lnTo>
                    <a:pt x="258" y="212"/>
                  </a:lnTo>
                  <a:lnTo>
                    <a:pt x="258" y="218"/>
                  </a:lnTo>
                  <a:lnTo>
                    <a:pt x="253" y="223"/>
                  </a:lnTo>
                  <a:lnTo>
                    <a:pt x="248" y="223"/>
                  </a:lnTo>
                  <a:lnTo>
                    <a:pt x="248" y="229"/>
                  </a:lnTo>
                  <a:lnTo>
                    <a:pt x="242" y="229"/>
                  </a:lnTo>
                  <a:lnTo>
                    <a:pt x="237" y="229"/>
                  </a:lnTo>
                  <a:lnTo>
                    <a:pt x="232" y="229"/>
                  </a:lnTo>
                  <a:lnTo>
                    <a:pt x="227" y="229"/>
                  </a:lnTo>
                  <a:lnTo>
                    <a:pt x="221" y="229"/>
                  </a:lnTo>
                  <a:lnTo>
                    <a:pt x="216" y="229"/>
                  </a:lnTo>
                  <a:lnTo>
                    <a:pt x="211" y="229"/>
                  </a:lnTo>
                  <a:lnTo>
                    <a:pt x="205" y="229"/>
                  </a:lnTo>
                  <a:lnTo>
                    <a:pt x="205" y="234"/>
                  </a:lnTo>
                  <a:lnTo>
                    <a:pt x="200" y="239"/>
                  </a:lnTo>
                  <a:lnTo>
                    <a:pt x="195" y="239"/>
                  </a:lnTo>
                  <a:lnTo>
                    <a:pt x="195" y="245"/>
                  </a:lnTo>
                  <a:lnTo>
                    <a:pt x="190" y="245"/>
                  </a:lnTo>
                  <a:lnTo>
                    <a:pt x="190" y="250"/>
                  </a:lnTo>
                  <a:lnTo>
                    <a:pt x="190" y="256"/>
                  </a:lnTo>
                  <a:lnTo>
                    <a:pt x="184" y="261"/>
                  </a:lnTo>
                  <a:lnTo>
                    <a:pt x="179" y="261"/>
                  </a:lnTo>
                  <a:lnTo>
                    <a:pt x="174" y="261"/>
                  </a:lnTo>
                  <a:lnTo>
                    <a:pt x="174" y="267"/>
                  </a:lnTo>
                  <a:lnTo>
                    <a:pt x="169" y="267"/>
                  </a:lnTo>
                  <a:lnTo>
                    <a:pt x="169" y="272"/>
                  </a:lnTo>
                  <a:lnTo>
                    <a:pt x="169" y="278"/>
                  </a:lnTo>
                  <a:lnTo>
                    <a:pt x="163" y="278"/>
                  </a:lnTo>
                  <a:lnTo>
                    <a:pt x="163" y="283"/>
                  </a:lnTo>
                  <a:lnTo>
                    <a:pt x="158" y="283"/>
                  </a:lnTo>
                  <a:lnTo>
                    <a:pt x="153" y="283"/>
                  </a:lnTo>
                  <a:lnTo>
                    <a:pt x="153" y="278"/>
                  </a:lnTo>
                  <a:lnTo>
                    <a:pt x="147" y="278"/>
                  </a:lnTo>
                  <a:lnTo>
                    <a:pt x="142" y="278"/>
                  </a:lnTo>
                  <a:lnTo>
                    <a:pt x="142" y="283"/>
                  </a:lnTo>
                  <a:lnTo>
                    <a:pt x="137" y="283"/>
                  </a:lnTo>
                  <a:lnTo>
                    <a:pt x="137" y="288"/>
                  </a:lnTo>
                  <a:lnTo>
                    <a:pt x="137" y="294"/>
                  </a:lnTo>
                  <a:lnTo>
                    <a:pt x="132" y="294"/>
                  </a:lnTo>
                  <a:lnTo>
                    <a:pt x="132" y="299"/>
                  </a:lnTo>
                  <a:lnTo>
                    <a:pt x="132" y="305"/>
                  </a:lnTo>
                  <a:lnTo>
                    <a:pt x="126" y="310"/>
                  </a:lnTo>
                  <a:lnTo>
                    <a:pt x="121" y="316"/>
                  </a:lnTo>
                  <a:lnTo>
                    <a:pt x="121" y="321"/>
                  </a:lnTo>
                  <a:lnTo>
                    <a:pt x="116" y="327"/>
                  </a:lnTo>
                  <a:lnTo>
                    <a:pt x="116" y="332"/>
                  </a:lnTo>
                  <a:lnTo>
                    <a:pt x="110" y="332"/>
                  </a:lnTo>
                  <a:lnTo>
                    <a:pt x="100" y="337"/>
                  </a:lnTo>
                  <a:lnTo>
                    <a:pt x="79" y="337"/>
                  </a:lnTo>
                  <a:lnTo>
                    <a:pt x="31" y="337"/>
                  </a:lnTo>
                  <a:lnTo>
                    <a:pt x="26" y="337"/>
                  </a:lnTo>
                  <a:lnTo>
                    <a:pt x="26" y="332"/>
                  </a:lnTo>
                  <a:lnTo>
                    <a:pt x="21" y="332"/>
                  </a:lnTo>
                  <a:lnTo>
                    <a:pt x="21" y="327"/>
                  </a:lnTo>
                  <a:lnTo>
                    <a:pt x="15" y="327"/>
                  </a:lnTo>
                  <a:lnTo>
                    <a:pt x="15" y="321"/>
                  </a:lnTo>
                  <a:lnTo>
                    <a:pt x="15" y="316"/>
                  </a:lnTo>
                  <a:lnTo>
                    <a:pt x="10" y="316"/>
                  </a:lnTo>
                  <a:lnTo>
                    <a:pt x="10" y="310"/>
                  </a:lnTo>
                  <a:lnTo>
                    <a:pt x="10" y="305"/>
                  </a:lnTo>
                  <a:lnTo>
                    <a:pt x="5" y="305"/>
                  </a:lnTo>
                  <a:lnTo>
                    <a:pt x="5" y="299"/>
                  </a:lnTo>
                  <a:lnTo>
                    <a:pt x="5" y="294"/>
                  </a:lnTo>
                  <a:lnTo>
                    <a:pt x="0" y="294"/>
                  </a:lnTo>
                  <a:lnTo>
                    <a:pt x="0" y="288"/>
                  </a:lnTo>
                  <a:lnTo>
                    <a:pt x="5" y="288"/>
                  </a:lnTo>
                  <a:lnTo>
                    <a:pt x="5" y="283"/>
                  </a:lnTo>
                  <a:lnTo>
                    <a:pt x="5" y="278"/>
                  </a:lnTo>
                  <a:lnTo>
                    <a:pt x="5" y="272"/>
                  </a:lnTo>
                  <a:lnTo>
                    <a:pt x="5" y="267"/>
                  </a:lnTo>
                  <a:lnTo>
                    <a:pt x="5" y="261"/>
                  </a:lnTo>
                  <a:lnTo>
                    <a:pt x="10" y="256"/>
                  </a:lnTo>
                  <a:lnTo>
                    <a:pt x="10" y="250"/>
                  </a:lnTo>
                  <a:lnTo>
                    <a:pt x="15" y="245"/>
                  </a:lnTo>
                  <a:lnTo>
                    <a:pt x="15" y="239"/>
                  </a:lnTo>
                  <a:lnTo>
                    <a:pt x="15" y="234"/>
                  </a:lnTo>
                  <a:lnTo>
                    <a:pt x="21" y="234"/>
                  </a:lnTo>
                  <a:lnTo>
                    <a:pt x="21" y="229"/>
                  </a:lnTo>
                  <a:lnTo>
                    <a:pt x="21" y="223"/>
                  </a:lnTo>
                  <a:lnTo>
                    <a:pt x="21" y="218"/>
                  </a:lnTo>
                  <a:lnTo>
                    <a:pt x="21" y="212"/>
                  </a:lnTo>
                  <a:lnTo>
                    <a:pt x="26" y="207"/>
                  </a:lnTo>
                  <a:lnTo>
                    <a:pt x="26" y="201"/>
                  </a:lnTo>
                  <a:lnTo>
                    <a:pt x="31" y="196"/>
                  </a:lnTo>
                  <a:lnTo>
                    <a:pt x="31" y="191"/>
                  </a:lnTo>
                  <a:lnTo>
                    <a:pt x="37" y="191"/>
                  </a:lnTo>
                  <a:lnTo>
                    <a:pt x="37" y="185"/>
                  </a:lnTo>
                  <a:lnTo>
                    <a:pt x="42" y="180"/>
                  </a:lnTo>
                  <a:lnTo>
                    <a:pt x="42" y="174"/>
                  </a:lnTo>
                  <a:lnTo>
                    <a:pt x="47" y="174"/>
                  </a:lnTo>
                  <a:lnTo>
                    <a:pt x="47" y="169"/>
                  </a:lnTo>
                  <a:lnTo>
                    <a:pt x="52" y="163"/>
                  </a:lnTo>
                  <a:lnTo>
                    <a:pt x="52" y="158"/>
                  </a:lnTo>
                  <a:lnTo>
                    <a:pt x="52" y="152"/>
                  </a:lnTo>
                  <a:lnTo>
                    <a:pt x="52" y="147"/>
                  </a:lnTo>
                  <a:lnTo>
                    <a:pt x="52" y="142"/>
                  </a:lnTo>
                  <a:lnTo>
                    <a:pt x="47" y="142"/>
                  </a:lnTo>
                  <a:lnTo>
                    <a:pt x="47" y="136"/>
                  </a:lnTo>
                  <a:lnTo>
                    <a:pt x="42" y="136"/>
                  </a:lnTo>
                  <a:lnTo>
                    <a:pt x="37" y="131"/>
                  </a:lnTo>
                  <a:lnTo>
                    <a:pt x="31" y="131"/>
                  </a:lnTo>
                  <a:lnTo>
                    <a:pt x="31" y="125"/>
                  </a:lnTo>
                  <a:lnTo>
                    <a:pt x="26" y="120"/>
                  </a:lnTo>
                  <a:lnTo>
                    <a:pt x="26" y="114"/>
                  </a:lnTo>
                  <a:lnTo>
                    <a:pt x="26" y="109"/>
                  </a:lnTo>
                  <a:lnTo>
                    <a:pt x="21" y="109"/>
                  </a:lnTo>
                  <a:lnTo>
                    <a:pt x="21" y="103"/>
                  </a:lnTo>
                  <a:lnTo>
                    <a:pt x="21" y="98"/>
                  </a:lnTo>
                  <a:lnTo>
                    <a:pt x="21" y="93"/>
                  </a:lnTo>
                  <a:lnTo>
                    <a:pt x="15" y="93"/>
                  </a:lnTo>
                  <a:lnTo>
                    <a:pt x="15" y="87"/>
                  </a:lnTo>
                  <a:lnTo>
                    <a:pt x="21" y="87"/>
                  </a:lnTo>
                  <a:lnTo>
                    <a:pt x="21" y="82"/>
                  </a:lnTo>
                  <a:lnTo>
                    <a:pt x="26" y="82"/>
                  </a:lnTo>
                  <a:lnTo>
                    <a:pt x="26" y="76"/>
                  </a:lnTo>
                  <a:lnTo>
                    <a:pt x="31" y="76"/>
                  </a:lnTo>
                  <a:lnTo>
                    <a:pt x="37" y="76"/>
                  </a:lnTo>
                  <a:lnTo>
                    <a:pt x="37" y="71"/>
                  </a:lnTo>
                  <a:lnTo>
                    <a:pt x="42" y="71"/>
                  </a:lnTo>
                  <a:lnTo>
                    <a:pt x="42" y="65"/>
                  </a:lnTo>
                  <a:lnTo>
                    <a:pt x="42" y="60"/>
                  </a:lnTo>
                  <a:lnTo>
                    <a:pt x="47" y="55"/>
                  </a:lnTo>
                  <a:lnTo>
                    <a:pt x="52" y="49"/>
                  </a:lnTo>
                  <a:lnTo>
                    <a:pt x="52" y="44"/>
                  </a:lnTo>
                  <a:lnTo>
                    <a:pt x="52" y="38"/>
                  </a:lnTo>
                  <a:lnTo>
                    <a:pt x="52" y="33"/>
                  </a:lnTo>
                  <a:lnTo>
                    <a:pt x="58" y="33"/>
                  </a:lnTo>
                  <a:lnTo>
                    <a:pt x="58" y="27"/>
                  </a:lnTo>
                  <a:lnTo>
                    <a:pt x="63" y="27"/>
                  </a:lnTo>
                  <a:lnTo>
                    <a:pt x="63" y="22"/>
                  </a:lnTo>
                  <a:lnTo>
                    <a:pt x="68" y="16"/>
                  </a:lnTo>
                  <a:lnTo>
                    <a:pt x="74" y="16"/>
                  </a:lnTo>
                  <a:lnTo>
                    <a:pt x="74" y="11"/>
                  </a:lnTo>
                  <a:lnTo>
                    <a:pt x="79" y="11"/>
                  </a:lnTo>
                  <a:lnTo>
                    <a:pt x="84" y="11"/>
                  </a:lnTo>
                  <a:lnTo>
                    <a:pt x="89" y="6"/>
                  </a:lnTo>
                  <a:lnTo>
                    <a:pt x="95" y="6"/>
                  </a:lnTo>
                  <a:lnTo>
                    <a:pt x="100" y="6"/>
                  </a:lnTo>
                  <a:lnTo>
                    <a:pt x="100" y="0"/>
                  </a:lnTo>
                  <a:lnTo>
                    <a:pt x="105" y="0"/>
                  </a:lnTo>
                  <a:lnTo>
                    <a:pt x="110" y="0"/>
                  </a:lnTo>
                  <a:lnTo>
                    <a:pt x="116" y="0"/>
                  </a:lnTo>
                  <a:lnTo>
                    <a:pt x="116" y="6"/>
                  </a:lnTo>
                  <a:lnTo>
                    <a:pt x="121" y="6"/>
                  </a:lnTo>
                  <a:lnTo>
                    <a:pt x="126" y="6"/>
                  </a:lnTo>
                  <a:lnTo>
                    <a:pt x="132" y="6"/>
                  </a:lnTo>
                  <a:close/>
                </a:path>
              </a:pathLst>
            </a:custGeom>
            <a:solidFill>
              <a:srgbClr val="FFA5A5"/>
            </a:solidFill>
            <a:ln w="7938">
              <a:solidFill>
                <a:srgbClr val="000000"/>
              </a:solidFill>
              <a:round/>
              <a:headEnd/>
              <a:tailEnd/>
            </a:ln>
          </p:spPr>
          <p:txBody>
            <a:bodyPr/>
            <a:lstStyle/>
            <a:p>
              <a:endParaRPr lang="es-CO"/>
            </a:p>
          </p:txBody>
        </p:sp>
        <p:sp>
          <p:nvSpPr>
            <p:cNvPr id="53260" name="Freeform 11"/>
            <p:cNvSpPr>
              <a:spLocks/>
            </p:cNvSpPr>
            <p:nvPr/>
          </p:nvSpPr>
          <p:spPr bwMode="auto">
            <a:xfrm>
              <a:off x="4004" y="1743"/>
              <a:ext cx="248" cy="392"/>
            </a:xfrm>
            <a:custGeom>
              <a:avLst/>
              <a:gdLst>
                <a:gd name="T0" fmla="*/ 53 w 248"/>
                <a:gd name="T1" fmla="*/ 22 h 392"/>
                <a:gd name="T2" fmla="*/ 74 w 248"/>
                <a:gd name="T3" fmla="*/ 11 h 392"/>
                <a:gd name="T4" fmla="*/ 90 w 248"/>
                <a:gd name="T5" fmla="*/ 0 h 392"/>
                <a:gd name="T6" fmla="*/ 100 w 248"/>
                <a:gd name="T7" fmla="*/ 11 h 392"/>
                <a:gd name="T8" fmla="*/ 105 w 248"/>
                <a:gd name="T9" fmla="*/ 28 h 392"/>
                <a:gd name="T10" fmla="*/ 116 w 248"/>
                <a:gd name="T11" fmla="*/ 28 h 392"/>
                <a:gd name="T12" fmla="*/ 132 w 248"/>
                <a:gd name="T13" fmla="*/ 33 h 392"/>
                <a:gd name="T14" fmla="*/ 185 w 248"/>
                <a:gd name="T15" fmla="*/ 147 h 392"/>
                <a:gd name="T16" fmla="*/ 195 w 248"/>
                <a:gd name="T17" fmla="*/ 164 h 392"/>
                <a:gd name="T18" fmla="*/ 195 w 248"/>
                <a:gd name="T19" fmla="*/ 185 h 392"/>
                <a:gd name="T20" fmla="*/ 195 w 248"/>
                <a:gd name="T21" fmla="*/ 207 h 392"/>
                <a:gd name="T22" fmla="*/ 185 w 248"/>
                <a:gd name="T23" fmla="*/ 218 h 392"/>
                <a:gd name="T24" fmla="*/ 185 w 248"/>
                <a:gd name="T25" fmla="*/ 229 h 392"/>
                <a:gd name="T26" fmla="*/ 179 w 248"/>
                <a:gd name="T27" fmla="*/ 251 h 392"/>
                <a:gd name="T28" fmla="*/ 179 w 248"/>
                <a:gd name="T29" fmla="*/ 272 h 392"/>
                <a:gd name="T30" fmla="*/ 179 w 248"/>
                <a:gd name="T31" fmla="*/ 294 h 392"/>
                <a:gd name="T32" fmla="*/ 195 w 248"/>
                <a:gd name="T33" fmla="*/ 310 h 392"/>
                <a:gd name="T34" fmla="*/ 216 w 248"/>
                <a:gd name="T35" fmla="*/ 310 h 392"/>
                <a:gd name="T36" fmla="*/ 227 w 248"/>
                <a:gd name="T37" fmla="*/ 327 h 392"/>
                <a:gd name="T38" fmla="*/ 237 w 248"/>
                <a:gd name="T39" fmla="*/ 365 h 392"/>
                <a:gd name="T40" fmla="*/ 227 w 248"/>
                <a:gd name="T41" fmla="*/ 370 h 392"/>
                <a:gd name="T42" fmla="*/ 216 w 248"/>
                <a:gd name="T43" fmla="*/ 370 h 392"/>
                <a:gd name="T44" fmla="*/ 206 w 248"/>
                <a:gd name="T45" fmla="*/ 387 h 392"/>
                <a:gd name="T46" fmla="*/ 190 w 248"/>
                <a:gd name="T47" fmla="*/ 392 h 392"/>
                <a:gd name="T48" fmla="*/ 174 w 248"/>
                <a:gd name="T49" fmla="*/ 387 h 392"/>
                <a:gd name="T50" fmla="*/ 169 w 248"/>
                <a:gd name="T51" fmla="*/ 376 h 392"/>
                <a:gd name="T52" fmla="*/ 148 w 248"/>
                <a:gd name="T53" fmla="*/ 376 h 392"/>
                <a:gd name="T54" fmla="*/ 132 w 248"/>
                <a:gd name="T55" fmla="*/ 370 h 392"/>
                <a:gd name="T56" fmla="*/ 116 w 248"/>
                <a:gd name="T57" fmla="*/ 365 h 392"/>
                <a:gd name="T58" fmla="*/ 121 w 248"/>
                <a:gd name="T59" fmla="*/ 343 h 392"/>
                <a:gd name="T60" fmla="*/ 116 w 248"/>
                <a:gd name="T61" fmla="*/ 327 h 392"/>
                <a:gd name="T62" fmla="*/ 116 w 248"/>
                <a:gd name="T63" fmla="*/ 316 h 392"/>
                <a:gd name="T64" fmla="*/ 111 w 248"/>
                <a:gd name="T65" fmla="*/ 300 h 392"/>
                <a:gd name="T66" fmla="*/ 100 w 248"/>
                <a:gd name="T67" fmla="*/ 289 h 392"/>
                <a:gd name="T68" fmla="*/ 90 w 248"/>
                <a:gd name="T69" fmla="*/ 272 h 392"/>
                <a:gd name="T70" fmla="*/ 68 w 248"/>
                <a:gd name="T71" fmla="*/ 272 h 392"/>
                <a:gd name="T72" fmla="*/ 58 w 248"/>
                <a:gd name="T73" fmla="*/ 283 h 392"/>
                <a:gd name="T74" fmla="*/ 37 w 248"/>
                <a:gd name="T75" fmla="*/ 283 h 392"/>
                <a:gd name="T76" fmla="*/ 21 w 248"/>
                <a:gd name="T77" fmla="*/ 278 h 392"/>
                <a:gd name="T78" fmla="*/ 10 w 248"/>
                <a:gd name="T79" fmla="*/ 261 h 392"/>
                <a:gd name="T80" fmla="*/ 5 w 248"/>
                <a:gd name="T81" fmla="*/ 251 h 392"/>
                <a:gd name="T82" fmla="*/ 26 w 248"/>
                <a:gd name="T83" fmla="*/ 256 h 392"/>
                <a:gd name="T84" fmla="*/ 37 w 248"/>
                <a:gd name="T85" fmla="*/ 245 h 392"/>
                <a:gd name="T86" fmla="*/ 42 w 248"/>
                <a:gd name="T87" fmla="*/ 229 h 392"/>
                <a:gd name="T88" fmla="*/ 53 w 248"/>
                <a:gd name="T89" fmla="*/ 218 h 392"/>
                <a:gd name="T90" fmla="*/ 42 w 248"/>
                <a:gd name="T91" fmla="*/ 202 h 392"/>
                <a:gd name="T92" fmla="*/ 32 w 248"/>
                <a:gd name="T93" fmla="*/ 185 h 392"/>
                <a:gd name="T94" fmla="*/ 37 w 248"/>
                <a:gd name="T95" fmla="*/ 169 h 392"/>
                <a:gd name="T96" fmla="*/ 42 w 248"/>
                <a:gd name="T97" fmla="*/ 153 h 392"/>
                <a:gd name="T98" fmla="*/ 37 w 248"/>
                <a:gd name="T99" fmla="*/ 136 h 392"/>
                <a:gd name="T100" fmla="*/ 37 w 248"/>
                <a:gd name="T101" fmla="*/ 147 h 392"/>
                <a:gd name="T102" fmla="*/ 26 w 248"/>
                <a:gd name="T103" fmla="*/ 158 h 392"/>
                <a:gd name="T104" fmla="*/ 21 w 248"/>
                <a:gd name="T105" fmla="*/ 142 h 392"/>
                <a:gd name="T106" fmla="*/ 21 w 248"/>
                <a:gd name="T107" fmla="*/ 131 h 392"/>
                <a:gd name="T108" fmla="*/ 16 w 248"/>
                <a:gd name="T109" fmla="*/ 120 h 392"/>
                <a:gd name="T110" fmla="*/ 16 w 248"/>
                <a:gd name="T111" fmla="*/ 98 h 392"/>
                <a:gd name="T112" fmla="*/ 32 w 248"/>
                <a:gd name="T113" fmla="*/ 87 h 392"/>
                <a:gd name="T114" fmla="*/ 32 w 248"/>
                <a:gd name="T115" fmla="*/ 66 h 392"/>
                <a:gd name="T116" fmla="*/ 32 w 248"/>
                <a:gd name="T117" fmla="*/ 44 h 392"/>
                <a:gd name="T118" fmla="*/ 32 w 248"/>
                <a:gd name="T119" fmla="*/ 28 h 3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8"/>
                <a:gd name="T181" fmla="*/ 0 h 392"/>
                <a:gd name="T182" fmla="*/ 248 w 248"/>
                <a:gd name="T183" fmla="*/ 392 h 3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8" h="392">
                  <a:moveTo>
                    <a:pt x="42" y="22"/>
                  </a:moveTo>
                  <a:lnTo>
                    <a:pt x="42" y="17"/>
                  </a:lnTo>
                  <a:lnTo>
                    <a:pt x="47" y="17"/>
                  </a:lnTo>
                  <a:lnTo>
                    <a:pt x="53" y="22"/>
                  </a:lnTo>
                  <a:lnTo>
                    <a:pt x="58" y="22"/>
                  </a:lnTo>
                  <a:lnTo>
                    <a:pt x="63" y="17"/>
                  </a:lnTo>
                  <a:lnTo>
                    <a:pt x="68" y="17"/>
                  </a:lnTo>
                  <a:lnTo>
                    <a:pt x="74" y="11"/>
                  </a:lnTo>
                  <a:lnTo>
                    <a:pt x="79" y="11"/>
                  </a:lnTo>
                  <a:lnTo>
                    <a:pt x="84" y="11"/>
                  </a:lnTo>
                  <a:lnTo>
                    <a:pt x="84" y="6"/>
                  </a:lnTo>
                  <a:lnTo>
                    <a:pt x="90" y="0"/>
                  </a:lnTo>
                  <a:lnTo>
                    <a:pt x="95" y="0"/>
                  </a:lnTo>
                  <a:lnTo>
                    <a:pt x="95" y="6"/>
                  </a:lnTo>
                  <a:lnTo>
                    <a:pt x="100" y="6"/>
                  </a:lnTo>
                  <a:lnTo>
                    <a:pt x="100" y="11"/>
                  </a:lnTo>
                  <a:lnTo>
                    <a:pt x="100" y="17"/>
                  </a:lnTo>
                  <a:lnTo>
                    <a:pt x="100" y="22"/>
                  </a:lnTo>
                  <a:lnTo>
                    <a:pt x="100" y="28"/>
                  </a:lnTo>
                  <a:lnTo>
                    <a:pt x="105" y="28"/>
                  </a:lnTo>
                  <a:lnTo>
                    <a:pt x="105" y="33"/>
                  </a:lnTo>
                  <a:lnTo>
                    <a:pt x="111" y="33"/>
                  </a:lnTo>
                  <a:lnTo>
                    <a:pt x="111" y="28"/>
                  </a:lnTo>
                  <a:lnTo>
                    <a:pt x="116" y="28"/>
                  </a:lnTo>
                  <a:lnTo>
                    <a:pt x="121" y="28"/>
                  </a:lnTo>
                  <a:lnTo>
                    <a:pt x="127" y="28"/>
                  </a:lnTo>
                  <a:lnTo>
                    <a:pt x="127" y="33"/>
                  </a:lnTo>
                  <a:lnTo>
                    <a:pt x="132" y="33"/>
                  </a:lnTo>
                  <a:lnTo>
                    <a:pt x="153" y="109"/>
                  </a:lnTo>
                  <a:lnTo>
                    <a:pt x="158" y="115"/>
                  </a:lnTo>
                  <a:lnTo>
                    <a:pt x="185" y="142"/>
                  </a:lnTo>
                  <a:lnTo>
                    <a:pt x="185" y="147"/>
                  </a:lnTo>
                  <a:lnTo>
                    <a:pt x="190" y="147"/>
                  </a:lnTo>
                  <a:lnTo>
                    <a:pt x="190" y="153"/>
                  </a:lnTo>
                  <a:lnTo>
                    <a:pt x="195" y="153"/>
                  </a:lnTo>
                  <a:lnTo>
                    <a:pt x="195" y="164"/>
                  </a:lnTo>
                  <a:lnTo>
                    <a:pt x="195" y="169"/>
                  </a:lnTo>
                  <a:lnTo>
                    <a:pt x="195" y="174"/>
                  </a:lnTo>
                  <a:lnTo>
                    <a:pt x="195" y="180"/>
                  </a:lnTo>
                  <a:lnTo>
                    <a:pt x="195" y="185"/>
                  </a:lnTo>
                  <a:lnTo>
                    <a:pt x="195" y="191"/>
                  </a:lnTo>
                  <a:lnTo>
                    <a:pt x="195" y="196"/>
                  </a:lnTo>
                  <a:lnTo>
                    <a:pt x="195" y="202"/>
                  </a:lnTo>
                  <a:lnTo>
                    <a:pt x="195" y="207"/>
                  </a:lnTo>
                  <a:lnTo>
                    <a:pt x="195" y="212"/>
                  </a:lnTo>
                  <a:lnTo>
                    <a:pt x="190" y="212"/>
                  </a:lnTo>
                  <a:lnTo>
                    <a:pt x="190" y="218"/>
                  </a:lnTo>
                  <a:lnTo>
                    <a:pt x="185" y="218"/>
                  </a:lnTo>
                  <a:lnTo>
                    <a:pt x="185" y="223"/>
                  </a:lnTo>
                  <a:lnTo>
                    <a:pt x="179" y="223"/>
                  </a:lnTo>
                  <a:lnTo>
                    <a:pt x="179" y="229"/>
                  </a:lnTo>
                  <a:lnTo>
                    <a:pt x="185" y="229"/>
                  </a:lnTo>
                  <a:lnTo>
                    <a:pt x="185" y="234"/>
                  </a:lnTo>
                  <a:lnTo>
                    <a:pt x="185" y="240"/>
                  </a:lnTo>
                  <a:lnTo>
                    <a:pt x="179" y="245"/>
                  </a:lnTo>
                  <a:lnTo>
                    <a:pt x="179" y="251"/>
                  </a:lnTo>
                  <a:lnTo>
                    <a:pt x="179" y="256"/>
                  </a:lnTo>
                  <a:lnTo>
                    <a:pt x="179" y="261"/>
                  </a:lnTo>
                  <a:lnTo>
                    <a:pt x="179" y="267"/>
                  </a:lnTo>
                  <a:lnTo>
                    <a:pt x="179" y="272"/>
                  </a:lnTo>
                  <a:lnTo>
                    <a:pt x="179" y="278"/>
                  </a:lnTo>
                  <a:lnTo>
                    <a:pt x="179" y="283"/>
                  </a:lnTo>
                  <a:lnTo>
                    <a:pt x="179" y="289"/>
                  </a:lnTo>
                  <a:lnTo>
                    <a:pt x="179" y="294"/>
                  </a:lnTo>
                  <a:lnTo>
                    <a:pt x="185" y="300"/>
                  </a:lnTo>
                  <a:lnTo>
                    <a:pt x="190" y="305"/>
                  </a:lnTo>
                  <a:lnTo>
                    <a:pt x="190" y="310"/>
                  </a:lnTo>
                  <a:lnTo>
                    <a:pt x="195" y="310"/>
                  </a:lnTo>
                  <a:lnTo>
                    <a:pt x="200" y="310"/>
                  </a:lnTo>
                  <a:lnTo>
                    <a:pt x="206" y="310"/>
                  </a:lnTo>
                  <a:lnTo>
                    <a:pt x="211" y="310"/>
                  </a:lnTo>
                  <a:lnTo>
                    <a:pt x="216" y="310"/>
                  </a:lnTo>
                  <a:lnTo>
                    <a:pt x="222" y="310"/>
                  </a:lnTo>
                  <a:lnTo>
                    <a:pt x="227" y="316"/>
                  </a:lnTo>
                  <a:lnTo>
                    <a:pt x="227" y="321"/>
                  </a:lnTo>
                  <a:lnTo>
                    <a:pt x="227" y="327"/>
                  </a:lnTo>
                  <a:lnTo>
                    <a:pt x="227" y="332"/>
                  </a:lnTo>
                  <a:lnTo>
                    <a:pt x="248" y="370"/>
                  </a:lnTo>
                  <a:lnTo>
                    <a:pt x="243" y="365"/>
                  </a:lnTo>
                  <a:lnTo>
                    <a:pt x="237" y="365"/>
                  </a:lnTo>
                  <a:lnTo>
                    <a:pt x="237" y="370"/>
                  </a:lnTo>
                  <a:lnTo>
                    <a:pt x="232" y="370"/>
                  </a:lnTo>
                  <a:lnTo>
                    <a:pt x="227" y="365"/>
                  </a:lnTo>
                  <a:lnTo>
                    <a:pt x="227" y="370"/>
                  </a:lnTo>
                  <a:lnTo>
                    <a:pt x="222" y="370"/>
                  </a:lnTo>
                  <a:lnTo>
                    <a:pt x="222" y="376"/>
                  </a:lnTo>
                  <a:lnTo>
                    <a:pt x="216" y="376"/>
                  </a:lnTo>
                  <a:lnTo>
                    <a:pt x="216" y="370"/>
                  </a:lnTo>
                  <a:lnTo>
                    <a:pt x="211" y="370"/>
                  </a:lnTo>
                  <a:lnTo>
                    <a:pt x="211" y="376"/>
                  </a:lnTo>
                  <a:lnTo>
                    <a:pt x="206" y="381"/>
                  </a:lnTo>
                  <a:lnTo>
                    <a:pt x="206" y="387"/>
                  </a:lnTo>
                  <a:lnTo>
                    <a:pt x="200" y="387"/>
                  </a:lnTo>
                  <a:lnTo>
                    <a:pt x="200" y="392"/>
                  </a:lnTo>
                  <a:lnTo>
                    <a:pt x="195" y="392"/>
                  </a:lnTo>
                  <a:lnTo>
                    <a:pt x="190" y="392"/>
                  </a:lnTo>
                  <a:lnTo>
                    <a:pt x="185" y="392"/>
                  </a:lnTo>
                  <a:lnTo>
                    <a:pt x="179" y="392"/>
                  </a:lnTo>
                  <a:lnTo>
                    <a:pt x="179" y="387"/>
                  </a:lnTo>
                  <a:lnTo>
                    <a:pt x="174" y="387"/>
                  </a:lnTo>
                  <a:lnTo>
                    <a:pt x="169" y="392"/>
                  </a:lnTo>
                  <a:lnTo>
                    <a:pt x="169" y="387"/>
                  </a:lnTo>
                  <a:lnTo>
                    <a:pt x="169" y="381"/>
                  </a:lnTo>
                  <a:lnTo>
                    <a:pt x="169" y="376"/>
                  </a:lnTo>
                  <a:lnTo>
                    <a:pt x="163" y="376"/>
                  </a:lnTo>
                  <a:lnTo>
                    <a:pt x="158" y="376"/>
                  </a:lnTo>
                  <a:lnTo>
                    <a:pt x="153" y="376"/>
                  </a:lnTo>
                  <a:lnTo>
                    <a:pt x="148" y="376"/>
                  </a:lnTo>
                  <a:lnTo>
                    <a:pt x="148" y="370"/>
                  </a:lnTo>
                  <a:lnTo>
                    <a:pt x="142" y="370"/>
                  </a:lnTo>
                  <a:lnTo>
                    <a:pt x="137" y="370"/>
                  </a:lnTo>
                  <a:lnTo>
                    <a:pt x="132" y="370"/>
                  </a:lnTo>
                  <a:lnTo>
                    <a:pt x="132" y="365"/>
                  </a:lnTo>
                  <a:lnTo>
                    <a:pt x="127" y="365"/>
                  </a:lnTo>
                  <a:lnTo>
                    <a:pt x="121" y="365"/>
                  </a:lnTo>
                  <a:lnTo>
                    <a:pt x="116" y="365"/>
                  </a:lnTo>
                  <a:lnTo>
                    <a:pt x="116" y="359"/>
                  </a:lnTo>
                  <a:lnTo>
                    <a:pt x="121" y="354"/>
                  </a:lnTo>
                  <a:lnTo>
                    <a:pt x="121" y="348"/>
                  </a:lnTo>
                  <a:lnTo>
                    <a:pt x="121" y="343"/>
                  </a:lnTo>
                  <a:lnTo>
                    <a:pt x="121" y="338"/>
                  </a:lnTo>
                  <a:lnTo>
                    <a:pt x="116" y="338"/>
                  </a:lnTo>
                  <a:lnTo>
                    <a:pt x="116" y="332"/>
                  </a:lnTo>
                  <a:lnTo>
                    <a:pt x="116" y="327"/>
                  </a:lnTo>
                  <a:lnTo>
                    <a:pt x="121" y="327"/>
                  </a:lnTo>
                  <a:lnTo>
                    <a:pt x="121" y="321"/>
                  </a:lnTo>
                  <a:lnTo>
                    <a:pt x="121" y="316"/>
                  </a:lnTo>
                  <a:lnTo>
                    <a:pt x="116" y="316"/>
                  </a:lnTo>
                  <a:lnTo>
                    <a:pt x="116" y="310"/>
                  </a:lnTo>
                  <a:lnTo>
                    <a:pt x="116" y="305"/>
                  </a:lnTo>
                  <a:lnTo>
                    <a:pt x="111" y="305"/>
                  </a:lnTo>
                  <a:lnTo>
                    <a:pt x="111" y="300"/>
                  </a:lnTo>
                  <a:lnTo>
                    <a:pt x="111" y="294"/>
                  </a:lnTo>
                  <a:lnTo>
                    <a:pt x="105" y="294"/>
                  </a:lnTo>
                  <a:lnTo>
                    <a:pt x="105" y="289"/>
                  </a:lnTo>
                  <a:lnTo>
                    <a:pt x="100" y="289"/>
                  </a:lnTo>
                  <a:lnTo>
                    <a:pt x="100" y="283"/>
                  </a:lnTo>
                  <a:lnTo>
                    <a:pt x="100" y="278"/>
                  </a:lnTo>
                  <a:lnTo>
                    <a:pt x="95" y="272"/>
                  </a:lnTo>
                  <a:lnTo>
                    <a:pt x="90" y="272"/>
                  </a:lnTo>
                  <a:lnTo>
                    <a:pt x="84" y="272"/>
                  </a:lnTo>
                  <a:lnTo>
                    <a:pt x="79" y="272"/>
                  </a:lnTo>
                  <a:lnTo>
                    <a:pt x="74" y="272"/>
                  </a:lnTo>
                  <a:lnTo>
                    <a:pt x="68" y="272"/>
                  </a:lnTo>
                  <a:lnTo>
                    <a:pt x="63" y="272"/>
                  </a:lnTo>
                  <a:lnTo>
                    <a:pt x="58" y="272"/>
                  </a:lnTo>
                  <a:lnTo>
                    <a:pt x="58" y="278"/>
                  </a:lnTo>
                  <a:lnTo>
                    <a:pt x="58" y="283"/>
                  </a:lnTo>
                  <a:lnTo>
                    <a:pt x="53" y="289"/>
                  </a:lnTo>
                  <a:lnTo>
                    <a:pt x="47" y="283"/>
                  </a:lnTo>
                  <a:lnTo>
                    <a:pt x="42" y="283"/>
                  </a:lnTo>
                  <a:lnTo>
                    <a:pt x="37" y="283"/>
                  </a:lnTo>
                  <a:lnTo>
                    <a:pt x="37" y="278"/>
                  </a:lnTo>
                  <a:lnTo>
                    <a:pt x="32" y="278"/>
                  </a:lnTo>
                  <a:lnTo>
                    <a:pt x="26" y="278"/>
                  </a:lnTo>
                  <a:lnTo>
                    <a:pt x="21" y="278"/>
                  </a:lnTo>
                  <a:lnTo>
                    <a:pt x="16" y="278"/>
                  </a:lnTo>
                  <a:lnTo>
                    <a:pt x="16" y="272"/>
                  </a:lnTo>
                  <a:lnTo>
                    <a:pt x="10" y="267"/>
                  </a:lnTo>
                  <a:lnTo>
                    <a:pt x="10" y="261"/>
                  </a:lnTo>
                  <a:lnTo>
                    <a:pt x="5" y="261"/>
                  </a:lnTo>
                  <a:lnTo>
                    <a:pt x="5" y="256"/>
                  </a:lnTo>
                  <a:lnTo>
                    <a:pt x="0" y="256"/>
                  </a:lnTo>
                  <a:lnTo>
                    <a:pt x="5" y="251"/>
                  </a:lnTo>
                  <a:lnTo>
                    <a:pt x="10" y="256"/>
                  </a:lnTo>
                  <a:lnTo>
                    <a:pt x="16" y="256"/>
                  </a:lnTo>
                  <a:lnTo>
                    <a:pt x="21" y="256"/>
                  </a:lnTo>
                  <a:lnTo>
                    <a:pt x="26" y="256"/>
                  </a:lnTo>
                  <a:lnTo>
                    <a:pt x="32" y="256"/>
                  </a:lnTo>
                  <a:lnTo>
                    <a:pt x="32" y="251"/>
                  </a:lnTo>
                  <a:lnTo>
                    <a:pt x="37" y="251"/>
                  </a:lnTo>
                  <a:lnTo>
                    <a:pt x="37" y="245"/>
                  </a:lnTo>
                  <a:lnTo>
                    <a:pt x="42" y="245"/>
                  </a:lnTo>
                  <a:lnTo>
                    <a:pt x="42" y="240"/>
                  </a:lnTo>
                  <a:lnTo>
                    <a:pt x="42" y="234"/>
                  </a:lnTo>
                  <a:lnTo>
                    <a:pt x="42" y="229"/>
                  </a:lnTo>
                  <a:lnTo>
                    <a:pt x="42" y="223"/>
                  </a:lnTo>
                  <a:lnTo>
                    <a:pt x="47" y="223"/>
                  </a:lnTo>
                  <a:lnTo>
                    <a:pt x="53" y="223"/>
                  </a:lnTo>
                  <a:lnTo>
                    <a:pt x="53" y="218"/>
                  </a:lnTo>
                  <a:lnTo>
                    <a:pt x="53" y="212"/>
                  </a:lnTo>
                  <a:lnTo>
                    <a:pt x="53" y="207"/>
                  </a:lnTo>
                  <a:lnTo>
                    <a:pt x="47" y="207"/>
                  </a:lnTo>
                  <a:lnTo>
                    <a:pt x="42" y="202"/>
                  </a:lnTo>
                  <a:lnTo>
                    <a:pt x="37" y="202"/>
                  </a:lnTo>
                  <a:lnTo>
                    <a:pt x="37" y="196"/>
                  </a:lnTo>
                  <a:lnTo>
                    <a:pt x="37" y="191"/>
                  </a:lnTo>
                  <a:lnTo>
                    <a:pt x="32" y="185"/>
                  </a:lnTo>
                  <a:lnTo>
                    <a:pt x="37" y="185"/>
                  </a:lnTo>
                  <a:lnTo>
                    <a:pt x="32" y="180"/>
                  </a:lnTo>
                  <a:lnTo>
                    <a:pt x="37" y="174"/>
                  </a:lnTo>
                  <a:lnTo>
                    <a:pt x="37" y="169"/>
                  </a:lnTo>
                  <a:lnTo>
                    <a:pt x="37" y="164"/>
                  </a:lnTo>
                  <a:lnTo>
                    <a:pt x="42" y="164"/>
                  </a:lnTo>
                  <a:lnTo>
                    <a:pt x="42" y="158"/>
                  </a:lnTo>
                  <a:lnTo>
                    <a:pt x="42" y="153"/>
                  </a:lnTo>
                  <a:lnTo>
                    <a:pt x="42" y="147"/>
                  </a:lnTo>
                  <a:lnTo>
                    <a:pt x="42" y="142"/>
                  </a:lnTo>
                  <a:lnTo>
                    <a:pt x="42" y="136"/>
                  </a:lnTo>
                  <a:lnTo>
                    <a:pt x="37" y="136"/>
                  </a:lnTo>
                  <a:lnTo>
                    <a:pt x="32" y="136"/>
                  </a:lnTo>
                  <a:lnTo>
                    <a:pt x="32" y="142"/>
                  </a:lnTo>
                  <a:lnTo>
                    <a:pt x="37" y="142"/>
                  </a:lnTo>
                  <a:lnTo>
                    <a:pt x="37" y="147"/>
                  </a:lnTo>
                  <a:lnTo>
                    <a:pt x="37" y="153"/>
                  </a:lnTo>
                  <a:lnTo>
                    <a:pt x="32" y="153"/>
                  </a:lnTo>
                  <a:lnTo>
                    <a:pt x="32" y="158"/>
                  </a:lnTo>
                  <a:lnTo>
                    <a:pt x="26" y="158"/>
                  </a:lnTo>
                  <a:lnTo>
                    <a:pt x="26" y="153"/>
                  </a:lnTo>
                  <a:lnTo>
                    <a:pt x="21" y="153"/>
                  </a:lnTo>
                  <a:lnTo>
                    <a:pt x="21" y="147"/>
                  </a:lnTo>
                  <a:lnTo>
                    <a:pt x="21" y="142"/>
                  </a:lnTo>
                  <a:lnTo>
                    <a:pt x="21" y="136"/>
                  </a:lnTo>
                  <a:lnTo>
                    <a:pt x="26" y="136"/>
                  </a:lnTo>
                  <a:lnTo>
                    <a:pt x="21" y="136"/>
                  </a:lnTo>
                  <a:lnTo>
                    <a:pt x="21" y="131"/>
                  </a:lnTo>
                  <a:lnTo>
                    <a:pt x="26" y="131"/>
                  </a:lnTo>
                  <a:lnTo>
                    <a:pt x="21" y="131"/>
                  </a:lnTo>
                  <a:lnTo>
                    <a:pt x="16" y="125"/>
                  </a:lnTo>
                  <a:lnTo>
                    <a:pt x="16" y="120"/>
                  </a:lnTo>
                  <a:lnTo>
                    <a:pt x="16" y="115"/>
                  </a:lnTo>
                  <a:lnTo>
                    <a:pt x="16" y="109"/>
                  </a:lnTo>
                  <a:lnTo>
                    <a:pt x="16" y="104"/>
                  </a:lnTo>
                  <a:lnTo>
                    <a:pt x="16" y="98"/>
                  </a:lnTo>
                  <a:lnTo>
                    <a:pt x="21" y="98"/>
                  </a:lnTo>
                  <a:lnTo>
                    <a:pt x="26" y="93"/>
                  </a:lnTo>
                  <a:lnTo>
                    <a:pt x="26" y="87"/>
                  </a:lnTo>
                  <a:lnTo>
                    <a:pt x="32" y="87"/>
                  </a:lnTo>
                  <a:lnTo>
                    <a:pt x="32" y="82"/>
                  </a:lnTo>
                  <a:lnTo>
                    <a:pt x="32" y="76"/>
                  </a:lnTo>
                  <a:lnTo>
                    <a:pt x="32" y="71"/>
                  </a:lnTo>
                  <a:lnTo>
                    <a:pt x="32" y="66"/>
                  </a:lnTo>
                  <a:lnTo>
                    <a:pt x="32" y="60"/>
                  </a:lnTo>
                  <a:lnTo>
                    <a:pt x="32" y="55"/>
                  </a:lnTo>
                  <a:lnTo>
                    <a:pt x="32" y="49"/>
                  </a:lnTo>
                  <a:lnTo>
                    <a:pt x="32" y="44"/>
                  </a:lnTo>
                  <a:lnTo>
                    <a:pt x="32" y="38"/>
                  </a:lnTo>
                  <a:lnTo>
                    <a:pt x="32" y="33"/>
                  </a:lnTo>
                  <a:lnTo>
                    <a:pt x="37" y="28"/>
                  </a:lnTo>
                  <a:lnTo>
                    <a:pt x="32" y="28"/>
                  </a:lnTo>
                  <a:lnTo>
                    <a:pt x="32" y="22"/>
                  </a:lnTo>
                  <a:lnTo>
                    <a:pt x="37" y="22"/>
                  </a:lnTo>
                  <a:lnTo>
                    <a:pt x="42" y="22"/>
                  </a:lnTo>
                  <a:close/>
                </a:path>
              </a:pathLst>
            </a:custGeom>
            <a:solidFill>
              <a:srgbClr val="FFF9A5"/>
            </a:solidFill>
            <a:ln w="7938">
              <a:solidFill>
                <a:srgbClr val="000000"/>
              </a:solidFill>
              <a:round/>
              <a:headEnd/>
              <a:tailEnd/>
            </a:ln>
          </p:spPr>
          <p:txBody>
            <a:bodyPr/>
            <a:lstStyle/>
            <a:p>
              <a:endParaRPr lang="es-CO"/>
            </a:p>
          </p:txBody>
        </p:sp>
        <p:sp>
          <p:nvSpPr>
            <p:cNvPr id="53261" name="Freeform 12"/>
            <p:cNvSpPr>
              <a:spLocks/>
            </p:cNvSpPr>
            <p:nvPr/>
          </p:nvSpPr>
          <p:spPr bwMode="auto">
            <a:xfrm>
              <a:off x="3323" y="1841"/>
              <a:ext cx="306" cy="767"/>
            </a:xfrm>
            <a:custGeom>
              <a:avLst/>
              <a:gdLst>
                <a:gd name="T0" fmla="*/ 264 w 306"/>
                <a:gd name="T1" fmla="*/ 631 h 767"/>
                <a:gd name="T2" fmla="*/ 237 w 306"/>
                <a:gd name="T3" fmla="*/ 658 h 767"/>
                <a:gd name="T4" fmla="*/ 222 w 306"/>
                <a:gd name="T5" fmla="*/ 697 h 767"/>
                <a:gd name="T6" fmla="*/ 222 w 306"/>
                <a:gd name="T7" fmla="*/ 729 h 767"/>
                <a:gd name="T8" fmla="*/ 206 w 306"/>
                <a:gd name="T9" fmla="*/ 756 h 767"/>
                <a:gd name="T10" fmla="*/ 174 w 306"/>
                <a:gd name="T11" fmla="*/ 762 h 767"/>
                <a:gd name="T12" fmla="*/ 127 w 306"/>
                <a:gd name="T13" fmla="*/ 746 h 767"/>
                <a:gd name="T14" fmla="*/ 100 w 306"/>
                <a:gd name="T15" fmla="*/ 729 h 767"/>
                <a:gd name="T16" fmla="*/ 74 w 306"/>
                <a:gd name="T17" fmla="*/ 729 h 767"/>
                <a:gd name="T18" fmla="*/ 69 w 306"/>
                <a:gd name="T19" fmla="*/ 729 h 767"/>
                <a:gd name="T20" fmla="*/ 74 w 306"/>
                <a:gd name="T21" fmla="*/ 724 h 767"/>
                <a:gd name="T22" fmla="*/ 84 w 306"/>
                <a:gd name="T23" fmla="*/ 680 h 767"/>
                <a:gd name="T24" fmla="*/ 90 w 306"/>
                <a:gd name="T25" fmla="*/ 648 h 767"/>
                <a:gd name="T26" fmla="*/ 90 w 306"/>
                <a:gd name="T27" fmla="*/ 626 h 767"/>
                <a:gd name="T28" fmla="*/ 84 w 306"/>
                <a:gd name="T29" fmla="*/ 593 h 767"/>
                <a:gd name="T30" fmla="*/ 79 w 306"/>
                <a:gd name="T31" fmla="*/ 566 h 767"/>
                <a:gd name="T32" fmla="*/ 79 w 306"/>
                <a:gd name="T33" fmla="*/ 544 h 767"/>
                <a:gd name="T34" fmla="*/ 74 w 306"/>
                <a:gd name="T35" fmla="*/ 522 h 767"/>
                <a:gd name="T36" fmla="*/ 74 w 306"/>
                <a:gd name="T37" fmla="*/ 501 h 767"/>
                <a:gd name="T38" fmla="*/ 95 w 306"/>
                <a:gd name="T39" fmla="*/ 484 h 767"/>
                <a:gd name="T40" fmla="*/ 90 w 306"/>
                <a:gd name="T41" fmla="*/ 441 h 767"/>
                <a:gd name="T42" fmla="*/ 74 w 306"/>
                <a:gd name="T43" fmla="*/ 419 h 767"/>
                <a:gd name="T44" fmla="*/ 79 w 306"/>
                <a:gd name="T45" fmla="*/ 392 h 767"/>
                <a:gd name="T46" fmla="*/ 90 w 306"/>
                <a:gd name="T47" fmla="*/ 354 h 767"/>
                <a:gd name="T48" fmla="*/ 63 w 306"/>
                <a:gd name="T49" fmla="*/ 321 h 767"/>
                <a:gd name="T50" fmla="*/ 42 w 306"/>
                <a:gd name="T51" fmla="*/ 294 h 767"/>
                <a:gd name="T52" fmla="*/ 32 w 306"/>
                <a:gd name="T53" fmla="*/ 267 h 767"/>
                <a:gd name="T54" fmla="*/ 5 w 306"/>
                <a:gd name="T55" fmla="*/ 234 h 767"/>
                <a:gd name="T56" fmla="*/ 10 w 306"/>
                <a:gd name="T57" fmla="*/ 202 h 767"/>
                <a:gd name="T58" fmla="*/ 32 w 306"/>
                <a:gd name="T59" fmla="*/ 163 h 767"/>
                <a:gd name="T60" fmla="*/ 63 w 306"/>
                <a:gd name="T61" fmla="*/ 180 h 767"/>
                <a:gd name="T62" fmla="*/ 95 w 306"/>
                <a:gd name="T63" fmla="*/ 136 h 767"/>
                <a:gd name="T64" fmla="*/ 116 w 306"/>
                <a:gd name="T65" fmla="*/ 114 h 767"/>
                <a:gd name="T66" fmla="*/ 105 w 306"/>
                <a:gd name="T67" fmla="*/ 76 h 767"/>
                <a:gd name="T68" fmla="*/ 84 w 306"/>
                <a:gd name="T69" fmla="*/ 44 h 767"/>
                <a:gd name="T70" fmla="*/ 84 w 306"/>
                <a:gd name="T71" fmla="*/ 0 h 767"/>
                <a:gd name="T72" fmla="*/ 111 w 306"/>
                <a:gd name="T73" fmla="*/ 33 h 767"/>
                <a:gd name="T74" fmla="*/ 137 w 306"/>
                <a:gd name="T75" fmla="*/ 60 h 767"/>
                <a:gd name="T76" fmla="*/ 148 w 306"/>
                <a:gd name="T77" fmla="*/ 104 h 767"/>
                <a:gd name="T78" fmla="*/ 127 w 306"/>
                <a:gd name="T79" fmla="*/ 142 h 767"/>
                <a:gd name="T80" fmla="*/ 164 w 306"/>
                <a:gd name="T81" fmla="*/ 180 h 767"/>
                <a:gd name="T82" fmla="*/ 200 w 306"/>
                <a:gd name="T83" fmla="*/ 218 h 767"/>
                <a:gd name="T84" fmla="*/ 227 w 306"/>
                <a:gd name="T85" fmla="*/ 250 h 767"/>
                <a:gd name="T86" fmla="*/ 206 w 306"/>
                <a:gd name="T87" fmla="*/ 272 h 767"/>
                <a:gd name="T88" fmla="*/ 174 w 306"/>
                <a:gd name="T89" fmla="*/ 283 h 767"/>
                <a:gd name="T90" fmla="*/ 164 w 306"/>
                <a:gd name="T91" fmla="*/ 305 h 767"/>
                <a:gd name="T92" fmla="*/ 164 w 306"/>
                <a:gd name="T93" fmla="*/ 343 h 767"/>
                <a:gd name="T94" fmla="*/ 174 w 306"/>
                <a:gd name="T95" fmla="*/ 359 h 767"/>
                <a:gd name="T96" fmla="*/ 185 w 306"/>
                <a:gd name="T97" fmla="*/ 397 h 767"/>
                <a:gd name="T98" fmla="*/ 222 w 306"/>
                <a:gd name="T99" fmla="*/ 408 h 767"/>
                <a:gd name="T100" fmla="*/ 264 w 306"/>
                <a:gd name="T101" fmla="*/ 403 h 767"/>
                <a:gd name="T102" fmla="*/ 280 w 306"/>
                <a:gd name="T103" fmla="*/ 441 h 767"/>
                <a:gd name="T104" fmla="*/ 285 w 306"/>
                <a:gd name="T105" fmla="*/ 479 h 767"/>
                <a:gd name="T106" fmla="*/ 301 w 306"/>
                <a:gd name="T107" fmla="*/ 517 h 767"/>
                <a:gd name="T108" fmla="*/ 274 w 306"/>
                <a:gd name="T109" fmla="*/ 539 h 767"/>
                <a:gd name="T110" fmla="*/ 253 w 306"/>
                <a:gd name="T111" fmla="*/ 566 h 767"/>
                <a:gd name="T112" fmla="*/ 269 w 306"/>
                <a:gd name="T113" fmla="*/ 604 h 7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6"/>
                <a:gd name="T172" fmla="*/ 0 h 767"/>
                <a:gd name="T173" fmla="*/ 306 w 306"/>
                <a:gd name="T174" fmla="*/ 767 h 7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6" h="767">
                  <a:moveTo>
                    <a:pt x="280" y="604"/>
                  </a:moveTo>
                  <a:lnTo>
                    <a:pt x="280" y="610"/>
                  </a:lnTo>
                  <a:lnTo>
                    <a:pt x="280" y="604"/>
                  </a:lnTo>
                  <a:lnTo>
                    <a:pt x="280" y="610"/>
                  </a:lnTo>
                  <a:lnTo>
                    <a:pt x="274" y="615"/>
                  </a:lnTo>
                  <a:lnTo>
                    <a:pt x="274" y="620"/>
                  </a:lnTo>
                  <a:lnTo>
                    <a:pt x="269" y="626"/>
                  </a:lnTo>
                  <a:lnTo>
                    <a:pt x="269" y="631"/>
                  </a:lnTo>
                  <a:lnTo>
                    <a:pt x="264" y="631"/>
                  </a:lnTo>
                  <a:lnTo>
                    <a:pt x="259" y="631"/>
                  </a:lnTo>
                  <a:lnTo>
                    <a:pt x="253" y="637"/>
                  </a:lnTo>
                  <a:lnTo>
                    <a:pt x="248" y="637"/>
                  </a:lnTo>
                  <a:lnTo>
                    <a:pt x="248" y="642"/>
                  </a:lnTo>
                  <a:lnTo>
                    <a:pt x="243" y="642"/>
                  </a:lnTo>
                  <a:lnTo>
                    <a:pt x="248" y="642"/>
                  </a:lnTo>
                  <a:lnTo>
                    <a:pt x="243" y="648"/>
                  </a:lnTo>
                  <a:lnTo>
                    <a:pt x="237" y="653"/>
                  </a:lnTo>
                  <a:lnTo>
                    <a:pt x="237" y="658"/>
                  </a:lnTo>
                  <a:lnTo>
                    <a:pt x="232" y="658"/>
                  </a:lnTo>
                  <a:lnTo>
                    <a:pt x="232" y="664"/>
                  </a:lnTo>
                  <a:lnTo>
                    <a:pt x="232" y="669"/>
                  </a:lnTo>
                  <a:lnTo>
                    <a:pt x="227" y="675"/>
                  </a:lnTo>
                  <a:lnTo>
                    <a:pt x="227" y="680"/>
                  </a:lnTo>
                  <a:lnTo>
                    <a:pt x="227" y="686"/>
                  </a:lnTo>
                  <a:lnTo>
                    <a:pt x="222" y="686"/>
                  </a:lnTo>
                  <a:lnTo>
                    <a:pt x="222" y="691"/>
                  </a:lnTo>
                  <a:lnTo>
                    <a:pt x="222" y="697"/>
                  </a:lnTo>
                  <a:lnTo>
                    <a:pt x="216" y="697"/>
                  </a:lnTo>
                  <a:lnTo>
                    <a:pt x="211" y="697"/>
                  </a:lnTo>
                  <a:lnTo>
                    <a:pt x="216" y="702"/>
                  </a:lnTo>
                  <a:lnTo>
                    <a:pt x="216" y="707"/>
                  </a:lnTo>
                  <a:lnTo>
                    <a:pt x="216" y="713"/>
                  </a:lnTo>
                  <a:lnTo>
                    <a:pt x="216" y="718"/>
                  </a:lnTo>
                  <a:lnTo>
                    <a:pt x="216" y="724"/>
                  </a:lnTo>
                  <a:lnTo>
                    <a:pt x="222" y="724"/>
                  </a:lnTo>
                  <a:lnTo>
                    <a:pt x="222" y="729"/>
                  </a:lnTo>
                  <a:lnTo>
                    <a:pt x="227" y="729"/>
                  </a:lnTo>
                  <a:lnTo>
                    <a:pt x="232" y="735"/>
                  </a:lnTo>
                  <a:lnTo>
                    <a:pt x="232" y="740"/>
                  </a:lnTo>
                  <a:lnTo>
                    <a:pt x="227" y="740"/>
                  </a:lnTo>
                  <a:lnTo>
                    <a:pt x="227" y="746"/>
                  </a:lnTo>
                  <a:lnTo>
                    <a:pt x="222" y="746"/>
                  </a:lnTo>
                  <a:lnTo>
                    <a:pt x="216" y="751"/>
                  </a:lnTo>
                  <a:lnTo>
                    <a:pt x="211" y="756"/>
                  </a:lnTo>
                  <a:lnTo>
                    <a:pt x="206" y="756"/>
                  </a:lnTo>
                  <a:lnTo>
                    <a:pt x="200" y="756"/>
                  </a:lnTo>
                  <a:lnTo>
                    <a:pt x="195" y="756"/>
                  </a:lnTo>
                  <a:lnTo>
                    <a:pt x="195" y="762"/>
                  </a:lnTo>
                  <a:lnTo>
                    <a:pt x="190" y="762"/>
                  </a:lnTo>
                  <a:lnTo>
                    <a:pt x="185" y="762"/>
                  </a:lnTo>
                  <a:lnTo>
                    <a:pt x="179" y="762"/>
                  </a:lnTo>
                  <a:lnTo>
                    <a:pt x="179" y="767"/>
                  </a:lnTo>
                  <a:lnTo>
                    <a:pt x="179" y="762"/>
                  </a:lnTo>
                  <a:lnTo>
                    <a:pt x="174" y="762"/>
                  </a:lnTo>
                  <a:lnTo>
                    <a:pt x="169" y="756"/>
                  </a:lnTo>
                  <a:lnTo>
                    <a:pt x="164" y="751"/>
                  </a:lnTo>
                  <a:lnTo>
                    <a:pt x="158" y="751"/>
                  </a:lnTo>
                  <a:lnTo>
                    <a:pt x="153" y="746"/>
                  </a:lnTo>
                  <a:lnTo>
                    <a:pt x="148" y="746"/>
                  </a:lnTo>
                  <a:lnTo>
                    <a:pt x="142" y="746"/>
                  </a:lnTo>
                  <a:lnTo>
                    <a:pt x="137" y="746"/>
                  </a:lnTo>
                  <a:lnTo>
                    <a:pt x="132" y="746"/>
                  </a:lnTo>
                  <a:lnTo>
                    <a:pt x="127" y="746"/>
                  </a:lnTo>
                  <a:lnTo>
                    <a:pt x="127" y="740"/>
                  </a:lnTo>
                  <a:lnTo>
                    <a:pt x="121" y="735"/>
                  </a:lnTo>
                  <a:lnTo>
                    <a:pt x="116" y="735"/>
                  </a:lnTo>
                  <a:lnTo>
                    <a:pt x="111" y="735"/>
                  </a:lnTo>
                  <a:lnTo>
                    <a:pt x="105" y="735"/>
                  </a:lnTo>
                  <a:lnTo>
                    <a:pt x="105" y="729"/>
                  </a:lnTo>
                  <a:lnTo>
                    <a:pt x="100" y="729"/>
                  </a:lnTo>
                  <a:lnTo>
                    <a:pt x="100" y="724"/>
                  </a:lnTo>
                  <a:lnTo>
                    <a:pt x="100" y="729"/>
                  </a:lnTo>
                  <a:lnTo>
                    <a:pt x="95" y="729"/>
                  </a:lnTo>
                  <a:lnTo>
                    <a:pt x="95" y="735"/>
                  </a:lnTo>
                  <a:lnTo>
                    <a:pt x="90" y="735"/>
                  </a:lnTo>
                  <a:lnTo>
                    <a:pt x="90" y="729"/>
                  </a:lnTo>
                  <a:lnTo>
                    <a:pt x="84" y="729"/>
                  </a:lnTo>
                  <a:lnTo>
                    <a:pt x="84" y="735"/>
                  </a:lnTo>
                  <a:lnTo>
                    <a:pt x="79" y="735"/>
                  </a:lnTo>
                  <a:lnTo>
                    <a:pt x="79" y="729"/>
                  </a:lnTo>
                  <a:lnTo>
                    <a:pt x="74" y="729"/>
                  </a:lnTo>
                  <a:lnTo>
                    <a:pt x="74" y="735"/>
                  </a:lnTo>
                  <a:lnTo>
                    <a:pt x="69" y="735"/>
                  </a:lnTo>
                  <a:lnTo>
                    <a:pt x="63" y="735"/>
                  </a:lnTo>
                  <a:lnTo>
                    <a:pt x="63" y="740"/>
                  </a:lnTo>
                  <a:lnTo>
                    <a:pt x="58" y="740"/>
                  </a:lnTo>
                  <a:lnTo>
                    <a:pt x="58" y="735"/>
                  </a:lnTo>
                  <a:lnTo>
                    <a:pt x="58" y="729"/>
                  </a:lnTo>
                  <a:lnTo>
                    <a:pt x="63" y="729"/>
                  </a:lnTo>
                  <a:lnTo>
                    <a:pt x="69" y="729"/>
                  </a:lnTo>
                  <a:lnTo>
                    <a:pt x="63" y="729"/>
                  </a:lnTo>
                  <a:lnTo>
                    <a:pt x="58" y="729"/>
                  </a:lnTo>
                  <a:lnTo>
                    <a:pt x="58" y="724"/>
                  </a:lnTo>
                  <a:lnTo>
                    <a:pt x="58" y="718"/>
                  </a:lnTo>
                  <a:lnTo>
                    <a:pt x="63" y="713"/>
                  </a:lnTo>
                  <a:lnTo>
                    <a:pt x="63" y="718"/>
                  </a:lnTo>
                  <a:lnTo>
                    <a:pt x="63" y="724"/>
                  </a:lnTo>
                  <a:lnTo>
                    <a:pt x="69" y="724"/>
                  </a:lnTo>
                  <a:lnTo>
                    <a:pt x="74" y="724"/>
                  </a:lnTo>
                  <a:lnTo>
                    <a:pt x="74" y="718"/>
                  </a:lnTo>
                  <a:lnTo>
                    <a:pt x="79" y="718"/>
                  </a:lnTo>
                  <a:lnTo>
                    <a:pt x="74" y="713"/>
                  </a:lnTo>
                  <a:lnTo>
                    <a:pt x="74" y="707"/>
                  </a:lnTo>
                  <a:lnTo>
                    <a:pt x="79" y="702"/>
                  </a:lnTo>
                  <a:lnTo>
                    <a:pt x="84" y="697"/>
                  </a:lnTo>
                  <a:lnTo>
                    <a:pt x="84" y="691"/>
                  </a:lnTo>
                  <a:lnTo>
                    <a:pt x="84" y="686"/>
                  </a:lnTo>
                  <a:lnTo>
                    <a:pt x="84" y="680"/>
                  </a:lnTo>
                  <a:lnTo>
                    <a:pt x="90" y="680"/>
                  </a:lnTo>
                  <a:lnTo>
                    <a:pt x="90" y="675"/>
                  </a:lnTo>
                  <a:lnTo>
                    <a:pt x="90" y="669"/>
                  </a:lnTo>
                  <a:lnTo>
                    <a:pt x="90" y="664"/>
                  </a:lnTo>
                  <a:lnTo>
                    <a:pt x="90" y="658"/>
                  </a:lnTo>
                  <a:lnTo>
                    <a:pt x="90" y="653"/>
                  </a:lnTo>
                  <a:lnTo>
                    <a:pt x="95" y="653"/>
                  </a:lnTo>
                  <a:lnTo>
                    <a:pt x="95" y="648"/>
                  </a:lnTo>
                  <a:lnTo>
                    <a:pt x="90" y="648"/>
                  </a:lnTo>
                  <a:lnTo>
                    <a:pt x="90" y="642"/>
                  </a:lnTo>
                  <a:lnTo>
                    <a:pt x="90" y="637"/>
                  </a:lnTo>
                  <a:lnTo>
                    <a:pt x="90" y="642"/>
                  </a:lnTo>
                  <a:lnTo>
                    <a:pt x="95" y="642"/>
                  </a:lnTo>
                  <a:lnTo>
                    <a:pt x="100" y="642"/>
                  </a:lnTo>
                  <a:lnTo>
                    <a:pt x="95" y="642"/>
                  </a:lnTo>
                  <a:lnTo>
                    <a:pt x="95" y="637"/>
                  </a:lnTo>
                  <a:lnTo>
                    <a:pt x="90" y="631"/>
                  </a:lnTo>
                  <a:lnTo>
                    <a:pt x="90" y="626"/>
                  </a:lnTo>
                  <a:lnTo>
                    <a:pt x="84" y="631"/>
                  </a:lnTo>
                  <a:lnTo>
                    <a:pt x="84" y="626"/>
                  </a:lnTo>
                  <a:lnTo>
                    <a:pt x="84" y="620"/>
                  </a:lnTo>
                  <a:lnTo>
                    <a:pt x="84" y="615"/>
                  </a:lnTo>
                  <a:lnTo>
                    <a:pt x="84" y="610"/>
                  </a:lnTo>
                  <a:lnTo>
                    <a:pt x="79" y="610"/>
                  </a:lnTo>
                  <a:lnTo>
                    <a:pt x="84" y="604"/>
                  </a:lnTo>
                  <a:lnTo>
                    <a:pt x="84" y="599"/>
                  </a:lnTo>
                  <a:lnTo>
                    <a:pt x="84" y="593"/>
                  </a:lnTo>
                  <a:lnTo>
                    <a:pt x="79" y="588"/>
                  </a:lnTo>
                  <a:lnTo>
                    <a:pt x="79" y="582"/>
                  </a:lnTo>
                  <a:lnTo>
                    <a:pt x="79" y="577"/>
                  </a:lnTo>
                  <a:lnTo>
                    <a:pt x="79" y="571"/>
                  </a:lnTo>
                  <a:lnTo>
                    <a:pt x="84" y="571"/>
                  </a:lnTo>
                  <a:lnTo>
                    <a:pt x="79" y="571"/>
                  </a:lnTo>
                  <a:lnTo>
                    <a:pt x="79" y="566"/>
                  </a:lnTo>
                  <a:lnTo>
                    <a:pt x="84" y="566"/>
                  </a:lnTo>
                  <a:lnTo>
                    <a:pt x="79" y="566"/>
                  </a:lnTo>
                  <a:lnTo>
                    <a:pt x="74" y="566"/>
                  </a:lnTo>
                  <a:lnTo>
                    <a:pt x="79" y="561"/>
                  </a:lnTo>
                  <a:lnTo>
                    <a:pt x="79" y="555"/>
                  </a:lnTo>
                  <a:lnTo>
                    <a:pt x="79" y="550"/>
                  </a:lnTo>
                  <a:lnTo>
                    <a:pt x="79" y="555"/>
                  </a:lnTo>
                  <a:lnTo>
                    <a:pt x="84" y="555"/>
                  </a:lnTo>
                  <a:lnTo>
                    <a:pt x="84" y="550"/>
                  </a:lnTo>
                  <a:lnTo>
                    <a:pt x="79" y="550"/>
                  </a:lnTo>
                  <a:lnTo>
                    <a:pt x="79" y="544"/>
                  </a:lnTo>
                  <a:lnTo>
                    <a:pt x="79" y="539"/>
                  </a:lnTo>
                  <a:lnTo>
                    <a:pt x="74" y="539"/>
                  </a:lnTo>
                  <a:lnTo>
                    <a:pt x="74" y="533"/>
                  </a:lnTo>
                  <a:lnTo>
                    <a:pt x="79" y="533"/>
                  </a:lnTo>
                  <a:lnTo>
                    <a:pt x="79" y="528"/>
                  </a:lnTo>
                  <a:lnTo>
                    <a:pt x="74" y="528"/>
                  </a:lnTo>
                  <a:lnTo>
                    <a:pt x="79" y="528"/>
                  </a:lnTo>
                  <a:lnTo>
                    <a:pt x="79" y="522"/>
                  </a:lnTo>
                  <a:lnTo>
                    <a:pt x="74" y="522"/>
                  </a:lnTo>
                  <a:lnTo>
                    <a:pt x="74" y="517"/>
                  </a:lnTo>
                  <a:lnTo>
                    <a:pt x="69" y="517"/>
                  </a:lnTo>
                  <a:lnTo>
                    <a:pt x="63" y="517"/>
                  </a:lnTo>
                  <a:lnTo>
                    <a:pt x="58" y="517"/>
                  </a:lnTo>
                  <a:lnTo>
                    <a:pt x="58" y="512"/>
                  </a:lnTo>
                  <a:lnTo>
                    <a:pt x="58" y="506"/>
                  </a:lnTo>
                  <a:lnTo>
                    <a:pt x="63" y="501"/>
                  </a:lnTo>
                  <a:lnTo>
                    <a:pt x="69" y="501"/>
                  </a:lnTo>
                  <a:lnTo>
                    <a:pt x="74" y="501"/>
                  </a:lnTo>
                  <a:lnTo>
                    <a:pt x="74" y="495"/>
                  </a:lnTo>
                  <a:lnTo>
                    <a:pt x="79" y="495"/>
                  </a:lnTo>
                  <a:lnTo>
                    <a:pt x="79" y="501"/>
                  </a:lnTo>
                  <a:lnTo>
                    <a:pt x="84" y="501"/>
                  </a:lnTo>
                  <a:lnTo>
                    <a:pt x="84" y="495"/>
                  </a:lnTo>
                  <a:lnTo>
                    <a:pt x="90" y="495"/>
                  </a:lnTo>
                  <a:lnTo>
                    <a:pt x="90" y="490"/>
                  </a:lnTo>
                  <a:lnTo>
                    <a:pt x="95" y="490"/>
                  </a:lnTo>
                  <a:lnTo>
                    <a:pt x="95" y="484"/>
                  </a:lnTo>
                  <a:lnTo>
                    <a:pt x="100" y="479"/>
                  </a:lnTo>
                  <a:lnTo>
                    <a:pt x="100" y="474"/>
                  </a:lnTo>
                  <a:lnTo>
                    <a:pt x="105" y="468"/>
                  </a:lnTo>
                  <a:lnTo>
                    <a:pt x="100" y="468"/>
                  </a:lnTo>
                  <a:lnTo>
                    <a:pt x="100" y="463"/>
                  </a:lnTo>
                  <a:lnTo>
                    <a:pt x="95" y="457"/>
                  </a:lnTo>
                  <a:lnTo>
                    <a:pt x="95" y="452"/>
                  </a:lnTo>
                  <a:lnTo>
                    <a:pt x="90" y="446"/>
                  </a:lnTo>
                  <a:lnTo>
                    <a:pt x="90" y="441"/>
                  </a:lnTo>
                  <a:lnTo>
                    <a:pt x="90" y="435"/>
                  </a:lnTo>
                  <a:lnTo>
                    <a:pt x="90" y="430"/>
                  </a:lnTo>
                  <a:lnTo>
                    <a:pt x="90" y="425"/>
                  </a:lnTo>
                  <a:lnTo>
                    <a:pt x="84" y="425"/>
                  </a:lnTo>
                  <a:lnTo>
                    <a:pt x="84" y="430"/>
                  </a:lnTo>
                  <a:lnTo>
                    <a:pt x="84" y="425"/>
                  </a:lnTo>
                  <a:lnTo>
                    <a:pt x="79" y="425"/>
                  </a:lnTo>
                  <a:lnTo>
                    <a:pt x="79" y="419"/>
                  </a:lnTo>
                  <a:lnTo>
                    <a:pt x="74" y="419"/>
                  </a:lnTo>
                  <a:lnTo>
                    <a:pt x="74" y="414"/>
                  </a:lnTo>
                  <a:lnTo>
                    <a:pt x="74" y="408"/>
                  </a:lnTo>
                  <a:lnTo>
                    <a:pt x="69" y="403"/>
                  </a:lnTo>
                  <a:lnTo>
                    <a:pt x="69" y="397"/>
                  </a:lnTo>
                  <a:lnTo>
                    <a:pt x="69" y="392"/>
                  </a:lnTo>
                  <a:lnTo>
                    <a:pt x="69" y="386"/>
                  </a:lnTo>
                  <a:lnTo>
                    <a:pt x="74" y="386"/>
                  </a:lnTo>
                  <a:lnTo>
                    <a:pt x="74" y="392"/>
                  </a:lnTo>
                  <a:lnTo>
                    <a:pt x="79" y="392"/>
                  </a:lnTo>
                  <a:lnTo>
                    <a:pt x="84" y="386"/>
                  </a:lnTo>
                  <a:lnTo>
                    <a:pt x="84" y="381"/>
                  </a:lnTo>
                  <a:lnTo>
                    <a:pt x="84" y="376"/>
                  </a:lnTo>
                  <a:lnTo>
                    <a:pt x="79" y="370"/>
                  </a:lnTo>
                  <a:lnTo>
                    <a:pt x="84" y="370"/>
                  </a:lnTo>
                  <a:lnTo>
                    <a:pt x="84" y="365"/>
                  </a:lnTo>
                  <a:lnTo>
                    <a:pt x="84" y="359"/>
                  </a:lnTo>
                  <a:lnTo>
                    <a:pt x="84" y="354"/>
                  </a:lnTo>
                  <a:lnTo>
                    <a:pt x="90" y="354"/>
                  </a:lnTo>
                  <a:lnTo>
                    <a:pt x="90" y="348"/>
                  </a:lnTo>
                  <a:lnTo>
                    <a:pt x="90" y="343"/>
                  </a:lnTo>
                  <a:lnTo>
                    <a:pt x="84" y="338"/>
                  </a:lnTo>
                  <a:lnTo>
                    <a:pt x="79" y="332"/>
                  </a:lnTo>
                  <a:lnTo>
                    <a:pt x="79" y="327"/>
                  </a:lnTo>
                  <a:lnTo>
                    <a:pt x="79" y="321"/>
                  </a:lnTo>
                  <a:lnTo>
                    <a:pt x="74" y="321"/>
                  </a:lnTo>
                  <a:lnTo>
                    <a:pt x="69" y="321"/>
                  </a:lnTo>
                  <a:lnTo>
                    <a:pt x="63" y="321"/>
                  </a:lnTo>
                  <a:lnTo>
                    <a:pt x="63" y="327"/>
                  </a:lnTo>
                  <a:lnTo>
                    <a:pt x="58" y="327"/>
                  </a:lnTo>
                  <a:lnTo>
                    <a:pt x="58" y="321"/>
                  </a:lnTo>
                  <a:lnTo>
                    <a:pt x="58" y="316"/>
                  </a:lnTo>
                  <a:lnTo>
                    <a:pt x="58" y="310"/>
                  </a:lnTo>
                  <a:lnTo>
                    <a:pt x="53" y="305"/>
                  </a:lnTo>
                  <a:lnTo>
                    <a:pt x="47" y="299"/>
                  </a:lnTo>
                  <a:lnTo>
                    <a:pt x="42" y="299"/>
                  </a:lnTo>
                  <a:lnTo>
                    <a:pt x="42" y="294"/>
                  </a:lnTo>
                  <a:lnTo>
                    <a:pt x="37" y="294"/>
                  </a:lnTo>
                  <a:lnTo>
                    <a:pt x="32" y="294"/>
                  </a:lnTo>
                  <a:lnTo>
                    <a:pt x="32" y="289"/>
                  </a:lnTo>
                  <a:lnTo>
                    <a:pt x="37" y="289"/>
                  </a:lnTo>
                  <a:lnTo>
                    <a:pt x="37" y="283"/>
                  </a:lnTo>
                  <a:lnTo>
                    <a:pt x="42" y="278"/>
                  </a:lnTo>
                  <a:lnTo>
                    <a:pt x="37" y="272"/>
                  </a:lnTo>
                  <a:lnTo>
                    <a:pt x="37" y="267"/>
                  </a:lnTo>
                  <a:lnTo>
                    <a:pt x="32" y="267"/>
                  </a:lnTo>
                  <a:lnTo>
                    <a:pt x="32" y="261"/>
                  </a:lnTo>
                  <a:lnTo>
                    <a:pt x="26" y="261"/>
                  </a:lnTo>
                  <a:lnTo>
                    <a:pt x="26" y="256"/>
                  </a:lnTo>
                  <a:lnTo>
                    <a:pt x="21" y="256"/>
                  </a:lnTo>
                  <a:lnTo>
                    <a:pt x="21" y="250"/>
                  </a:lnTo>
                  <a:lnTo>
                    <a:pt x="16" y="250"/>
                  </a:lnTo>
                  <a:lnTo>
                    <a:pt x="10" y="245"/>
                  </a:lnTo>
                  <a:lnTo>
                    <a:pt x="5" y="240"/>
                  </a:lnTo>
                  <a:lnTo>
                    <a:pt x="5" y="234"/>
                  </a:lnTo>
                  <a:lnTo>
                    <a:pt x="0" y="234"/>
                  </a:lnTo>
                  <a:lnTo>
                    <a:pt x="0" y="229"/>
                  </a:lnTo>
                  <a:lnTo>
                    <a:pt x="0" y="223"/>
                  </a:lnTo>
                  <a:lnTo>
                    <a:pt x="5" y="223"/>
                  </a:lnTo>
                  <a:lnTo>
                    <a:pt x="5" y="218"/>
                  </a:lnTo>
                  <a:lnTo>
                    <a:pt x="5" y="212"/>
                  </a:lnTo>
                  <a:lnTo>
                    <a:pt x="10" y="212"/>
                  </a:lnTo>
                  <a:lnTo>
                    <a:pt x="10" y="207"/>
                  </a:lnTo>
                  <a:lnTo>
                    <a:pt x="10" y="202"/>
                  </a:lnTo>
                  <a:lnTo>
                    <a:pt x="16" y="196"/>
                  </a:lnTo>
                  <a:lnTo>
                    <a:pt x="21" y="196"/>
                  </a:lnTo>
                  <a:lnTo>
                    <a:pt x="26" y="191"/>
                  </a:lnTo>
                  <a:lnTo>
                    <a:pt x="26" y="185"/>
                  </a:lnTo>
                  <a:lnTo>
                    <a:pt x="26" y="180"/>
                  </a:lnTo>
                  <a:lnTo>
                    <a:pt x="26" y="174"/>
                  </a:lnTo>
                  <a:lnTo>
                    <a:pt x="26" y="169"/>
                  </a:lnTo>
                  <a:lnTo>
                    <a:pt x="26" y="163"/>
                  </a:lnTo>
                  <a:lnTo>
                    <a:pt x="32" y="163"/>
                  </a:lnTo>
                  <a:lnTo>
                    <a:pt x="37" y="163"/>
                  </a:lnTo>
                  <a:lnTo>
                    <a:pt x="37" y="169"/>
                  </a:lnTo>
                  <a:lnTo>
                    <a:pt x="42" y="169"/>
                  </a:lnTo>
                  <a:lnTo>
                    <a:pt x="42" y="174"/>
                  </a:lnTo>
                  <a:lnTo>
                    <a:pt x="47" y="185"/>
                  </a:lnTo>
                  <a:lnTo>
                    <a:pt x="53" y="185"/>
                  </a:lnTo>
                  <a:lnTo>
                    <a:pt x="58" y="185"/>
                  </a:lnTo>
                  <a:lnTo>
                    <a:pt x="58" y="180"/>
                  </a:lnTo>
                  <a:lnTo>
                    <a:pt x="63" y="180"/>
                  </a:lnTo>
                  <a:lnTo>
                    <a:pt x="63" y="174"/>
                  </a:lnTo>
                  <a:lnTo>
                    <a:pt x="69" y="169"/>
                  </a:lnTo>
                  <a:lnTo>
                    <a:pt x="74" y="163"/>
                  </a:lnTo>
                  <a:lnTo>
                    <a:pt x="79" y="158"/>
                  </a:lnTo>
                  <a:lnTo>
                    <a:pt x="79" y="153"/>
                  </a:lnTo>
                  <a:lnTo>
                    <a:pt x="84" y="153"/>
                  </a:lnTo>
                  <a:lnTo>
                    <a:pt x="84" y="147"/>
                  </a:lnTo>
                  <a:lnTo>
                    <a:pt x="90" y="142"/>
                  </a:lnTo>
                  <a:lnTo>
                    <a:pt x="95" y="136"/>
                  </a:lnTo>
                  <a:lnTo>
                    <a:pt x="100" y="136"/>
                  </a:lnTo>
                  <a:lnTo>
                    <a:pt x="100" y="131"/>
                  </a:lnTo>
                  <a:lnTo>
                    <a:pt x="105" y="131"/>
                  </a:lnTo>
                  <a:lnTo>
                    <a:pt x="111" y="131"/>
                  </a:lnTo>
                  <a:lnTo>
                    <a:pt x="111" y="125"/>
                  </a:lnTo>
                  <a:lnTo>
                    <a:pt x="116" y="125"/>
                  </a:lnTo>
                  <a:lnTo>
                    <a:pt x="111" y="125"/>
                  </a:lnTo>
                  <a:lnTo>
                    <a:pt x="111" y="120"/>
                  </a:lnTo>
                  <a:lnTo>
                    <a:pt x="116" y="114"/>
                  </a:lnTo>
                  <a:lnTo>
                    <a:pt x="116" y="109"/>
                  </a:lnTo>
                  <a:lnTo>
                    <a:pt x="111" y="109"/>
                  </a:lnTo>
                  <a:lnTo>
                    <a:pt x="111" y="104"/>
                  </a:lnTo>
                  <a:lnTo>
                    <a:pt x="111" y="98"/>
                  </a:lnTo>
                  <a:lnTo>
                    <a:pt x="111" y="93"/>
                  </a:lnTo>
                  <a:lnTo>
                    <a:pt x="111" y="87"/>
                  </a:lnTo>
                  <a:lnTo>
                    <a:pt x="105" y="87"/>
                  </a:lnTo>
                  <a:lnTo>
                    <a:pt x="105" y="82"/>
                  </a:lnTo>
                  <a:lnTo>
                    <a:pt x="105" y="76"/>
                  </a:lnTo>
                  <a:lnTo>
                    <a:pt x="100" y="76"/>
                  </a:lnTo>
                  <a:lnTo>
                    <a:pt x="100" y="71"/>
                  </a:lnTo>
                  <a:lnTo>
                    <a:pt x="95" y="71"/>
                  </a:lnTo>
                  <a:lnTo>
                    <a:pt x="90" y="66"/>
                  </a:lnTo>
                  <a:lnTo>
                    <a:pt x="90" y="60"/>
                  </a:lnTo>
                  <a:lnTo>
                    <a:pt x="90" y="55"/>
                  </a:lnTo>
                  <a:lnTo>
                    <a:pt x="90" y="49"/>
                  </a:lnTo>
                  <a:lnTo>
                    <a:pt x="84" y="49"/>
                  </a:lnTo>
                  <a:lnTo>
                    <a:pt x="84" y="44"/>
                  </a:lnTo>
                  <a:lnTo>
                    <a:pt x="84" y="38"/>
                  </a:lnTo>
                  <a:lnTo>
                    <a:pt x="79" y="38"/>
                  </a:lnTo>
                  <a:lnTo>
                    <a:pt x="79" y="33"/>
                  </a:lnTo>
                  <a:lnTo>
                    <a:pt x="74" y="33"/>
                  </a:lnTo>
                  <a:lnTo>
                    <a:pt x="74" y="27"/>
                  </a:lnTo>
                  <a:lnTo>
                    <a:pt x="74" y="22"/>
                  </a:lnTo>
                  <a:lnTo>
                    <a:pt x="79" y="17"/>
                  </a:lnTo>
                  <a:lnTo>
                    <a:pt x="84" y="6"/>
                  </a:lnTo>
                  <a:lnTo>
                    <a:pt x="84" y="0"/>
                  </a:lnTo>
                  <a:lnTo>
                    <a:pt x="90" y="0"/>
                  </a:lnTo>
                  <a:lnTo>
                    <a:pt x="90" y="6"/>
                  </a:lnTo>
                  <a:lnTo>
                    <a:pt x="95" y="11"/>
                  </a:lnTo>
                  <a:lnTo>
                    <a:pt x="95" y="17"/>
                  </a:lnTo>
                  <a:lnTo>
                    <a:pt x="100" y="17"/>
                  </a:lnTo>
                  <a:lnTo>
                    <a:pt x="105" y="22"/>
                  </a:lnTo>
                  <a:lnTo>
                    <a:pt x="105" y="27"/>
                  </a:lnTo>
                  <a:lnTo>
                    <a:pt x="105" y="33"/>
                  </a:lnTo>
                  <a:lnTo>
                    <a:pt x="111" y="33"/>
                  </a:lnTo>
                  <a:lnTo>
                    <a:pt x="116" y="33"/>
                  </a:lnTo>
                  <a:lnTo>
                    <a:pt x="116" y="38"/>
                  </a:lnTo>
                  <a:lnTo>
                    <a:pt x="121" y="38"/>
                  </a:lnTo>
                  <a:lnTo>
                    <a:pt x="127" y="44"/>
                  </a:lnTo>
                  <a:lnTo>
                    <a:pt x="127" y="49"/>
                  </a:lnTo>
                  <a:lnTo>
                    <a:pt x="132" y="49"/>
                  </a:lnTo>
                  <a:lnTo>
                    <a:pt x="132" y="55"/>
                  </a:lnTo>
                  <a:lnTo>
                    <a:pt x="132" y="60"/>
                  </a:lnTo>
                  <a:lnTo>
                    <a:pt x="137" y="60"/>
                  </a:lnTo>
                  <a:lnTo>
                    <a:pt x="142" y="66"/>
                  </a:lnTo>
                  <a:lnTo>
                    <a:pt x="148" y="66"/>
                  </a:lnTo>
                  <a:lnTo>
                    <a:pt x="148" y="71"/>
                  </a:lnTo>
                  <a:lnTo>
                    <a:pt x="153" y="76"/>
                  </a:lnTo>
                  <a:lnTo>
                    <a:pt x="153" y="82"/>
                  </a:lnTo>
                  <a:lnTo>
                    <a:pt x="153" y="87"/>
                  </a:lnTo>
                  <a:lnTo>
                    <a:pt x="153" y="93"/>
                  </a:lnTo>
                  <a:lnTo>
                    <a:pt x="153" y="98"/>
                  </a:lnTo>
                  <a:lnTo>
                    <a:pt x="148" y="104"/>
                  </a:lnTo>
                  <a:lnTo>
                    <a:pt x="142" y="109"/>
                  </a:lnTo>
                  <a:lnTo>
                    <a:pt x="142" y="114"/>
                  </a:lnTo>
                  <a:lnTo>
                    <a:pt x="142" y="120"/>
                  </a:lnTo>
                  <a:lnTo>
                    <a:pt x="142" y="125"/>
                  </a:lnTo>
                  <a:lnTo>
                    <a:pt x="137" y="131"/>
                  </a:lnTo>
                  <a:lnTo>
                    <a:pt x="132" y="131"/>
                  </a:lnTo>
                  <a:lnTo>
                    <a:pt x="132" y="136"/>
                  </a:lnTo>
                  <a:lnTo>
                    <a:pt x="127" y="136"/>
                  </a:lnTo>
                  <a:lnTo>
                    <a:pt x="127" y="142"/>
                  </a:lnTo>
                  <a:lnTo>
                    <a:pt x="132" y="147"/>
                  </a:lnTo>
                  <a:lnTo>
                    <a:pt x="132" y="153"/>
                  </a:lnTo>
                  <a:lnTo>
                    <a:pt x="137" y="158"/>
                  </a:lnTo>
                  <a:lnTo>
                    <a:pt x="142" y="158"/>
                  </a:lnTo>
                  <a:lnTo>
                    <a:pt x="142" y="163"/>
                  </a:lnTo>
                  <a:lnTo>
                    <a:pt x="148" y="163"/>
                  </a:lnTo>
                  <a:lnTo>
                    <a:pt x="153" y="169"/>
                  </a:lnTo>
                  <a:lnTo>
                    <a:pt x="158" y="174"/>
                  </a:lnTo>
                  <a:lnTo>
                    <a:pt x="164" y="180"/>
                  </a:lnTo>
                  <a:lnTo>
                    <a:pt x="169" y="180"/>
                  </a:lnTo>
                  <a:lnTo>
                    <a:pt x="174" y="185"/>
                  </a:lnTo>
                  <a:lnTo>
                    <a:pt x="179" y="191"/>
                  </a:lnTo>
                  <a:lnTo>
                    <a:pt x="185" y="196"/>
                  </a:lnTo>
                  <a:lnTo>
                    <a:pt x="185" y="202"/>
                  </a:lnTo>
                  <a:lnTo>
                    <a:pt x="190" y="207"/>
                  </a:lnTo>
                  <a:lnTo>
                    <a:pt x="195" y="212"/>
                  </a:lnTo>
                  <a:lnTo>
                    <a:pt x="195" y="218"/>
                  </a:lnTo>
                  <a:lnTo>
                    <a:pt x="200" y="218"/>
                  </a:lnTo>
                  <a:lnTo>
                    <a:pt x="206" y="218"/>
                  </a:lnTo>
                  <a:lnTo>
                    <a:pt x="206" y="223"/>
                  </a:lnTo>
                  <a:lnTo>
                    <a:pt x="211" y="223"/>
                  </a:lnTo>
                  <a:lnTo>
                    <a:pt x="216" y="229"/>
                  </a:lnTo>
                  <a:lnTo>
                    <a:pt x="222" y="229"/>
                  </a:lnTo>
                  <a:lnTo>
                    <a:pt x="222" y="234"/>
                  </a:lnTo>
                  <a:lnTo>
                    <a:pt x="222" y="240"/>
                  </a:lnTo>
                  <a:lnTo>
                    <a:pt x="227" y="245"/>
                  </a:lnTo>
                  <a:lnTo>
                    <a:pt x="227" y="250"/>
                  </a:lnTo>
                  <a:lnTo>
                    <a:pt x="227" y="256"/>
                  </a:lnTo>
                  <a:lnTo>
                    <a:pt x="222" y="256"/>
                  </a:lnTo>
                  <a:lnTo>
                    <a:pt x="222" y="261"/>
                  </a:lnTo>
                  <a:lnTo>
                    <a:pt x="222" y="267"/>
                  </a:lnTo>
                  <a:lnTo>
                    <a:pt x="222" y="272"/>
                  </a:lnTo>
                  <a:lnTo>
                    <a:pt x="222" y="278"/>
                  </a:lnTo>
                  <a:lnTo>
                    <a:pt x="216" y="278"/>
                  </a:lnTo>
                  <a:lnTo>
                    <a:pt x="211" y="272"/>
                  </a:lnTo>
                  <a:lnTo>
                    <a:pt x="206" y="272"/>
                  </a:lnTo>
                  <a:lnTo>
                    <a:pt x="200" y="272"/>
                  </a:lnTo>
                  <a:lnTo>
                    <a:pt x="195" y="267"/>
                  </a:lnTo>
                  <a:lnTo>
                    <a:pt x="190" y="267"/>
                  </a:lnTo>
                  <a:lnTo>
                    <a:pt x="190" y="272"/>
                  </a:lnTo>
                  <a:lnTo>
                    <a:pt x="185" y="272"/>
                  </a:lnTo>
                  <a:lnTo>
                    <a:pt x="179" y="272"/>
                  </a:lnTo>
                  <a:lnTo>
                    <a:pt x="174" y="272"/>
                  </a:lnTo>
                  <a:lnTo>
                    <a:pt x="174" y="278"/>
                  </a:lnTo>
                  <a:lnTo>
                    <a:pt x="174" y="283"/>
                  </a:lnTo>
                  <a:lnTo>
                    <a:pt x="179" y="283"/>
                  </a:lnTo>
                  <a:lnTo>
                    <a:pt x="174" y="283"/>
                  </a:lnTo>
                  <a:lnTo>
                    <a:pt x="179" y="289"/>
                  </a:lnTo>
                  <a:lnTo>
                    <a:pt x="179" y="294"/>
                  </a:lnTo>
                  <a:lnTo>
                    <a:pt x="174" y="294"/>
                  </a:lnTo>
                  <a:lnTo>
                    <a:pt x="174" y="299"/>
                  </a:lnTo>
                  <a:lnTo>
                    <a:pt x="169" y="299"/>
                  </a:lnTo>
                  <a:lnTo>
                    <a:pt x="164" y="299"/>
                  </a:lnTo>
                  <a:lnTo>
                    <a:pt x="164" y="305"/>
                  </a:lnTo>
                  <a:lnTo>
                    <a:pt x="164" y="310"/>
                  </a:lnTo>
                  <a:lnTo>
                    <a:pt x="164" y="316"/>
                  </a:lnTo>
                  <a:lnTo>
                    <a:pt x="164" y="321"/>
                  </a:lnTo>
                  <a:lnTo>
                    <a:pt x="158" y="321"/>
                  </a:lnTo>
                  <a:lnTo>
                    <a:pt x="158" y="327"/>
                  </a:lnTo>
                  <a:lnTo>
                    <a:pt x="158" y="332"/>
                  </a:lnTo>
                  <a:lnTo>
                    <a:pt x="164" y="332"/>
                  </a:lnTo>
                  <a:lnTo>
                    <a:pt x="164" y="338"/>
                  </a:lnTo>
                  <a:lnTo>
                    <a:pt x="164" y="343"/>
                  </a:lnTo>
                  <a:lnTo>
                    <a:pt x="169" y="343"/>
                  </a:lnTo>
                  <a:lnTo>
                    <a:pt x="169" y="348"/>
                  </a:lnTo>
                  <a:lnTo>
                    <a:pt x="174" y="348"/>
                  </a:lnTo>
                  <a:lnTo>
                    <a:pt x="174" y="354"/>
                  </a:lnTo>
                  <a:lnTo>
                    <a:pt x="169" y="354"/>
                  </a:lnTo>
                  <a:lnTo>
                    <a:pt x="174" y="354"/>
                  </a:lnTo>
                  <a:lnTo>
                    <a:pt x="179" y="354"/>
                  </a:lnTo>
                  <a:lnTo>
                    <a:pt x="174" y="354"/>
                  </a:lnTo>
                  <a:lnTo>
                    <a:pt x="174" y="359"/>
                  </a:lnTo>
                  <a:lnTo>
                    <a:pt x="174" y="365"/>
                  </a:lnTo>
                  <a:lnTo>
                    <a:pt x="179" y="365"/>
                  </a:lnTo>
                  <a:lnTo>
                    <a:pt x="179" y="370"/>
                  </a:lnTo>
                  <a:lnTo>
                    <a:pt x="179" y="376"/>
                  </a:lnTo>
                  <a:lnTo>
                    <a:pt x="179" y="381"/>
                  </a:lnTo>
                  <a:lnTo>
                    <a:pt x="179" y="386"/>
                  </a:lnTo>
                  <a:lnTo>
                    <a:pt x="185" y="386"/>
                  </a:lnTo>
                  <a:lnTo>
                    <a:pt x="185" y="392"/>
                  </a:lnTo>
                  <a:lnTo>
                    <a:pt x="185" y="397"/>
                  </a:lnTo>
                  <a:lnTo>
                    <a:pt x="190" y="397"/>
                  </a:lnTo>
                  <a:lnTo>
                    <a:pt x="190" y="403"/>
                  </a:lnTo>
                  <a:lnTo>
                    <a:pt x="190" y="408"/>
                  </a:lnTo>
                  <a:lnTo>
                    <a:pt x="195" y="408"/>
                  </a:lnTo>
                  <a:lnTo>
                    <a:pt x="200" y="408"/>
                  </a:lnTo>
                  <a:lnTo>
                    <a:pt x="206" y="408"/>
                  </a:lnTo>
                  <a:lnTo>
                    <a:pt x="211" y="408"/>
                  </a:lnTo>
                  <a:lnTo>
                    <a:pt x="216" y="408"/>
                  </a:lnTo>
                  <a:lnTo>
                    <a:pt x="222" y="408"/>
                  </a:lnTo>
                  <a:lnTo>
                    <a:pt x="227" y="408"/>
                  </a:lnTo>
                  <a:lnTo>
                    <a:pt x="232" y="408"/>
                  </a:lnTo>
                  <a:lnTo>
                    <a:pt x="237" y="408"/>
                  </a:lnTo>
                  <a:lnTo>
                    <a:pt x="243" y="408"/>
                  </a:lnTo>
                  <a:lnTo>
                    <a:pt x="248" y="408"/>
                  </a:lnTo>
                  <a:lnTo>
                    <a:pt x="253" y="408"/>
                  </a:lnTo>
                  <a:lnTo>
                    <a:pt x="253" y="403"/>
                  </a:lnTo>
                  <a:lnTo>
                    <a:pt x="259" y="403"/>
                  </a:lnTo>
                  <a:lnTo>
                    <a:pt x="264" y="403"/>
                  </a:lnTo>
                  <a:lnTo>
                    <a:pt x="264" y="408"/>
                  </a:lnTo>
                  <a:lnTo>
                    <a:pt x="264" y="414"/>
                  </a:lnTo>
                  <a:lnTo>
                    <a:pt x="264" y="419"/>
                  </a:lnTo>
                  <a:lnTo>
                    <a:pt x="264" y="425"/>
                  </a:lnTo>
                  <a:lnTo>
                    <a:pt x="269" y="425"/>
                  </a:lnTo>
                  <a:lnTo>
                    <a:pt x="269" y="430"/>
                  </a:lnTo>
                  <a:lnTo>
                    <a:pt x="269" y="435"/>
                  </a:lnTo>
                  <a:lnTo>
                    <a:pt x="274" y="435"/>
                  </a:lnTo>
                  <a:lnTo>
                    <a:pt x="280" y="441"/>
                  </a:lnTo>
                  <a:lnTo>
                    <a:pt x="285" y="441"/>
                  </a:lnTo>
                  <a:lnTo>
                    <a:pt x="285" y="446"/>
                  </a:lnTo>
                  <a:lnTo>
                    <a:pt x="285" y="452"/>
                  </a:lnTo>
                  <a:lnTo>
                    <a:pt x="285" y="457"/>
                  </a:lnTo>
                  <a:lnTo>
                    <a:pt x="280" y="457"/>
                  </a:lnTo>
                  <a:lnTo>
                    <a:pt x="280" y="463"/>
                  </a:lnTo>
                  <a:lnTo>
                    <a:pt x="280" y="468"/>
                  </a:lnTo>
                  <a:lnTo>
                    <a:pt x="285" y="474"/>
                  </a:lnTo>
                  <a:lnTo>
                    <a:pt x="285" y="479"/>
                  </a:lnTo>
                  <a:lnTo>
                    <a:pt x="285" y="484"/>
                  </a:lnTo>
                  <a:lnTo>
                    <a:pt x="285" y="490"/>
                  </a:lnTo>
                  <a:lnTo>
                    <a:pt x="285" y="495"/>
                  </a:lnTo>
                  <a:lnTo>
                    <a:pt x="290" y="501"/>
                  </a:lnTo>
                  <a:lnTo>
                    <a:pt x="290" y="506"/>
                  </a:lnTo>
                  <a:lnTo>
                    <a:pt x="296" y="506"/>
                  </a:lnTo>
                  <a:lnTo>
                    <a:pt x="296" y="512"/>
                  </a:lnTo>
                  <a:lnTo>
                    <a:pt x="296" y="517"/>
                  </a:lnTo>
                  <a:lnTo>
                    <a:pt x="301" y="517"/>
                  </a:lnTo>
                  <a:lnTo>
                    <a:pt x="301" y="522"/>
                  </a:lnTo>
                  <a:lnTo>
                    <a:pt x="306" y="522"/>
                  </a:lnTo>
                  <a:lnTo>
                    <a:pt x="301" y="522"/>
                  </a:lnTo>
                  <a:lnTo>
                    <a:pt x="296" y="528"/>
                  </a:lnTo>
                  <a:lnTo>
                    <a:pt x="290" y="528"/>
                  </a:lnTo>
                  <a:lnTo>
                    <a:pt x="285" y="528"/>
                  </a:lnTo>
                  <a:lnTo>
                    <a:pt x="285" y="533"/>
                  </a:lnTo>
                  <a:lnTo>
                    <a:pt x="280" y="533"/>
                  </a:lnTo>
                  <a:lnTo>
                    <a:pt x="274" y="539"/>
                  </a:lnTo>
                  <a:lnTo>
                    <a:pt x="269" y="539"/>
                  </a:lnTo>
                  <a:lnTo>
                    <a:pt x="264" y="544"/>
                  </a:lnTo>
                  <a:lnTo>
                    <a:pt x="259" y="544"/>
                  </a:lnTo>
                  <a:lnTo>
                    <a:pt x="259" y="550"/>
                  </a:lnTo>
                  <a:lnTo>
                    <a:pt x="259" y="555"/>
                  </a:lnTo>
                  <a:lnTo>
                    <a:pt x="253" y="555"/>
                  </a:lnTo>
                  <a:lnTo>
                    <a:pt x="248" y="555"/>
                  </a:lnTo>
                  <a:lnTo>
                    <a:pt x="248" y="561"/>
                  </a:lnTo>
                  <a:lnTo>
                    <a:pt x="253" y="566"/>
                  </a:lnTo>
                  <a:lnTo>
                    <a:pt x="259" y="566"/>
                  </a:lnTo>
                  <a:lnTo>
                    <a:pt x="259" y="571"/>
                  </a:lnTo>
                  <a:lnTo>
                    <a:pt x="259" y="577"/>
                  </a:lnTo>
                  <a:lnTo>
                    <a:pt x="264" y="582"/>
                  </a:lnTo>
                  <a:lnTo>
                    <a:pt x="264" y="588"/>
                  </a:lnTo>
                  <a:lnTo>
                    <a:pt x="264" y="593"/>
                  </a:lnTo>
                  <a:lnTo>
                    <a:pt x="269" y="593"/>
                  </a:lnTo>
                  <a:lnTo>
                    <a:pt x="269" y="599"/>
                  </a:lnTo>
                  <a:lnTo>
                    <a:pt x="269" y="604"/>
                  </a:lnTo>
                  <a:lnTo>
                    <a:pt x="274" y="604"/>
                  </a:lnTo>
                  <a:lnTo>
                    <a:pt x="280" y="604"/>
                  </a:lnTo>
                  <a:close/>
                </a:path>
              </a:pathLst>
            </a:custGeom>
            <a:solidFill>
              <a:srgbClr val="FFFF00"/>
            </a:solidFill>
            <a:ln w="7938">
              <a:solidFill>
                <a:srgbClr val="000000"/>
              </a:solidFill>
              <a:round/>
              <a:headEnd/>
              <a:tailEnd/>
            </a:ln>
          </p:spPr>
          <p:txBody>
            <a:bodyPr/>
            <a:lstStyle/>
            <a:p>
              <a:endParaRPr lang="es-CO"/>
            </a:p>
          </p:txBody>
        </p:sp>
        <p:sp>
          <p:nvSpPr>
            <p:cNvPr id="53262" name="Freeform 13"/>
            <p:cNvSpPr>
              <a:spLocks/>
            </p:cNvSpPr>
            <p:nvPr/>
          </p:nvSpPr>
          <p:spPr bwMode="auto">
            <a:xfrm>
              <a:off x="4199" y="2102"/>
              <a:ext cx="470" cy="180"/>
            </a:xfrm>
            <a:custGeom>
              <a:avLst/>
              <a:gdLst>
                <a:gd name="T0" fmla="*/ 396 w 470"/>
                <a:gd name="T1" fmla="*/ 169 h 180"/>
                <a:gd name="T2" fmla="*/ 385 w 470"/>
                <a:gd name="T3" fmla="*/ 158 h 180"/>
                <a:gd name="T4" fmla="*/ 370 w 470"/>
                <a:gd name="T5" fmla="*/ 153 h 180"/>
                <a:gd name="T6" fmla="*/ 359 w 470"/>
                <a:gd name="T7" fmla="*/ 142 h 180"/>
                <a:gd name="T8" fmla="*/ 343 w 470"/>
                <a:gd name="T9" fmla="*/ 136 h 180"/>
                <a:gd name="T10" fmla="*/ 322 w 470"/>
                <a:gd name="T11" fmla="*/ 136 h 180"/>
                <a:gd name="T12" fmla="*/ 306 w 470"/>
                <a:gd name="T13" fmla="*/ 142 h 180"/>
                <a:gd name="T14" fmla="*/ 285 w 470"/>
                <a:gd name="T15" fmla="*/ 142 h 180"/>
                <a:gd name="T16" fmla="*/ 269 w 470"/>
                <a:gd name="T17" fmla="*/ 142 h 180"/>
                <a:gd name="T18" fmla="*/ 248 w 470"/>
                <a:gd name="T19" fmla="*/ 142 h 180"/>
                <a:gd name="T20" fmla="*/ 238 w 470"/>
                <a:gd name="T21" fmla="*/ 142 h 180"/>
                <a:gd name="T22" fmla="*/ 217 w 470"/>
                <a:gd name="T23" fmla="*/ 142 h 180"/>
                <a:gd name="T24" fmla="*/ 201 w 470"/>
                <a:gd name="T25" fmla="*/ 136 h 180"/>
                <a:gd name="T26" fmla="*/ 180 w 470"/>
                <a:gd name="T27" fmla="*/ 136 h 180"/>
                <a:gd name="T28" fmla="*/ 158 w 470"/>
                <a:gd name="T29" fmla="*/ 142 h 180"/>
                <a:gd name="T30" fmla="*/ 143 w 470"/>
                <a:gd name="T31" fmla="*/ 147 h 180"/>
                <a:gd name="T32" fmla="*/ 122 w 470"/>
                <a:gd name="T33" fmla="*/ 142 h 180"/>
                <a:gd name="T34" fmla="*/ 100 w 470"/>
                <a:gd name="T35" fmla="*/ 147 h 180"/>
                <a:gd name="T36" fmla="*/ 79 w 470"/>
                <a:gd name="T37" fmla="*/ 153 h 180"/>
                <a:gd name="T38" fmla="*/ 63 w 470"/>
                <a:gd name="T39" fmla="*/ 158 h 180"/>
                <a:gd name="T40" fmla="*/ 48 w 470"/>
                <a:gd name="T41" fmla="*/ 164 h 180"/>
                <a:gd name="T42" fmla="*/ 32 w 470"/>
                <a:gd name="T43" fmla="*/ 164 h 180"/>
                <a:gd name="T44" fmla="*/ 16 w 470"/>
                <a:gd name="T45" fmla="*/ 153 h 180"/>
                <a:gd name="T46" fmla="*/ 0 w 470"/>
                <a:gd name="T47" fmla="*/ 142 h 180"/>
                <a:gd name="T48" fmla="*/ 11 w 470"/>
                <a:gd name="T49" fmla="*/ 120 h 180"/>
                <a:gd name="T50" fmla="*/ 16 w 470"/>
                <a:gd name="T51" fmla="*/ 104 h 180"/>
                <a:gd name="T52" fmla="*/ 32 w 470"/>
                <a:gd name="T53" fmla="*/ 104 h 180"/>
                <a:gd name="T54" fmla="*/ 42 w 470"/>
                <a:gd name="T55" fmla="*/ 93 h 180"/>
                <a:gd name="T56" fmla="*/ 48 w 470"/>
                <a:gd name="T57" fmla="*/ 71 h 180"/>
                <a:gd name="T58" fmla="*/ 58 w 470"/>
                <a:gd name="T59" fmla="*/ 55 h 180"/>
                <a:gd name="T60" fmla="*/ 63 w 470"/>
                <a:gd name="T61" fmla="*/ 33 h 180"/>
                <a:gd name="T62" fmla="*/ 74 w 470"/>
                <a:gd name="T63" fmla="*/ 11 h 180"/>
                <a:gd name="T64" fmla="*/ 90 w 470"/>
                <a:gd name="T65" fmla="*/ 6 h 180"/>
                <a:gd name="T66" fmla="*/ 106 w 470"/>
                <a:gd name="T67" fmla="*/ 11 h 180"/>
                <a:gd name="T68" fmla="*/ 122 w 470"/>
                <a:gd name="T69" fmla="*/ 6 h 180"/>
                <a:gd name="T70" fmla="*/ 143 w 470"/>
                <a:gd name="T71" fmla="*/ 11 h 180"/>
                <a:gd name="T72" fmla="*/ 164 w 470"/>
                <a:gd name="T73" fmla="*/ 11 h 180"/>
                <a:gd name="T74" fmla="*/ 185 w 470"/>
                <a:gd name="T75" fmla="*/ 11 h 180"/>
                <a:gd name="T76" fmla="*/ 206 w 470"/>
                <a:gd name="T77" fmla="*/ 17 h 180"/>
                <a:gd name="T78" fmla="*/ 227 w 470"/>
                <a:gd name="T79" fmla="*/ 11 h 180"/>
                <a:gd name="T80" fmla="*/ 248 w 470"/>
                <a:gd name="T81" fmla="*/ 6 h 180"/>
                <a:gd name="T82" fmla="*/ 269 w 470"/>
                <a:gd name="T83" fmla="*/ 0 h 180"/>
                <a:gd name="T84" fmla="*/ 285 w 470"/>
                <a:gd name="T85" fmla="*/ 6 h 180"/>
                <a:gd name="T86" fmla="*/ 301 w 470"/>
                <a:gd name="T87" fmla="*/ 17 h 180"/>
                <a:gd name="T88" fmla="*/ 312 w 470"/>
                <a:gd name="T89" fmla="*/ 17 h 180"/>
                <a:gd name="T90" fmla="*/ 327 w 470"/>
                <a:gd name="T91" fmla="*/ 28 h 180"/>
                <a:gd name="T92" fmla="*/ 343 w 470"/>
                <a:gd name="T93" fmla="*/ 22 h 180"/>
                <a:gd name="T94" fmla="*/ 417 w 470"/>
                <a:gd name="T95" fmla="*/ 93 h 180"/>
                <a:gd name="T96" fmla="*/ 465 w 470"/>
                <a:gd name="T97" fmla="*/ 169 h 180"/>
                <a:gd name="T98" fmla="*/ 444 w 470"/>
                <a:gd name="T99" fmla="*/ 174 h 180"/>
                <a:gd name="T100" fmla="*/ 433 w 470"/>
                <a:gd name="T101" fmla="*/ 174 h 180"/>
                <a:gd name="T102" fmla="*/ 412 w 470"/>
                <a:gd name="T103" fmla="*/ 174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0"/>
                <a:gd name="T157" fmla="*/ 0 h 180"/>
                <a:gd name="T158" fmla="*/ 470 w 470"/>
                <a:gd name="T159" fmla="*/ 180 h 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0" h="180">
                  <a:moveTo>
                    <a:pt x="407" y="174"/>
                  </a:moveTo>
                  <a:lnTo>
                    <a:pt x="401" y="174"/>
                  </a:lnTo>
                  <a:lnTo>
                    <a:pt x="396" y="174"/>
                  </a:lnTo>
                  <a:lnTo>
                    <a:pt x="396" y="169"/>
                  </a:lnTo>
                  <a:lnTo>
                    <a:pt x="396" y="164"/>
                  </a:lnTo>
                  <a:lnTo>
                    <a:pt x="391" y="164"/>
                  </a:lnTo>
                  <a:lnTo>
                    <a:pt x="391" y="158"/>
                  </a:lnTo>
                  <a:lnTo>
                    <a:pt x="385" y="158"/>
                  </a:lnTo>
                  <a:lnTo>
                    <a:pt x="380" y="158"/>
                  </a:lnTo>
                  <a:lnTo>
                    <a:pt x="375" y="158"/>
                  </a:lnTo>
                  <a:lnTo>
                    <a:pt x="375" y="153"/>
                  </a:lnTo>
                  <a:lnTo>
                    <a:pt x="370" y="153"/>
                  </a:lnTo>
                  <a:lnTo>
                    <a:pt x="370" y="147"/>
                  </a:lnTo>
                  <a:lnTo>
                    <a:pt x="364" y="147"/>
                  </a:lnTo>
                  <a:lnTo>
                    <a:pt x="364" y="142"/>
                  </a:lnTo>
                  <a:lnTo>
                    <a:pt x="359" y="142"/>
                  </a:lnTo>
                  <a:lnTo>
                    <a:pt x="359" y="136"/>
                  </a:lnTo>
                  <a:lnTo>
                    <a:pt x="354" y="136"/>
                  </a:lnTo>
                  <a:lnTo>
                    <a:pt x="349" y="136"/>
                  </a:lnTo>
                  <a:lnTo>
                    <a:pt x="343" y="136"/>
                  </a:lnTo>
                  <a:lnTo>
                    <a:pt x="338" y="136"/>
                  </a:lnTo>
                  <a:lnTo>
                    <a:pt x="333" y="136"/>
                  </a:lnTo>
                  <a:lnTo>
                    <a:pt x="327" y="136"/>
                  </a:lnTo>
                  <a:lnTo>
                    <a:pt x="322" y="136"/>
                  </a:lnTo>
                  <a:lnTo>
                    <a:pt x="317" y="136"/>
                  </a:lnTo>
                  <a:lnTo>
                    <a:pt x="312" y="136"/>
                  </a:lnTo>
                  <a:lnTo>
                    <a:pt x="306" y="136"/>
                  </a:lnTo>
                  <a:lnTo>
                    <a:pt x="306" y="142"/>
                  </a:lnTo>
                  <a:lnTo>
                    <a:pt x="301" y="142"/>
                  </a:lnTo>
                  <a:lnTo>
                    <a:pt x="296" y="142"/>
                  </a:lnTo>
                  <a:lnTo>
                    <a:pt x="290" y="142"/>
                  </a:lnTo>
                  <a:lnTo>
                    <a:pt x="285" y="142"/>
                  </a:lnTo>
                  <a:lnTo>
                    <a:pt x="280" y="142"/>
                  </a:lnTo>
                  <a:lnTo>
                    <a:pt x="280" y="147"/>
                  </a:lnTo>
                  <a:lnTo>
                    <a:pt x="275" y="147"/>
                  </a:lnTo>
                  <a:lnTo>
                    <a:pt x="269" y="142"/>
                  </a:lnTo>
                  <a:lnTo>
                    <a:pt x="264" y="142"/>
                  </a:lnTo>
                  <a:lnTo>
                    <a:pt x="259" y="142"/>
                  </a:lnTo>
                  <a:lnTo>
                    <a:pt x="254" y="142"/>
                  </a:lnTo>
                  <a:lnTo>
                    <a:pt x="248" y="142"/>
                  </a:lnTo>
                  <a:lnTo>
                    <a:pt x="243" y="142"/>
                  </a:lnTo>
                  <a:lnTo>
                    <a:pt x="243" y="147"/>
                  </a:lnTo>
                  <a:lnTo>
                    <a:pt x="238" y="147"/>
                  </a:lnTo>
                  <a:lnTo>
                    <a:pt x="238" y="142"/>
                  </a:lnTo>
                  <a:lnTo>
                    <a:pt x="232" y="142"/>
                  </a:lnTo>
                  <a:lnTo>
                    <a:pt x="227" y="142"/>
                  </a:lnTo>
                  <a:lnTo>
                    <a:pt x="222" y="142"/>
                  </a:lnTo>
                  <a:lnTo>
                    <a:pt x="217" y="142"/>
                  </a:lnTo>
                  <a:lnTo>
                    <a:pt x="217" y="136"/>
                  </a:lnTo>
                  <a:lnTo>
                    <a:pt x="211" y="136"/>
                  </a:lnTo>
                  <a:lnTo>
                    <a:pt x="206" y="136"/>
                  </a:lnTo>
                  <a:lnTo>
                    <a:pt x="201" y="136"/>
                  </a:lnTo>
                  <a:lnTo>
                    <a:pt x="195" y="136"/>
                  </a:lnTo>
                  <a:lnTo>
                    <a:pt x="190" y="136"/>
                  </a:lnTo>
                  <a:lnTo>
                    <a:pt x="185" y="136"/>
                  </a:lnTo>
                  <a:lnTo>
                    <a:pt x="180" y="136"/>
                  </a:lnTo>
                  <a:lnTo>
                    <a:pt x="174" y="136"/>
                  </a:lnTo>
                  <a:lnTo>
                    <a:pt x="169" y="142"/>
                  </a:lnTo>
                  <a:lnTo>
                    <a:pt x="164" y="142"/>
                  </a:lnTo>
                  <a:lnTo>
                    <a:pt x="158" y="142"/>
                  </a:lnTo>
                  <a:lnTo>
                    <a:pt x="153" y="142"/>
                  </a:lnTo>
                  <a:lnTo>
                    <a:pt x="153" y="147"/>
                  </a:lnTo>
                  <a:lnTo>
                    <a:pt x="148" y="147"/>
                  </a:lnTo>
                  <a:lnTo>
                    <a:pt x="143" y="147"/>
                  </a:lnTo>
                  <a:lnTo>
                    <a:pt x="137" y="147"/>
                  </a:lnTo>
                  <a:lnTo>
                    <a:pt x="132" y="147"/>
                  </a:lnTo>
                  <a:lnTo>
                    <a:pt x="127" y="147"/>
                  </a:lnTo>
                  <a:lnTo>
                    <a:pt x="122" y="142"/>
                  </a:lnTo>
                  <a:lnTo>
                    <a:pt x="116" y="142"/>
                  </a:lnTo>
                  <a:lnTo>
                    <a:pt x="111" y="142"/>
                  </a:lnTo>
                  <a:lnTo>
                    <a:pt x="106" y="147"/>
                  </a:lnTo>
                  <a:lnTo>
                    <a:pt x="100" y="147"/>
                  </a:lnTo>
                  <a:lnTo>
                    <a:pt x="95" y="147"/>
                  </a:lnTo>
                  <a:lnTo>
                    <a:pt x="95" y="153"/>
                  </a:lnTo>
                  <a:lnTo>
                    <a:pt x="90" y="153"/>
                  </a:lnTo>
                  <a:lnTo>
                    <a:pt x="79" y="153"/>
                  </a:lnTo>
                  <a:lnTo>
                    <a:pt x="74" y="153"/>
                  </a:lnTo>
                  <a:lnTo>
                    <a:pt x="69" y="153"/>
                  </a:lnTo>
                  <a:lnTo>
                    <a:pt x="69" y="158"/>
                  </a:lnTo>
                  <a:lnTo>
                    <a:pt x="63" y="158"/>
                  </a:lnTo>
                  <a:lnTo>
                    <a:pt x="58" y="158"/>
                  </a:lnTo>
                  <a:lnTo>
                    <a:pt x="53" y="158"/>
                  </a:lnTo>
                  <a:lnTo>
                    <a:pt x="53" y="164"/>
                  </a:lnTo>
                  <a:lnTo>
                    <a:pt x="48" y="164"/>
                  </a:lnTo>
                  <a:lnTo>
                    <a:pt x="48" y="169"/>
                  </a:lnTo>
                  <a:lnTo>
                    <a:pt x="42" y="169"/>
                  </a:lnTo>
                  <a:lnTo>
                    <a:pt x="37" y="169"/>
                  </a:lnTo>
                  <a:lnTo>
                    <a:pt x="32" y="164"/>
                  </a:lnTo>
                  <a:lnTo>
                    <a:pt x="27" y="164"/>
                  </a:lnTo>
                  <a:lnTo>
                    <a:pt x="27" y="158"/>
                  </a:lnTo>
                  <a:lnTo>
                    <a:pt x="21" y="158"/>
                  </a:lnTo>
                  <a:lnTo>
                    <a:pt x="16" y="153"/>
                  </a:lnTo>
                  <a:lnTo>
                    <a:pt x="16" y="147"/>
                  </a:lnTo>
                  <a:lnTo>
                    <a:pt x="11" y="147"/>
                  </a:lnTo>
                  <a:lnTo>
                    <a:pt x="5" y="147"/>
                  </a:lnTo>
                  <a:lnTo>
                    <a:pt x="0" y="142"/>
                  </a:lnTo>
                  <a:lnTo>
                    <a:pt x="0" y="136"/>
                  </a:lnTo>
                  <a:lnTo>
                    <a:pt x="0" y="131"/>
                  </a:lnTo>
                  <a:lnTo>
                    <a:pt x="5" y="125"/>
                  </a:lnTo>
                  <a:lnTo>
                    <a:pt x="11" y="120"/>
                  </a:lnTo>
                  <a:lnTo>
                    <a:pt x="16" y="120"/>
                  </a:lnTo>
                  <a:lnTo>
                    <a:pt x="16" y="115"/>
                  </a:lnTo>
                  <a:lnTo>
                    <a:pt x="16" y="109"/>
                  </a:lnTo>
                  <a:lnTo>
                    <a:pt x="16" y="104"/>
                  </a:lnTo>
                  <a:lnTo>
                    <a:pt x="16" y="109"/>
                  </a:lnTo>
                  <a:lnTo>
                    <a:pt x="21" y="109"/>
                  </a:lnTo>
                  <a:lnTo>
                    <a:pt x="27" y="109"/>
                  </a:lnTo>
                  <a:lnTo>
                    <a:pt x="32" y="104"/>
                  </a:lnTo>
                  <a:lnTo>
                    <a:pt x="37" y="104"/>
                  </a:lnTo>
                  <a:lnTo>
                    <a:pt x="37" y="98"/>
                  </a:lnTo>
                  <a:lnTo>
                    <a:pt x="42" y="98"/>
                  </a:lnTo>
                  <a:lnTo>
                    <a:pt x="42" y="93"/>
                  </a:lnTo>
                  <a:lnTo>
                    <a:pt x="42" y="87"/>
                  </a:lnTo>
                  <a:lnTo>
                    <a:pt x="42" y="82"/>
                  </a:lnTo>
                  <a:lnTo>
                    <a:pt x="42" y="77"/>
                  </a:lnTo>
                  <a:lnTo>
                    <a:pt x="48" y="71"/>
                  </a:lnTo>
                  <a:lnTo>
                    <a:pt x="48" y="66"/>
                  </a:lnTo>
                  <a:lnTo>
                    <a:pt x="53" y="60"/>
                  </a:lnTo>
                  <a:lnTo>
                    <a:pt x="53" y="55"/>
                  </a:lnTo>
                  <a:lnTo>
                    <a:pt x="58" y="55"/>
                  </a:lnTo>
                  <a:lnTo>
                    <a:pt x="58" y="49"/>
                  </a:lnTo>
                  <a:lnTo>
                    <a:pt x="58" y="44"/>
                  </a:lnTo>
                  <a:lnTo>
                    <a:pt x="58" y="38"/>
                  </a:lnTo>
                  <a:lnTo>
                    <a:pt x="63" y="33"/>
                  </a:lnTo>
                  <a:lnTo>
                    <a:pt x="63" y="28"/>
                  </a:lnTo>
                  <a:lnTo>
                    <a:pt x="69" y="17"/>
                  </a:lnTo>
                  <a:lnTo>
                    <a:pt x="69" y="11"/>
                  </a:lnTo>
                  <a:lnTo>
                    <a:pt x="74" y="11"/>
                  </a:lnTo>
                  <a:lnTo>
                    <a:pt x="79" y="11"/>
                  </a:lnTo>
                  <a:lnTo>
                    <a:pt x="85" y="11"/>
                  </a:lnTo>
                  <a:lnTo>
                    <a:pt x="90" y="11"/>
                  </a:lnTo>
                  <a:lnTo>
                    <a:pt x="90" y="6"/>
                  </a:lnTo>
                  <a:lnTo>
                    <a:pt x="95" y="6"/>
                  </a:lnTo>
                  <a:lnTo>
                    <a:pt x="100" y="6"/>
                  </a:lnTo>
                  <a:lnTo>
                    <a:pt x="106" y="6"/>
                  </a:lnTo>
                  <a:lnTo>
                    <a:pt x="106" y="11"/>
                  </a:lnTo>
                  <a:lnTo>
                    <a:pt x="111" y="11"/>
                  </a:lnTo>
                  <a:lnTo>
                    <a:pt x="116" y="11"/>
                  </a:lnTo>
                  <a:lnTo>
                    <a:pt x="116" y="6"/>
                  </a:lnTo>
                  <a:lnTo>
                    <a:pt x="122" y="6"/>
                  </a:lnTo>
                  <a:lnTo>
                    <a:pt x="127" y="11"/>
                  </a:lnTo>
                  <a:lnTo>
                    <a:pt x="132" y="11"/>
                  </a:lnTo>
                  <a:lnTo>
                    <a:pt x="137" y="11"/>
                  </a:lnTo>
                  <a:lnTo>
                    <a:pt x="143" y="11"/>
                  </a:lnTo>
                  <a:lnTo>
                    <a:pt x="148" y="11"/>
                  </a:lnTo>
                  <a:lnTo>
                    <a:pt x="153" y="11"/>
                  </a:lnTo>
                  <a:lnTo>
                    <a:pt x="158" y="11"/>
                  </a:lnTo>
                  <a:lnTo>
                    <a:pt x="164" y="11"/>
                  </a:lnTo>
                  <a:lnTo>
                    <a:pt x="169" y="11"/>
                  </a:lnTo>
                  <a:lnTo>
                    <a:pt x="174" y="11"/>
                  </a:lnTo>
                  <a:lnTo>
                    <a:pt x="180" y="11"/>
                  </a:lnTo>
                  <a:lnTo>
                    <a:pt x="185" y="11"/>
                  </a:lnTo>
                  <a:lnTo>
                    <a:pt x="190" y="17"/>
                  </a:lnTo>
                  <a:lnTo>
                    <a:pt x="195" y="11"/>
                  </a:lnTo>
                  <a:lnTo>
                    <a:pt x="201" y="11"/>
                  </a:lnTo>
                  <a:lnTo>
                    <a:pt x="206" y="17"/>
                  </a:lnTo>
                  <a:lnTo>
                    <a:pt x="211" y="17"/>
                  </a:lnTo>
                  <a:lnTo>
                    <a:pt x="217" y="17"/>
                  </a:lnTo>
                  <a:lnTo>
                    <a:pt x="222" y="17"/>
                  </a:lnTo>
                  <a:lnTo>
                    <a:pt x="227" y="11"/>
                  </a:lnTo>
                  <a:lnTo>
                    <a:pt x="232" y="11"/>
                  </a:lnTo>
                  <a:lnTo>
                    <a:pt x="238" y="6"/>
                  </a:lnTo>
                  <a:lnTo>
                    <a:pt x="243" y="6"/>
                  </a:lnTo>
                  <a:lnTo>
                    <a:pt x="248" y="6"/>
                  </a:lnTo>
                  <a:lnTo>
                    <a:pt x="254" y="6"/>
                  </a:lnTo>
                  <a:lnTo>
                    <a:pt x="254" y="0"/>
                  </a:lnTo>
                  <a:lnTo>
                    <a:pt x="264" y="0"/>
                  </a:lnTo>
                  <a:lnTo>
                    <a:pt x="269" y="0"/>
                  </a:lnTo>
                  <a:lnTo>
                    <a:pt x="275" y="0"/>
                  </a:lnTo>
                  <a:lnTo>
                    <a:pt x="275" y="6"/>
                  </a:lnTo>
                  <a:lnTo>
                    <a:pt x="280" y="6"/>
                  </a:lnTo>
                  <a:lnTo>
                    <a:pt x="285" y="6"/>
                  </a:lnTo>
                  <a:lnTo>
                    <a:pt x="290" y="6"/>
                  </a:lnTo>
                  <a:lnTo>
                    <a:pt x="290" y="11"/>
                  </a:lnTo>
                  <a:lnTo>
                    <a:pt x="296" y="11"/>
                  </a:lnTo>
                  <a:lnTo>
                    <a:pt x="301" y="17"/>
                  </a:lnTo>
                  <a:lnTo>
                    <a:pt x="306" y="17"/>
                  </a:lnTo>
                  <a:lnTo>
                    <a:pt x="306" y="11"/>
                  </a:lnTo>
                  <a:lnTo>
                    <a:pt x="306" y="17"/>
                  </a:lnTo>
                  <a:lnTo>
                    <a:pt x="312" y="17"/>
                  </a:lnTo>
                  <a:lnTo>
                    <a:pt x="317" y="17"/>
                  </a:lnTo>
                  <a:lnTo>
                    <a:pt x="317" y="22"/>
                  </a:lnTo>
                  <a:lnTo>
                    <a:pt x="322" y="22"/>
                  </a:lnTo>
                  <a:lnTo>
                    <a:pt x="327" y="28"/>
                  </a:lnTo>
                  <a:lnTo>
                    <a:pt x="333" y="28"/>
                  </a:lnTo>
                  <a:lnTo>
                    <a:pt x="333" y="22"/>
                  </a:lnTo>
                  <a:lnTo>
                    <a:pt x="338" y="22"/>
                  </a:lnTo>
                  <a:lnTo>
                    <a:pt x="343" y="22"/>
                  </a:lnTo>
                  <a:lnTo>
                    <a:pt x="349" y="22"/>
                  </a:lnTo>
                  <a:lnTo>
                    <a:pt x="354" y="22"/>
                  </a:lnTo>
                  <a:lnTo>
                    <a:pt x="359" y="17"/>
                  </a:lnTo>
                  <a:lnTo>
                    <a:pt x="417" y="93"/>
                  </a:lnTo>
                  <a:lnTo>
                    <a:pt x="470" y="164"/>
                  </a:lnTo>
                  <a:lnTo>
                    <a:pt x="470" y="169"/>
                  </a:lnTo>
                  <a:lnTo>
                    <a:pt x="465" y="174"/>
                  </a:lnTo>
                  <a:lnTo>
                    <a:pt x="465" y="169"/>
                  </a:lnTo>
                  <a:lnTo>
                    <a:pt x="459" y="174"/>
                  </a:lnTo>
                  <a:lnTo>
                    <a:pt x="454" y="174"/>
                  </a:lnTo>
                  <a:lnTo>
                    <a:pt x="449" y="174"/>
                  </a:lnTo>
                  <a:lnTo>
                    <a:pt x="444" y="174"/>
                  </a:lnTo>
                  <a:lnTo>
                    <a:pt x="444" y="180"/>
                  </a:lnTo>
                  <a:lnTo>
                    <a:pt x="444" y="174"/>
                  </a:lnTo>
                  <a:lnTo>
                    <a:pt x="438" y="174"/>
                  </a:lnTo>
                  <a:lnTo>
                    <a:pt x="433" y="174"/>
                  </a:lnTo>
                  <a:lnTo>
                    <a:pt x="428" y="174"/>
                  </a:lnTo>
                  <a:lnTo>
                    <a:pt x="422" y="174"/>
                  </a:lnTo>
                  <a:lnTo>
                    <a:pt x="417" y="174"/>
                  </a:lnTo>
                  <a:lnTo>
                    <a:pt x="412" y="174"/>
                  </a:lnTo>
                  <a:lnTo>
                    <a:pt x="407" y="174"/>
                  </a:lnTo>
                  <a:close/>
                </a:path>
              </a:pathLst>
            </a:custGeom>
            <a:solidFill>
              <a:srgbClr val="FFBF00"/>
            </a:solidFill>
            <a:ln w="7938">
              <a:solidFill>
                <a:srgbClr val="000000"/>
              </a:solidFill>
              <a:round/>
              <a:headEnd/>
              <a:tailEnd/>
            </a:ln>
          </p:spPr>
          <p:txBody>
            <a:bodyPr/>
            <a:lstStyle/>
            <a:p>
              <a:endParaRPr lang="es-CO"/>
            </a:p>
          </p:txBody>
        </p:sp>
        <p:sp>
          <p:nvSpPr>
            <p:cNvPr id="53263" name="Freeform 14"/>
            <p:cNvSpPr>
              <a:spLocks/>
            </p:cNvSpPr>
            <p:nvPr/>
          </p:nvSpPr>
          <p:spPr bwMode="auto">
            <a:xfrm>
              <a:off x="4410" y="2227"/>
              <a:ext cx="576" cy="588"/>
            </a:xfrm>
            <a:custGeom>
              <a:avLst/>
              <a:gdLst>
                <a:gd name="T0" fmla="*/ 227 w 576"/>
                <a:gd name="T1" fmla="*/ 49 h 588"/>
                <a:gd name="T2" fmla="*/ 254 w 576"/>
                <a:gd name="T3" fmla="*/ 44 h 588"/>
                <a:gd name="T4" fmla="*/ 275 w 576"/>
                <a:gd name="T5" fmla="*/ 39 h 588"/>
                <a:gd name="T6" fmla="*/ 306 w 576"/>
                <a:gd name="T7" fmla="*/ 28 h 588"/>
                <a:gd name="T8" fmla="*/ 349 w 576"/>
                <a:gd name="T9" fmla="*/ 22 h 588"/>
                <a:gd name="T10" fmla="*/ 396 w 576"/>
                <a:gd name="T11" fmla="*/ 28 h 588"/>
                <a:gd name="T12" fmla="*/ 449 w 576"/>
                <a:gd name="T13" fmla="*/ 22 h 588"/>
                <a:gd name="T14" fmla="*/ 491 w 576"/>
                <a:gd name="T15" fmla="*/ 22 h 588"/>
                <a:gd name="T16" fmla="*/ 528 w 576"/>
                <a:gd name="T17" fmla="*/ 6 h 588"/>
                <a:gd name="T18" fmla="*/ 570 w 576"/>
                <a:gd name="T19" fmla="*/ 22 h 588"/>
                <a:gd name="T20" fmla="*/ 570 w 576"/>
                <a:gd name="T21" fmla="*/ 60 h 588"/>
                <a:gd name="T22" fmla="*/ 549 w 576"/>
                <a:gd name="T23" fmla="*/ 93 h 588"/>
                <a:gd name="T24" fmla="*/ 549 w 576"/>
                <a:gd name="T25" fmla="*/ 131 h 588"/>
                <a:gd name="T26" fmla="*/ 523 w 576"/>
                <a:gd name="T27" fmla="*/ 153 h 588"/>
                <a:gd name="T28" fmla="*/ 512 w 576"/>
                <a:gd name="T29" fmla="*/ 185 h 588"/>
                <a:gd name="T30" fmla="*/ 518 w 576"/>
                <a:gd name="T31" fmla="*/ 213 h 588"/>
                <a:gd name="T32" fmla="*/ 507 w 576"/>
                <a:gd name="T33" fmla="*/ 245 h 588"/>
                <a:gd name="T34" fmla="*/ 507 w 576"/>
                <a:gd name="T35" fmla="*/ 283 h 588"/>
                <a:gd name="T36" fmla="*/ 518 w 576"/>
                <a:gd name="T37" fmla="*/ 316 h 588"/>
                <a:gd name="T38" fmla="*/ 523 w 576"/>
                <a:gd name="T39" fmla="*/ 349 h 588"/>
                <a:gd name="T40" fmla="*/ 528 w 576"/>
                <a:gd name="T41" fmla="*/ 387 h 588"/>
                <a:gd name="T42" fmla="*/ 502 w 576"/>
                <a:gd name="T43" fmla="*/ 403 h 588"/>
                <a:gd name="T44" fmla="*/ 481 w 576"/>
                <a:gd name="T45" fmla="*/ 387 h 588"/>
                <a:gd name="T46" fmla="*/ 465 w 576"/>
                <a:gd name="T47" fmla="*/ 387 h 588"/>
                <a:gd name="T48" fmla="*/ 449 w 576"/>
                <a:gd name="T49" fmla="*/ 387 h 588"/>
                <a:gd name="T50" fmla="*/ 433 w 576"/>
                <a:gd name="T51" fmla="*/ 403 h 588"/>
                <a:gd name="T52" fmla="*/ 423 w 576"/>
                <a:gd name="T53" fmla="*/ 408 h 588"/>
                <a:gd name="T54" fmla="*/ 401 w 576"/>
                <a:gd name="T55" fmla="*/ 419 h 588"/>
                <a:gd name="T56" fmla="*/ 391 w 576"/>
                <a:gd name="T57" fmla="*/ 425 h 588"/>
                <a:gd name="T58" fmla="*/ 370 w 576"/>
                <a:gd name="T59" fmla="*/ 430 h 588"/>
                <a:gd name="T60" fmla="*/ 349 w 576"/>
                <a:gd name="T61" fmla="*/ 436 h 588"/>
                <a:gd name="T62" fmla="*/ 333 w 576"/>
                <a:gd name="T63" fmla="*/ 436 h 588"/>
                <a:gd name="T64" fmla="*/ 312 w 576"/>
                <a:gd name="T65" fmla="*/ 441 h 588"/>
                <a:gd name="T66" fmla="*/ 296 w 576"/>
                <a:gd name="T67" fmla="*/ 436 h 588"/>
                <a:gd name="T68" fmla="*/ 285 w 576"/>
                <a:gd name="T69" fmla="*/ 447 h 588"/>
                <a:gd name="T70" fmla="*/ 269 w 576"/>
                <a:gd name="T71" fmla="*/ 441 h 588"/>
                <a:gd name="T72" fmla="*/ 254 w 576"/>
                <a:gd name="T73" fmla="*/ 436 h 588"/>
                <a:gd name="T74" fmla="*/ 233 w 576"/>
                <a:gd name="T75" fmla="*/ 457 h 588"/>
                <a:gd name="T76" fmla="*/ 217 w 576"/>
                <a:gd name="T77" fmla="*/ 452 h 588"/>
                <a:gd name="T78" fmla="*/ 206 w 576"/>
                <a:gd name="T79" fmla="*/ 468 h 588"/>
                <a:gd name="T80" fmla="*/ 196 w 576"/>
                <a:gd name="T81" fmla="*/ 468 h 588"/>
                <a:gd name="T82" fmla="*/ 190 w 576"/>
                <a:gd name="T83" fmla="*/ 468 h 588"/>
                <a:gd name="T84" fmla="*/ 180 w 576"/>
                <a:gd name="T85" fmla="*/ 479 h 588"/>
                <a:gd name="T86" fmla="*/ 159 w 576"/>
                <a:gd name="T87" fmla="*/ 485 h 588"/>
                <a:gd name="T88" fmla="*/ 153 w 576"/>
                <a:gd name="T89" fmla="*/ 501 h 588"/>
                <a:gd name="T90" fmla="*/ 143 w 576"/>
                <a:gd name="T91" fmla="*/ 512 h 588"/>
                <a:gd name="T92" fmla="*/ 127 w 576"/>
                <a:gd name="T93" fmla="*/ 528 h 588"/>
                <a:gd name="T94" fmla="*/ 127 w 576"/>
                <a:gd name="T95" fmla="*/ 544 h 588"/>
                <a:gd name="T96" fmla="*/ 111 w 576"/>
                <a:gd name="T97" fmla="*/ 577 h 588"/>
                <a:gd name="T98" fmla="*/ 85 w 576"/>
                <a:gd name="T99" fmla="*/ 577 h 588"/>
                <a:gd name="T100" fmla="*/ 69 w 576"/>
                <a:gd name="T101" fmla="*/ 583 h 588"/>
                <a:gd name="T102" fmla="*/ 43 w 576"/>
                <a:gd name="T103" fmla="*/ 583 h 588"/>
                <a:gd name="T104" fmla="*/ 32 w 576"/>
                <a:gd name="T105" fmla="*/ 577 h 588"/>
                <a:gd name="T106" fmla="*/ 21 w 576"/>
                <a:gd name="T107" fmla="*/ 583 h 588"/>
                <a:gd name="T108" fmla="*/ 0 w 576"/>
                <a:gd name="T109" fmla="*/ 485 h 588"/>
                <a:gd name="T110" fmla="*/ 11 w 576"/>
                <a:gd name="T111" fmla="*/ 224 h 588"/>
                <a:gd name="T112" fmla="*/ 32 w 576"/>
                <a:gd name="T113" fmla="*/ 196 h 588"/>
                <a:gd name="T114" fmla="*/ 58 w 576"/>
                <a:gd name="T115" fmla="*/ 175 h 588"/>
                <a:gd name="T116" fmla="*/ 79 w 576"/>
                <a:gd name="T117" fmla="*/ 153 h 588"/>
                <a:gd name="T118" fmla="*/ 106 w 576"/>
                <a:gd name="T119" fmla="*/ 131 h 588"/>
                <a:gd name="T120" fmla="*/ 138 w 576"/>
                <a:gd name="T121" fmla="*/ 120 h 588"/>
                <a:gd name="T122" fmla="*/ 164 w 576"/>
                <a:gd name="T123" fmla="*/ 104 h 588"/>
                <a:gd name="T124" fmla="*/ 180 w 576"/>
                <a:gd name="T125" fmla="*/ 71 h 5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6"/>
                <a:gd name="T190" fmla="*/ 0 h 588"/>
                <a:gd name="T191" fmla="*/ 576 w 576"/>
                <a:gd name="T192" fmla="*/ 588 h 58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6" h="588">
                  <a:moveTo>
                    <a:pt x="196" y="49"/>
                  </a:moveTo>
                  <a:lnTo>
                    <a:pt x="201" y="49"/>
                  </a:lnTo>
                  <a:lnTo>
                    <a:pt x="206" y="49"/>
                  </a:lnTo>
                  <a:lnTo>
                    <a:pt x="211" y="49"/>
                  </a:lnTo>
                  <a:lnTo>
                    <a:pt x="217" y="49"/>
                  </a:lnTo>
                  <a:lnTo>
                    <a:pt x="222" y="49"/>
                  </a:lnTo>
                  <a:lnTo>
                    <a:pt x="227" y="49"/>
                  </a:lnTo>
                  <a:lnTo>
                    <a:pt x="233" y="49"/>
                  </a:lnTo>
                  <a:lnTo>
                    <a:pt x="233" y="55"/>
                  </a:lnTo>
                  <a:lnTo>
                    <a:pt x="233" y="49"/>
                  </a:lnTo>
                  <a:lnTo>
                    <a:pt x="238" y="49"/>
                  </a:lnTo>
                  <a:lnTo>
                    <a:pt x="243" y="49"/>
                  </a:lnTo>
                  <a:lnTo>
                    <a:pt x="248" y="49"/>
                  </a:lnTo>
                  <a:lnTo>
                    <a:pt x="254" y="44"/>
                  </a:lnTo>
                  <a:lnTo>
                    <a:pt x="254" y="49"/>
                  </a:lnTo>
                  <a:lnTo>
                    <a:pt x="259" y="44"/>
                  </a:lnTo>
                  <a:lnTo>
                    <a:pt x="259" y="39"/>
                  </a:lnTo>
                  <a:lnTo>
                    <a:pt x="264" y="39"/>
                  </a:lnTo>
                  <a:lnTo>
                    <a:pt x="269" y="33"/>
                  </a:lnTo>
                  <a:lnTo>
                    <a:pt x="275" y="33"/>
                  </a:lnTo>
                  <a:lnTo>
                    <a:pt x="275" y="39"/>
                  </a:lnTo>
                  <a:lnTo>
                    <a:pt x="280" y="44"/>
                  </a:lnTo>
                  <a:lnTo>
                    <a:pt x="291" y="39"/>
                  </a:lnTo>
                  <a:lnTo>
                    <a:pt x="296" y="39"/>
                  </a:lnTo>
                  <a:lnTo>
                    <a:pt x="296" y="33"/>
                  </a:lnTo>
                  <a:lnTo>
                    <a:pt x="301" y="33"/>
                  </a:lnTo>
                  <a:lnTo>
                    <a:pt x="301" y="28"/>
                  </a:lnTo>
                  <a:lnTo>
                    <a:pt x="306" y="28"/>
                  </a:lnTo>
                  <a:lnTo>
                    <a:pt x="312" y="22"/>
                  </a:lnTo>
                  <a:lnTo>
                    <a:pt x="317" y="22"/>
                  </a:lnTo>
                  <a:lnTo>
                    <a:pt x="328" y="22"/>
                  </a:lnTo>
                  <a:lnTo>
                    <a:pt x="333" y="22"/>
                  </a:lnTo>
                  <a:lnTo>
                    <a:pt x="338" y="28"/>
                  </a:lnTo>
                  <a:lnTo>
                    <a:pt x="349" y="28"/>
                  </a:lnTo>
                  <a:lnTo>
                    <a:pt x="349" y="22"/>
                  </a:lnTo>
                  <a:lnTo>
                    <a:pt x="354" y="28"/>
                  </a:lnTo>
                  <a:lnTo>
                    <a:pt x="359" y="28"/>
                  </a:lnTo>
                  <a:lnTo>
                    <a:pt x="364" y="33"/>
                  </a:lnTo>
                  <a:lnTo>
                    <a:pt x="380" y="33"/>
                  </a:lnTo>
                  <a:lnTo>
                    <a:pt x="386" y="33"/>
                  </a:lnTo>
                  <a:lnTo>
                    <a:pt x="391" y="33"/>
                  </a:lnTo>
                  <a:lnTo>
                    <a:pt x="396" y="28"/>
                  </a:lnTo>
                  <a:lnTo>
                    <a:pt x="401" y="33"/>
                  </a:lnTo>
                  <a:lnTo>
                    <a:pt x="407" y="28"/>
                  </a:lnTo>
                  <a:lnTo>
                    <a:pt x="417" y="28"/>
                  </a:lnTo>
                  <a:lnTo>
                    <a:pt x="423" y="22"/>
                  </a:lnTo>
                  <a:lnTo>
                    <a:pt x="438" y="28"/>
                  </a:lnTo>
                  <a:lnTo>
                    <a:pt x="444" y="22"/>
                  </a:lnTo>
                  <a:lnTo>
                    <a:pt x="449" y="22"/>
                  </a:lnTo>
                  <a:lnTo>
                    <a:pt x="454" y="22"/>
                  </a:lnTo>
                  <a:lnTo>
                    <a:pt x="465" y="17"/>
                  </a:lnTo>
                  <a:lnTo>
                    <a:pt x="470" y="17"/>
                  </a:lnTo>
                  <a:lnTo>
                    <a:pt x="475" y="17"/>
                  </a:lnTo>
                  <a:lnTo>
                    <a:pt x="481" y="22"/>
                  </a:lnTo>
                  <a:lnTo>
                    <a:pt x="486" y="22"/>
                  </a:lnTo>
                  <a:lnTo>
                    <a:pt x="491" y="22"/>
                  </a:lnTo>
                  <a:lnTo>
                    <a:pt x="496" y="17"/>
                  </a:lnTo>
                  <a:lnTo>
                    <a:pt x="502" y="11"/>
                  </a:lnTo>
                  <a:lnTo>
                    <a:pt x="507" y="11"/>
                  </a:lnTo>
                  <a:lnTo>
                    <a:pt x="512" y="6"/>
                  </a:lnTo>
                  <a:lnTo>
                    <a:pt x="518" y="0"/>
                  </a:lnTo>
                  <a:lnTo>
                    <a:pt x="523" y="6"/>
                  </a:lnTo>
                  <a:lnTo>
                    <a:pt x="528" y="6"/>
                  </a:lnTo>
                  <a:lnTo>
                    <a:pt x="539" y="6"/>
                  </a:lnTo>
                  <a:lnTo>
                    <a:pt x="549" y="6"/>
                  </a:lnTo>
                  <a:lnTo>
                    <a:pt x="555" y="6"/>
                  </a:lnTo>
                  <a:lnTo>
                    <a:pt x="560" y="11"/>
                  </a:lnTo>
                  <a:lnTo>
                    <a:pt x="565" y="17"/>
                  </a:lnTo>
                  <a:lnTo>
                    <a:pt x="570" y="17"/>
                  </a:lnTo>
                  <a:lnTo>
                    <a:pt x="570" y="22"/>
                  </a:lnTo>
                  <a:lnTo>
                    <a:pt x="565" y="28"/>
                  </a:lnTo>
                  <a:lnTo>
                    <a:pt x="565" y="39"/>
                  </a:lnTo>
                  <a:lnTo>
                    <a:pt x="570" y="39"/>
                  </a:lnTo>
                  <a:lnTo>
                    <a:pt x="576" y="44"/>
                  </a:lnTo>
                  <a:lnTo>
                    <a:pt x="576" y="49"/>
                  </a:lnTo>
                  <a:lnTo>
                    <a:pt x="576" y="55"/>
                  </a:lnTo>
                  <a:lnTo>
                    <a:pt x="570" y="60"/>
                  </a:lnTo>
                  <a:lnTo>
                    <a:pt x="565" y="60"/>
                  </a:lnTo>
                  <a:lnTo>
                    <a:pt x="565" y="66"/>
                  </a:lnTo>
                  <a:lnTo>
                    <a:pt x="560" y="71"/>
                  </a:lnTo>
                  <a:lnTo>
                    <a:pt x="555" y="77"/>
                  </a:lnTo>
                  <a:lnTo>
                    <a:pt x="549" y="82"/>
                  </a:lnTo>
                  <a:lnTo>
                    <a:pt x="549" y="88"/>
                  </a:lnTo>
                  <a:lnTo>
                    <a:pt x="549" y="93"/>
                  </a:lnTo>
                  <a:lnTo>
                    <a:pt x="549" y="98"/>
                  </a:lnTo>
                  <a:lnTo>
                    <a:pt x="544" y="104"/>
                  </a:lnTo>
                  <a:lnTo>
                    <a:pt x="544" y="109"/>
                  </a:lnTo>
                  <a:lnTo>
                    <a:pt x="544" y="115"/>
                  </a:lnTo>
                  <a:lnTo>
                    <a:pt x="544" y="120"/>
                  </a:lnTo>
                  <a:lnTo>
                    <a:pt x="549" y="126"/>
                  </a:lnTo>
                  <a:lnTo>
                    <a:pt x="549" y="131"/>
                  </a:lnTo>
                  <a:lnTo>
                    <a:pt x="544" y="131"/>
                  </a:lnTo>
                  <a:lnTo>
                    <a:pt x="544" y="136"/>
                  </a:lnTo>
                  <a:lnTo>
                    <a:pt x="544" y="142"/>
                  </a:lnTo>
                  <a:lnTo>
                    <a:pt x="539" y="142"/>
                  </a:lnTo>
                  <a:lnTo>
                    <a:pt x="533" y="147"/>
                  </a:lnTo>
                  <a:lnTo>
                    <a:pt x="528" y="147"/>
                  </a:lnTo>
                  <a:lnTo>
                    <a:pt x="523" y="153"/>
                  </a:lnTo>
                  <a:lnTo>
                    <a:pt x="518" y="158"/>
                  </a:lnTo>
                  <a:lnTo>
                    <a:pt x="512" y="158"/>
                  </a:lnTo>
                  <a:lnTo>
                    <a:pt x="512" y="164"/>
                  </a:lnTo>
                  <a:lnTo>
                    <a:pt x="507" y="169"/>
                  </a:lnTo>
                  <a:lnTo>
                    <a:pt x="507" y="175"/>
                  </a:lnTo>
                  <a:lnTo>
                    <a:pt x="512" y="180"/>
                  </a:lnTo>
                  <a:lnTo>
                    <a:pt x="512" y="185"/>
                  </a:lnTo>
                  <a:lnTo>
                    <a:pt x="512" y="191"/>
                  </a:lnTo>
                  <a:lnTo>
                    <a:pt x="507" y="196"/>
                  </a:lnTo>
                  <a:lnTo>
                    <a:pt x="512" y="196"/>
                  </a:lnTo>
                  <a:lnTo>
                    <a:pt x="512" y="202"/>
                  </a:lnTo>
                  <a:lnTo>
                    <a:pt x="512" y="207"/>
                  </a:lnTo>
                  <a:lnTo>
                    <a:pt x="518" y="207"/>
                  </a:lnTo>
                  <a:lnTo>
                    <a:pt x="518" y="213"/>
                  </a:lnTo>
                  <a:lnTo>
                    <a:pt x="512" y="218"/>
                  </a:lnTo>
                  <a:lnTo>
                    <a:pt x="512" y="224"/>
                  </a:lnTo>
                  <a:lnTo>
                    <a:pt x="512" y="229"/>
                  </a:lnTo>
                  <a:lnTo>
                    <a:pt x="512" y="234"/>
                  </a:lnTo>
                  <a:lnTo>
                    <a:pt x="512" y="240"/>
                  </a:lnTo>
                  <a:lnTo>
                    <a:pt x="507" y="240"/>
                  </a:lnTo>
                  <a:lnTo>
                    <a:pt x="507" y="245"/>
                  </a:lnTo>
                  <a:lnTo>
                    <a:pt x="512" y="245"/>
                  </a:lnTo>
                  <a:lnTo>
                    <a:pt x="512" y="251"/>
                  </a:lnTo>
                  <a:lnTo>
                    <a:pt x="512" y="256"/>
                  </a:lnTo>
                  <a:lnTo>
                    <a:pt x="512" y="262"/>
                  </a:lnTo>
                  <a:lnTo>
                    <a:pt x="507" y="267"/>
                  </a:lnTo>
                  <a:lnTo>
                    <a:pt x="507" y="278"/>
                  </a:lnTo>
                  <a:lnTo>
                    <a:pt x="507" y="283"/>
                  </a:lnTo>
                  <a:lnTo>
                    <a:pt x="502" y="283"/>
                  </a:lnTo>
                  <a:lnTo>
                    <a:pt x="502" y="289"/>
                  </a:lnTo>
                  <a:lnTo>
                    <a:pt x="507" y="294"/>
                  </a:lnTo>
                  <a:lnTo>
                    <a:pt x="507" y="300"/>
                  </a:lnTo>
                  <a:lnTo>
                    <a:pt x="512" y="305"/>
                  </a:lnTo>
                  <a:lnTo>
                    <a:pt x="518" y="311"/>
                  </a:lnTo>
                  <a:lnTo>
                    <a:pt x="518" y="316"/>
                  </a:lnTo>
                  <a:lnTo>
                    <a:pt x="518" y="321"/>
                  </a:lnTo>
                  <a:lnTo>
                    <a:pt x="518" y="327"/>
                  </a:lnTo>
                  <a:lnTo>
                    <a:pt x="518" y="332"/>
                  </a:lnTo>
                  <a:lnTo>
                    <a:pt x="518" y="338"/>
                  </a:lnTo>
                  <a:lnTo>
                    <a:pt x="518" y="343"/>
                  </a:lnTo>
                  <a:lnTo>
                    <a:pt x="518" y="349"/>
                  </a:lnTo>
                  <a:lnTo>
                    <a:pt x="523" y="349"/>
                  </a:lnTo>
                  <a:lnTo>
                    <a:pt x="523" y="354"/>
                  </a:lnTo>
                  <a:lnTo>
                    <a:pt x="528" y="360"/>
                  </a:lnTo>
                  <a:lnTo>
                    <a:pt x="528" y="365"/>
                  </a:lnTo>
                  <a:lnTo>
                    <a:pt x="533" y="370"/>
                  </a:lnTo>
                  <a:lnTo>
                    <a:pt x="533" y="376"/>
                  </a:lnTo>
                  <a:lnTo>
                    <a:pt x="533" y="381"/>
                  </a:lnTo>
                  <a:lnTo>
                    <a:pt x="528" y="387"/>
                  </a:lnTo>
                  <a:lnTo>
                    <a:pt x="523" y="387"/>
                  </a:lnTo>
                  <a:lnTo>
                    <a:pt x="523" y="392"/>
                  </a:lnTo>
                  <a:lnTo>
                    <a:pt x="518" y="392"/>
                  </a:lnTo>
                  <a:lnTo>
                    <a:pt x="512" y="398"/>
                  </a:lnTo>
                  <a:lnTo>
                    <a:pt x="507" y="398"/>
                  </a:lnTo>
                  <a:lnTo>
                    <a:pt x="507" y="403"/>
                  </a:lnTo>
                  <a:lnTo>
                    <a:pt x="502" y="403"/>
                  </a:lnTo>
                  <a:lnTo>
                    <a:pt x="502" y="398"/>
                  </a:lnTo>
                  <a:lnTo>
                    <a:pt x="502" y="392"/>
                  </a:lnTo>
                  <a:lnTo>
                    <a:pt x="496" y="392"/>
                  </a:lnTo>
                  <a:lnTo>
                    <a:pt x="491" y="392"/>
                  </a:lnTo>
                  <a:lnTo>
                    <a:pt x="486" y="392"/>
                  </a:lnTo>
                  <a:lnTo>
                    <a:pt x="486" y="387"/>
                  </a:lnTo>
                  <a:lnTo>
                    <a:pt x="481" y="387"/>
                  </a:lnTo>
                  <a:lnTo>
                    <a:pt x="481" y="392"/>
                  </a:lnTo>
                  <a:lnTo>
                    <a:pt x="475" y="392"/>
                  </a:lnTo>
                  <a:lnTo>
                    <a:pt x="481" y="392"/>
                  </a:lnTo>
                  <a:lnTo>
                    <a:pt x="475" y="392"/>
                  </a:lnTo>
                  <a:lnTo>
                    <a:pt x="470" y="392"/>
                  </a:lnTo>
                  <a:lnTo>
                    <a:pt x="470" y="387"/>
                  </a:lnTo>
                  <a:lnTo>
                    <a:pt x="465" y="387"/>
                  </a:lnTo>
                  <a:lnTo>
                    <a:pt x="460" y="387"/>
                  </a:lnTo>
                  <a:lnTo>
                    <a:pt x="454" y="387"/>
                  </a:lnTo>
                  <a:lnTo>
                    <a:pt x="460" y="387"/>
                  </a:lnTo>
                  <a:lnTo>
                    <a:pt x="460" y="392"/>
                  </a:lnTo>
                  <a:lnTo>
                    <a:pt x="454" y="392"/>
                  </a:lnTo>
                  <a:lnTo>
                    <a:pt x="449" y="392"/>
                  </a:lnTo>
                  <a:lnTo>
                    <a:pt x="449" y="387"/>
                  </a:lnTo>
                  <a:lnTo>
                    <a:pt x="444" y="392"/>
                  </a:lnTo>
                  <a:lnTo>
                    <a:pt x="444" y="387"/>
                  </a:lnTo>
                  <a:lnTo>
                    <a:pt x="438" y="387"/>
                  </a:lnTo>
                  <a:lnTo>
                    <a:pt x="438" y="392"/>
                  </a:lnTo>
                  <a:lnTo>
                    <a:pt x="433" y="392"/>
                  </a:lnTo>
                  <a:lnTo>
                    <a:pt x="433" y="398"/>
                  </a:lnTo>
                  <a:lnTo>
                    <a:pt x="433" y="403"/>
                  </a:lnTo>
                  <a:lnTo>
                    <a:pt x="428" y="403"/>
                  </a:lnTo>
                  <a:lnTo>
                    <a:pt x="428" y="398"/>
                  </a:lnTo>
                  <a:lnTo>
                    <a:pt x="423" y="398"/>
                  </a:lnTo>
                  <a:lnTo>
                    <a:pt x="423" y="403"/>
                  </a:lnTo>
                  <a:lnTo>
                    <a:pt x="428" y="403"/>
                  </a:lnTo>
                  <a:lnTo>
                    <a:pt x="428" y="408"/>
                  </a:lnTo>
                  <a:lnTo>
                    <a:pt x="423" y="408"/>
                  </a:lnTo>
                  <a:lnTo>
                    <a:pt x="417" y="408"/>
                  </a:lnTo>
                  <a:lnTo>
                    <a:pt x="417" y="414"/>
                  </a:lnTo>
                  <a:lnTo>
                    <a:pt x="412" y="414"/>
                  </a:lnTo>
                  <a:lnTo>
                    <a:pt x="407" y="414"/>
                  </a:lnTo>
                  <a:lnTo>
                    <a:pt x="412" y="419"/>
                  </a:lnTo>
                  <a:lnTo>
                    <a:pt x="407" y="419"/>
                  </a:lnTo>
                  <a:lnTo>
                    <a:pt x="401" y="419"/>
                  </a:lnTo>
                  <a:lnTo>
                    <a:pt x="401" y="414"/>
                  </a:lnTo>
                  <a:lnTo>
                    <a:pt x="401" y="419"/>
                  </a:lnTo>
                  <a:lnTo>
                    <a:pt x="401" y="425"/>
                  </a:lnTo>
                  <a:lnTo>
                    <a:pt x="401" y="419"/>
                  </a:lnTo>
                  <a:lnTo>
                    <a:pt x="396" y="419"/>
                  </a:lnTo>
                  <a:lnTo>
                    <a:pt x="391" y="419"/>
                  </a:lnTo>
                  <a:lnTo>
                    <a:pt x="391" y="425"/>
                  </a:lnTo>
                  <a:lnTo>
                    <a:pt x="386" y="419"/>
                  </a:lnTo>
                  <a:lnTo>
                    <a:pt x="386" y="425"/>
                  </a:lnTo>
                  <a:lnTo>
                    <a:pt x="380" y="425"/>
                  </a:lnTo>
                  <a:lnTo>
                    <a:pt x="375" y="425"/>
                  </a:lnTo>
                  <a:lnTo>
                    <a:pt x="370" y="419"/>
                  </a:lnTo>
                  <a:lnTo>
                    <a:pt x="370" y="425"/>
                  </a:lnTo>
                  <a:lnTo>
                    <a:pt x="370" y="430"/>
                  </a:lnTo>
                  <a:lnTo>
                    <a:pt x="364" y="430"/>
                  </a:lnTo>
                  <a:lnTo>
                    <a:pt x="359" y="430"/>
                  </a:lnTo>
                  <a:lnTo>
                    <a:pt x="354" y="430"/>
                  </a:lnTo>
                  <a:lnTo>
                    <a:pt x="359" y="436"/>
                  </a:lnTo>
                  <a:lnTo>
                    <a:pt x="359" y="441"/>
                  </a:lnTo>
                  <a:lnTo>
                    <a:pt x="354" y="436"/>
                  </a:lnTo>
                  <a:lnTo>
                    <a:pt x="349" y="436"/>
                  </a:lnTo>
                  <a:lnTo>
                    <a:pt x="343" y="436"/>
                  </a:lnTo>
                  <a:lnTo>
                    <a:pt x="343" y="430"/>
                  </a:lnTo>
                  <a:lnTo>
                    <a:pt x="338" y="430"/>
                  </a:lnTo>
                  <a:lnTo>
                    <a:pt x="343" y="430"/>
                  </a:lnTo>
                  <a:lnTo>
                    <a:pt x="343" y="436"/>
                  </a:lnTo>
                  <a:lnTo>
                    <a:pt x="338" y="436"/>
                  </a:lnTo>
                  <a:lnTo>
                    <a:pt x="333" y="436"/>
                  </a:lnTo>
                  <a:lnTo>
                    <a:pt x="328" y="441"/>
                  </a:lnTo>
                  <a:lnTo>
                    <a:pt x="322" y="441"/>
                  </a:lnTo>
                  <a:lnTo>
                    <a:pt x="322" y="447"/>
                  </a:lnTo>
                  <a:lnTo>
                    <a:pt x="322" y="441"/>
                  </a:lnTo>
                  <a:lnTo>
                    <a:pt x="317" y="441"/>
                  </a:lnTo>
                  <a:lnTo>
                    <a:pt x="312" y="436"/>
                  </a:lnTo>
                  <a:lnTo>
                    <a:pt x="312" y="441"/>
                  </a:lnTo>
                  <a:lnTo>
                    <a:pt x="306" y="441"/>
                  </a:lnTo>
                  <a:lnTo>
                    <a:pt x="301" y="447"/>
                  </a:lnTo>
                  <a:lnTo>
                    <a:pt x="301" y="441"/>
                  </a:lnTo>
                  <a:lnTo>
                    <a:pt x="306" y="441"/>
                  </a:lnTo>
                  <a:lnTo>
                    <a:pt x="306" y="436"/>
                  </a:lnTo>
                  <a:lnTo>
                    <a:pt x="301" y="436"/>
                  </a:lnTo>
                  <a:lnTo>
                    <a:pt x="296" y="436"/>
                  </a:lnTo>
                  <a:lnTo>
                    <a:pt x="291" y="436"/>
                  </a:lnTo>
                  <a:lnTo>
                    <a:pt x="291" y="430"/>
                  </a:lnTo>
                  <a:lnTo>
                    <a:pt x="285" y="430"/>
                  </a:lnTo>
                  <a:lnTo>
                    <a:pt x="291" y="436"/>
                  </a:lnTo>
                  <a:lnTo>
                    <a:pt x="291" y="441"/>
                  </a:lnTo>
                  <a:lnTo>
                    <a:pt x="285" y="441"/>
                  </a:lnTo>
                  <a:lnTo>
                    <a:pt x="285" y="447"/>
                  </a:lnTo>
                  <a:lnTo>
                    <a:pt x="285" y="441"/>
                  </a:lnTo>
                  <a:lnTo>
                    <a:pt x="285" y="436"/>
                  </a:lnTo>
                  <a:lnTo>
                    <a:pt x="285" y="430"/>
                  </a:lnTo>
                  <a:lnTo>
                    <a:pt x="280" y="436"/>
                  </a:lnTo>
                  <a:lnTo>
                    <a:pt x="275" y="436"/>
                  </a:lnTo>
                  <a:lnTo>
                    <a:pt x="269" y="436"/>
                  </a:lnTo>
                  <a:lnTo>
                    <a:pt x="269" y="441"/>
                  </a:lnTo>
                  <a:lnTo>
                    <a:pt x="264" y="441"/>
                  </a:lnTo>
                  <a:lnTo>
                    <a:pt x="264" y="436"/>
                  </a:lnTo>
                  <a:lnTo>
                    <a:pt x="259" y="436"/>
                  </a:lnTo>
                  <a:lnTo>
                    <a:pt x="259" y="430"/>
                  </a:lnTo>
                  <a:lnTo>
                    <a:pt x="254" y="436"/>
                  </a:lnTo>
                  <a:lnTo>
                    <a:pt x="254" y="441"/>
                  </a:lnTo>
                  <a:lnTo>
                    <a:pt x="254" y="436"/>
                  </a:lnTo>
                  <a:lnTo>
                    <a:pt x="248" y="436"/>
                  </a:lnTo>
                  <a:lnTo>
                    <a:pt x="243" y="436"/>
                  </a:lnTo>
                  <a:lnTo>
                    <a:pt x="238" y="436"/>
                  </a:lnTo>
                  <a:lnTo>
                    <a:pt x="238" y="441"/>
                  </a:lnTo>
                  <a:lnTo>
                    <a:pt x="238" y="447"/>
                  </a:lnTo>
                  <a:lnTo>
                    <a:pt x="238" y="452"/>
                  </a:lnTo>
                  <a:lnTo>
                    <a:pt x="233" y="457"/>
                  </a:lnTo>
                  <a:lnTo>
                    <a:pt x="233" y="452"/>
                  </a:lnTo>
                  <a:lnTo>
                    <a:pt x="227" y="457"/>
                  </a:lnTo>
                  <a:lnTo>
                    <a:pt x="227" y="452"/>
                  </a:lnTo>
                  <a:lnTo>
                    <a:pt x="222" y="457"/>
                  </a:lnTo>
                  <a:lnTo>
                    <a:pt x="222" y="463"/>
                  </a:lnTo>
                  <a:lnTo>
                    <a:pt x="222" y="457"/>
                  </a:lnTo>
                  <a:lnTo>
                    <a:pt x="217" y="452"/>
                  </a:lnTo>
                  <a:lnTo>
                    <a:pt x="211" y="452"/>
                  </a:lnTo>
                  <a:lnTo>
                    <a:pt x="217" y="452"/>
                  </a:lnTo>
                  <a:lnTo>
                    <a:pt x="217" y="457"/>
                  </a:lnTo>
                  <a:lnTo>
                    <a:pt x="211" y="457"/>
                  </a:lnTo>
                  <a:lnTo>
                    <a:pt x="206" y="457"/>
                  </a:lnTo>
                  <a:lnTo>
                    <a:pt x="206" y="463"/>
                  </a:lnTo>
                  <a:lnTo>
                    <a:pt x="206" y="468"/>
                  </a:lnTo>
                  <a:lnTo>
                    <a:pt x="201" y="463"/>
                  </a:lnTo>
                  <a:lnTo>
                    <a:pt x="201" y="457"/>
                  </a:lnTo>
                  <a:lnTo>
                    <a:pt x="196" y="457"/>
                  </a:lnTo>
                  <a:lnTo>
                    <a:pt x="196" y="463"/>
                  </a:lnTo>
                  <a:lnTo>
                    <a:pt x="201" y="468"/>
                  </a:lnTo>
                  <a:lnTo>
                    <a:pt x="201" y="474"/>
                  </a:lnTo>
                  <a:lnTo>
                    <a:pt x="196" y="468"/>
                  </a:lnTo>
                  <a:lnTo>
                    <a:pt x="196" y="463"/>
                  </a:lnTo>
                  <a:lnTo>
                    <a:pt x="190" y="463"/>
                  </a:lnTo>
                  <a:lnTo>
                    <a:pt x="190" y="457"/>
                  </a:lnTo>
                  <a:lnTo>
                    <a:pt x="185" y="457"/>
                  </a:lnTo>
                  <a:lnTo>
                    <a:pt x="185" y="463"/>
                  </a:lnTo>
                  <a:lnTo>
                    <a:pt x="190" y="463"/>
                  </a:lnTo>
                  <a:lnTo>
                    <a:pt x="190" y="468"/>
                  </a:lnTo>
                  <a:lnTo>
                    <a:pt x="196" y="474"/>
                  </a:lnTo>
                  <a:lnTo>
                    <a:pt x="196" y="479"/>
                  </a:lnTo>
                  <a:lnTo>
                    <a:pt x="190" y="479"/>
                  </a:lnTo>
                  <a:lnTo>
                    <a:pt x="185" y="479"/>
                  </a:lnTo>
                  <a:lnTo>
                    <a:pt x="185" y="474"/>
                  </a:lnTo>
                  <a:lnTo>
                    <a:pt x="180" y="474"/>
                  </a:lnTo>
                  <a:lnTo>
                    <a:pt x="180" y="479"/>
                  </a:lnTo>
                  <a:lnTo>
                    <a:pt x="180" y="485"/>
                  </a:lnTo>
                  <a:lnTo>
                    <a:pt x="174" y="485"/>
                  </a:lnTo>
                  <a:lnTo>
                    <a:pt x="174" y="490"/>
                  </a:lnTo>
                  <a:lnTo>
                    <a:pt x="169" y="485"/>
                  </a:lnTo>
                  <a:lnTo>
                    <a:pt x="169" y="479"/>
                  </a:lnTo>
                  <a:lnTo>
                    <a:pt x="164" y="479"/>
                  </a:lnTo>
                  <a:lnTo>
                    <a:pt x="159" y="485"/>
                  </a:lnTo>
                  <a:lnTo>
                    <a:pt x="153" y="485"/>
                  </a:lnTo>
                  <a:lnTo>
                    <a:pt x="153" y="490"/>
                  </a:lnTo>
                  <a:lnTo>
                    <a:pt x="148" y="490"/>
                  </a:lnTo>
                  <a:lnTo>
                    <a:pt x="143" y="490"/>
                  </a:lnTo>
                  <a:lnTo>
                    <a:pt x="148" y="495"/>
                  </a:lnTo>
                  <a:lnTo>
                    <a:pt x="153" y="495"/>
                  </a:lnTo>
                  <a:lnTo>
                    <a:pt x="153" y="501"/>
                  </a:lnTo>
                  <a:lnTo>
                    <a:pt x="148" y="501"/>
                  </a:lnTo>
                  <a:lnTo>
                    <a:pt x="148" y="506"/>
                  </a:lnTo>
                  <a:lnTo>
                    <a:pt x="153" y="506"/>
                  </a:lnTo>
                  <a:lnTo>
                    <a:pt x="153" y="512"/>
                  </a:lnTo>
                  <a:lnTo>
                    <a:pt x="153" y="517"/>
                  </a:lnTo>
                  <a:lnTo>
                    <a:pt x="148" y="512"/>
                  </a:lnTo>
                  <a:lnTo>
                    <a:pt x="143" y="512"/>
                  </a:lnTo>
                  <a:lnTo>
                    <a:pt x="148" y="512"/>
                  </a:lnTo>
                  <a:lnTo>
                    <a:pt x="148" y="517"/>
                  </a:lnTo>
                  <a:lnTo>
                    <a:pt x="143" y="523"/>
                  </a:lnTo>
                  <a:lnTo>
                    <a:pt x="143" y="517"/>
                  </a:lnTo>
                  <a:lnTo>
                    <a:pt x="138" y="517"/>
                  </a:lnTo>
                  <a:lnTo>
                    <a:pt x="132" y="523"/>
                  </a:lnTo>
                  <a:lnTo>
                    <a:pt x="127" y="528"/>
                  </a:lnTo>
                  <a:lnTo>
                    <a:pt x="127" y="534"/>
                  </a:lnTo>
                  <a:lnTo>
                    <a:pt x="122" y="534"/>
                  </a:lnTo>
                  <a:lnTo>
                    <a:pt x="122" y="539"/>
                  </a:lnTo>
                  <a:lnTo>
                    <a:pt x="127" y="534"/>
                  </a:lnTo>
                  <a:lnTo>
                    <a:pt x="127" y="539"/>
                  </a:lnTo>
                  <a:lnTo>
                    <a:pt x="132" y="539"/>
                  </a:lnTo>
                  <a:lnTo>
                    <a:pt x="127" y="544"/>
                  </a:lnTo>
                  <a:lnTo>
                    <a:pt x="127" y="550"/>
                  </a:lnTo>
                  <a:lnTo>
                    <a:pt x="127" y="555"/>
                  </a:lnTo>
                  <a:lnTo>
                    <a:pt x="127" y="561"/>
                  </a:lnTo>
                  <a:lnTo>
                    <a:pt x="122" y="561"/>
                  </a:lnTo>
                  <a:lnTo>
                    <a:pt x="116" y="566"/>
                  </a:lnTo>
                  <a:lnTo>
                    <a:pt x="116" y="572"/>
                  </a:lnTo>
                  <a:lnTo>
                    <a:pt x="111" y="577"/>
                  </a:lnTo>
                  <a:lnTo>
                    <a:pt x="106" y="577"/>
                  </a:lnTo>
                  <a:lnTo>
                    <a:pt x="101" y="577"/>
                  </a:lnTo>
                  <a:lnTo>
                    <a:pt x="95" y="577"/>
                  </a:lnTo>
                  <a:lnTo>
                    <a:pt x="95" y="583"/>
                  </a:lnTo>
                  <a:lnTo>
                    <a:pt x="90" y="583"/>
                  </a:lnTo>
                  <a:lnTo>
                    <a:pt x="85" y="583"/>
                  </a:lnTo>
                  <a:lnTo>
                    <a:pt x="85" y="577"/>
                  </a:lnTo>
                  <a:lnTo>
                    <a:pt x="79" y="572"/>
                  </a:lnTo>
                  <a:lnTo>
                    <a:pt x="74" y="577"/>
                  </a:lnTo>
                  <a:lnTo>
                    <a:pt x="74" y="583"/>
                  </a:lnTo>
                  <a:lnTo>
                    <a:pt x="74" y="577"/>
                  </a:lnTo>
                  <a:lnTo>
                    <a:pt x="69" y="572"/>
                  </a:lnTo>
                  <a:lnTo>
                    <a:pt x="69" y="577"/>
                  </a:lnTo>
                  <a:lnTo>
                    <a:pt x="69" y="583"/>
                  </a:lnTo>
                  <a:lnTo>
                    <a:pt x="64" y="588"/>
                  </a:lnTo>
                  <a:lnTo>
                    <a:pt x="58" y="588"/>
                  </a:lnTo>
                  <a:lnTo>
                    <a:pt x="58" y="583"/>
                  </a:lnTo>
                  <a:lnTo>
                    <a:pt x="53" y="583"/>
                  </a:lnTo>
                  <a:lnTo>
                    <a:pt x="53" y="588"/>
                  </a:lnTo>
                  <a:lnTo>
                    <a:pt x="43" y="588"/>
                  </a:lnTo>
                  <a:lnTo>
                    <a:pt x="43" y="583"/>
                  </a:lnTo>
                  <a:lnTo>
                    <a:pt x="48" y="583"/>
                  </a:lnTo>
                  <a:lnTo>
                    <a:pt x="43" y="583"/>
                  </a:lnTo>
                  <a:lnTo>
                    <a:pt x="37" y="583"/>
                  </a:lnTo>
                  <a:lnTo>
                    <a:pt x="32" y="583"/>
                  </a:lnTo>
                  <a:lnTo>
                    <a:pt x="37" y="583"/>
                  </a:lnTo>
                  <a:lnTo>
                    <a:pt x="37" y="577"/>
                  </a:lnTo>
                  <a:lnTo>
                    <a:pt x="32" y="577"/>
                  </a:lnTo>
                  <a:lnTo>
                    <a:pt x="32" y="583"/>
                  </a:lnTo>
                  <a:lnTo>
                    <a:pt x="32" y="577"/>
                  </a:lnTo>
                  <a:lnTo>
                    <a:pt x="27" y="577"/>
                  </a:lnTo>
                  <a:lnTo>
                    <a:pt x="27" y="572"/>
                  </a:lnTo>
                  <a:lnTo>
                    <a:pt x="21" y="572"/>
                  </a:lnTo>
                  <a:lnTo>
                    <a:pt x="21" y="577"/>
                  </a:lnTo>
                  <a:lnTo>
                    <a:pt x="21" y="583"/>
                  </a:lnTo>
                  <a:lnTo>
                    <a:pt x="21" y="577"/>
                  </a:lnTo>
                  <a:lnTo>
                    <a:pt x="16" y="577"/>
                  </a:lnTo>
                  <a:lnTo>
                    <a:pt x="11" y="572"/>
                  </a:lnTo>
                  <a:lnTo>
                    <a:pt x="6" y="577"/>
                  </a:lnTo>
                  <a:lnTo>
                    <a:pt x="6" y="572"/>
                  </a:lnTo>
                  <a:lnTo>
                    <a:pt x="0" y="566"/>
                  </a:lnTo>
                  <a:lnTo>
                    <a:pt x="0" y="485"/>
                  </a:lnTo>
                  <a:lnTo>
                    <a:pt x="0" y="349"/>
                  </a:lnTo>
                  <a:lnTo>
                    <a:pt x="0" y="305"/>
                  </a:lnTo>
                  <a:lnTo>
                    <a:pt x="0" y="267"/>
                  </a:lnTo>
                  <a:lnTo>
                    <a:pt x="0" y="234"/>
                  </a:lnTo>
                  <a:lnTo>
                    <a:pt x="6" y="234"/>
                  </a:lnTo>
                  <a:lnTo>
                    <a:pt x="6" y="229"/>
                  </a:lnTo>
                  <a:lnTo>
                    <a:pt x="11" y="224"/>
                  </a:lnTo>
                  <a:lnTo>
                    <a:pt x="11" y="218"/>
                  </a:lnTo>
                  <a:lnTo>
                    <a:pt x="16" y="213"/>
                  </a:lnTo>
                  <a:lnTo>
                    <a:pt x="16" y="207"/>
                  </a:lnTo>
                  <a:lnTo>
                    <a:pt x="16" y="202"/>
                  </a:lnTo>
                  <a:lnTo>
                    <a:pt x="21" y="202"/>
                  </a:lnTo>
                  <a:lnTo>
                    <a:pt x="27" y="202"/>
                  </a:lnTo>
                  <a:lnTo>
                    <a:pt x="32" y="196"/>
                  </a:lnTo>
                  <a:lnTo>
                    <a:pt x="37" y="196"/>
                  </a:lnTo>
                  <a:lnTo>
                    <a:pt x="37" y="191"/>
                  </a:lnTo>
                  <a:lnTo>
                    <a:pt x="43" y="191"/>
                  </a:lnTo>
                  <a:lnTo>
                    <a:pt x="43" y="185"/>
                  </a:lnTo>
                  <a:lnTo>
                    <a:pt x="48" y="185"/>
                  </a:lnTo>
                  <a:lnTo>
                    <a:pt x="53" y="180"/>
                  </a:lnTo>
                  <a:lnTo>
                    <a:pt x="58" y="175"/>
                  </a:lnTo>
                  <a:lnTo>
                    <a:pt x="64" y="169"/>
                  </a:lnTo>
                  <a:lnTo>
                    <a:pt x="64" y="164"/>
                  </a:lnTo>
                  <a:lnTo>
                    <a:pt x="64" y="158"/>
                  </a:lnTo>
                  <a:lnTo>
                    <a:pt x="69" y="158"/>
                  </a:lnTo>
                  <a:lnTo>
                    <a:pt x="69" y="153"/>
                  </a:lnTo>
                  <a:lnTo>
                    <a:pt x="74" y="153"/>
                  </a:lnTo>
                  <a:lnTo>
                    <a:pt x="79" y="153"/>
                  </a:lnTo>
                  <a:lnTo>
                    <a:pt x="79" y="147"/>
                  </a:lnTo>
                  <a:lnTo>
                    <a:pt x="85" y="147"/>
                  </a:lnTo>
                  <a:lnTo>
                    <a:pt x="90" y="142"/>
                  </a:lnTo>
                  <a:lnTo>
                    <a:pt x="90" y="136"/>
                  </a:lnTo>
                  <a:lnTo>
                    <a:pt x="95" y="136"/>
                  </a:lnTo>
                  <a:lnTo>
                    <a:pt x="101" y="131"/>
                  </a:lnTo>
                  <a:lnTo>
                    <a:pt x="106" y="131"/>
                  </a:lnTo>
                  <a:lnTo>
                    <a:pt x="111" y="131"/>
                  </a:lnTo>
                  <a:lnTo>
                    <a:pt x="111" y="126"/>
                  </a:lnTo>
                  <a:lnTo>
                    <a:pt x="116" y="126"/>
                  </a:lnTo>
                  <a:lnTo>
                    <a:pt x="122" y="126"/>
                  </a:lnTo>
                  <a:lnTo>
                    <a:pt x="127" y="126"/>
                  </a:lnTo>
                  <a:lnTo>
                    <a:pt x="132" y="126"/>
                  </a:lnTo>
                  <a:lnTo>
                    <a:pt x="138" y="120"/>
                  </a:lnTo>
                  <a:lnTo>
                    <a:pt x="143" y="120"/>
                  </a:lnTo>
                  <a:lnTo>
                    <a:pt x="148" y="120"/>
                  </a:lnTo>
                  <a:lnTo>
                    <a:pt x="153" y="115"/>
                  </a:lnTo>
                  <a:lnTo>
                    <a:pt x="153" y="109"/>
                  </a:lnTo>
                  <a:lnTo>
                    <a:pt x="159" y="109"/>
                  </a:lnTo>
                  <a:lnTo>
                    <a:pt x="164" y="109"/>
                  </a:lnTo>
                  <a:lnTo>
                    <a:pt x="164" y="104"/>
                  </a:lnTo>
                  <a:lnTo>
                    <a:pt x="164" y="98"/>
                  </a:lnTo>
                  <a:lnTo>
                    <a:pt x="169" y="98"/>
                  </a:lnTo>
                  <a:lnTo>
                    <a:pt x="174" y="93"/>
                  </a:lnTo>
                  <a:lnTo>
                    <a:pt x="174" y="88"/>
                  </a:lnTo>
                  <a:lnTo>
                    <a:pt x="174" y="82"/>
                  </a:lnTo>
                  <a:lnTo>
                    <a:pt x="180" y="77"/>
                  </a:lnTo>
                  <a:lnTo>
                    <a:pt x="180" y="71"/>
                  </a:lnTo>
                  <a:lnTo>
                    <a:pt x="185" y="71"/>
                  </a:lnTo>
                  <a:lnTo>
                    <a:pt x="185" y="66"/>
                  </a:lnTo>
                  <a:lnTo>
                    <a:pt x="190" y="60"/>
                  </a:lnTo>
                  <a:lnTo>
                    <a:pt x="190" y="55"/>
                  </a:lnTo>
                  <a:lnTo>
                    <a:pt x="196" y="55"/>
                  </a:lnTo>
                  <a:lnTo>
                    <a:pt x="196" y="49"/>
                  </a:lnTo>
                  <a:close/>
                </a:path>
              </a:pathLst>
            </a:custGeom>
            <a:solidFill>
              <a:srgbClr val="FFBF00"/>
            </a:solidFill>
            <a:ln w="7938">
              <a:solidFill>
                <a:srgbClr val="000000"/>
              </a:solidFill>
              <a:round/>
              <a:headEnd/>
              <a:tailEnd/>
            </a:ln>
          </p:spPr>
          <p:txBody>
            <a:bodyPr/>
            <a:lstStyle/>
            <a:p>
              <a:endParaRPr lang="es-CO"/>
            </a:p>
          </p:txBody>
        </p:sp>
        <p:sp>
          <p:nvSpPr>
            <p:cNvPr id="53264" name="Freeform 15"/>
            <p:cNvSpPr>
              <a:spLocks/>
            </p:cNvSpPr>
            <p:nvPr/>
          </p:nvSpPr>
          <p:spPr bwMode="auto">
            <a:xfrm>
              <a:off x="3634" y="2315"/>
              <a:ext cx="211" cy="157"/>
            </a:xfrm>
            <a:custGeom>
              <a:avLst/>
              <a:gdLst>
                <a:gd name="T0" fmla="*/ 175 w 211"/>
                <a:gd name="T1" fmla="*/ 81 h 157"/>
                <a:gd name="T2" fmla="*/ 164 w 211"/>
                <a:gd name="T3" fmla="*/ 81 h 157"/>
                <a:gd name="T4" fmla="*/ 143 w 211"/>
                <a:gd name="T5" fmla="*/ 81 h 157"/>
                <a:gd name="T6" fmla="*/ 132 w 211"/>
                <a:gd name="T7" fmla="*/ 92 h 157"/>
                <a:gd name="T8" fmla="*/ 122 w 211"/>
                <a:gd name="T9" fmla="*/ 103 h 157"/>
                <a:gd name="T10" fmla="*/ 106 w 211"/>
                <a:gd name="T11" fmla="*/ 108 h 157"/>
                <a:gd name="T12" fmla="*/ 95 w 211"/>
                <a:gd name="T13" fmla="*/ 114 h 157"/>
                <a:gd name="T14" fmla="*/ 95 w 211"/>
                <a:gd name="T15" fmla="*/ 136 h 157"/>
                <a:gd name="T16" fmla="*/ 95 w 211"/>
                <a:gd name="T17" fmla="*/ 146 h 157"/>
                <a:gd name="T18" fmla="*/ 90 w 211"/>
                <a:gd name="T19" fmla="*/ 157 h 157"/>
                <a:gd name="T20" fmla="*/ 80 w 211"/>
                <a:gd name="T21" fmla="*/ 146 h 157"/>
                <a:gd name="T22" fmla="*/ 64 w 211"/>
                <a:gd name="T23" fmla="*/ 141 h 157"/>
                <a:gd name="T24" fmla="*/ 48 w 211"/>
                <a:gd name="T25" fmla="*/ 136 h 157"/>
                <a:gd name="T26" fmla="*/ 37 w 211"/>
                <a:gd name="T27" fmla="*/ 141 h 157"/>
                <a:gd name="T28" fmla="*/ 32 w 211"/>
                <a:gd name="T29" fmla="*/ 125 h 157"/>
                <a:gd name="T30" fmla="*/ 21 w 211"/>
                <a:gd name="T31" fmla="*/ 130 h 157"/>
                <a:gd name="T32" fmla="*/ 21 w 211"/>
                <a:gd name="T33" fmla="*/ 141 h 157"/>
                <a:gd name="T34" fmla="*/ 6 w 211"/>
                <a:gd name="T35" fmla="*/ 136 h 157"/>
                <a:gd name="T36" fmla="*/ 0 w 211"/>
                <a:gd name="T37" fmla="*/ 119 h 157"/>
                <a:gd name="T38" fmla="*/ 11 w 211"/>
                <a:gd name="T39" fmla="*/ 103 h 157"/>
                <a:gd name="T40" fmla="*/ 16 w 211"/>
                <a:gd name="T41" fmla="*/ 97 h 157"/>
                <a:gd name="T42" fmla="*/ 16 w 211"/>
                <a:gd name="T43" fmla="*/ 87 h 157"/>
                <a:gd name="T44" fmla="*/ 32 w 211"/>
                <a:gd name="T45" fmla="*/ 81 h 157"/>
                <a:gd name="T46" fmla="*/ 43 w 211"/>
                <a:gd name="T47" fmla="*/ 76 h 157"/>
                <a:gd name="T48" fmla="*/ 37 w 211"/>
                <a:gd name="T49" fmla="*/ 65 h 157"/>
                <a:gd name="T50" fmla="*/ 16 w 211"/>
                <a:gd name="T51" fmla="*/ 65 h 157"/>
                <a:gd name="T52" fmla="*/ 11 w 211"/>
                <a:gd name="T53" fmla="*/ 59 h 157"/>
                <a:gd name="T54" fmla="*/ 16 w 211"/>
                <a:gd name="T55" fmla="*/ 43 h 157"/>
                <a:gd name="T56" fmla="*/ 32 w 211"/>
                <a:gd name="T57" fmla="*/ 38 h 157"/>
                <a:gd name="T58" fmla="*/ 37 w 211"/>
                <a:gd name="T59" fmla="*/ 43 h 157"/>
                <a:gd name="T60" fmla="*/ 58 w 211"/>
                <a:gd name="T61" fmla="*/ 43 h 157"/>
                <a:gd name="T62" fmla="*/ 58 w 211"/>
                <a:gd name="T63" fmla="*/ 21 h 157"/>
                <a:gd name="T64" fmla="*/ 53 w 211"/>
                <a:gd name="T65" fmla="*/ 10 h 157"/>
                <a:gd name="T66" fmla="*/ 64 w 211"/>
                <a:gd name="T67" fmla="*/ 10 h 157"/>
                <a:gd name="T68" fmla="*/ 85 w 211"/>
                <a:gd name="T69" fmla="*/ 16 h 157"/>
                <a:gd name="T70" fmla="*/ 95 w 211"/>
                <a:gd name="T71" fmla="*/ 27 h 157"/>
                <a:gd name="T72" fmla="*/ 101 w 211"/>
                <a:gd name="T73" fmla="*/ 48 h 157"/>
                <a:gd name="T74" fmla="*/ 111 w 211"/>
                <a:gd name="T75" fmla="*/ 48 h 157"/>
                <a:gd name="T76" fmla="*/ 127 w 211"/>
                <a:gd name="T77" fmla="*/ 43 h 157"/>
                <a:gd name="T78" fmla="*/ 138 w 211"/>
                <a:gd name="T79" fmla="*/ 21 h 157"/>
                <a:gd name="T80" fmla="*/ 159 w 211"/>
                <a:gd name="T81" fmla="*/ 10 h 157"/>
                <a:gd name="T82" fmla="*/ 175 w 211"/>
                <a:gd name="T83" fmla="*/ 10 h 157"/>
                <a:gd name="T84" fmla="*/ 190 w 211"/>
                <a:gd name="T85" fmla="*/ 16 h 157"/>
                <a:gd name="T86" fmla="*/ 201 w 211"/>
                <a:gd name="T87" fmla="*/ 0 h 157"/>
                <a:gd name="T88" fmla="*/ 206 w 211"/>
                <a:gd name="T89" fmla="*/ 5 h 157"/>
                <a:gd name="T90" fmla="*/ 206 w 211"/>
                <a:gd name="T91" fmla="*/ 21 h 157"/>
                <a:gd name="T92" fmla="*/ 206 w 211"/>
                <a:gd name="T93" fmla="*/ 43 h 157"/>
                <a:gd name="T94" fmla="*/ 201 w 211"/>
                <a:gd name="T95" fmla="*/ 59 h 157"/>
                <a:gd name="T96" fmla="*/ 201 w 211"/>
                <a:gd name="T97" fmla="*/ 70 h 157"/>
                <a:gd name="T98" fmla="*/ 190 w 211"/>
                <a:gd name="T99" fmla="*/ 81 h 1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1"/>
                <a:gd name="T151" fmla="*/ 0 h 157"/>
                <a:gd name="T152" fmla="*/ 211 w 211"/>
                <a:gd name="T153" fmla="*/ 157 h 15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1" h="157">
                  <a:moveTo>
                    <a:pt x="190" y="81"/>
                  </a:moveTo>
                  <a:lnTo>
                    <a:pt x="185" y="81"/>
                  </a:lnTo>
                  <a:lnTo>
                    <a:pt x="180" y="81"/>
                  </a:lnTo>
                  <a:lnTo>
                    <a:pt x="175" y="81"/>
                  </a:lnTo>
                  <a:lnTo>
                    <a:pt x="175" y="76"/>
                  </a:lnTo>
                  <a:lnTo>
                    <a:pt x="169" y="76"/>
                  </a:lnTo>
                  <a:lnTo>
                    <a:pt x="169" y="81"/>
                  </a:lnTo>
                  <a:lnTo>
                    <a:pt x="164" y="81"/>
                  </a:lnTo>
                  <a:lnTo>
                    <a:pt x="159" y="81"/>
                  </a:lnTo>
                  <a:lnTo>
                    <a:pt x="153" y="81"/>
                  </a:lnTo>
                  <a:lnTo>
                    <a:pt x="148" y="81"/>
                  </a:lnTo>
                  <a:lnTo>
                    <a:pt x="143" y="81"/>
                  </a:lnTo>
                  <a:lnTo>
                    <a:pt x="143" y="87"/>
                  </a:lnTo>
                  <a:lnTo>
                    <a:pt x="138" y="87"/>
                  </a:lnTo>
                  <a:lnTo>
                    <a:pt x="138" y="92"/>
                  </a:lnTo>
                  <a:lnTo>
                    <a:pt x="132" y="92"/>
                  </a:lnTo>
                  <a:lnTo>
                    <a:pt x="132" y="97"/>
                  </a:lnTo>
                  <a:lnTo>
                    <a:pt x="132" y="103"/>
                  </a:lnTo>
                  <a:lnTo>
                    <a:pt x="127" y="103"/>
                  </a:lnTo>
                  <a:lnTo>
                    <a:pt x="122" y="103"/>
                  </a:lnTo>
                  <a:lnTo>
                    <a:pt x="116" y="103"/>
                  </a:lnTo>
                  <a:lnTo>
                    <a:pt x="111" y="103"/>
                  </a:lnTo>
                  <a:lnTo>
                    <a:pt x="111" y="108"/>
                  </a:lnTo>
                  <a:lnTo>
                    <a:pt x="106" y="108"/>
                  </a:lnTo>
                  <a:lnTo>
                    <a:pt x="106" y="103"/>
                  </a:lnTo>
                  <a:lnTo>
                    <a:pt x="101" y="103"/>
                  </a:lnTo>
                  <a:lnTo>
                    <a:pt x="101" y="108"/>
                  </a:lnTo>
                  <a:lnTo>
                    <a:pt x="95" y="114"/>
                  </a:lnTo>
                  <a:lnTo>
                    <a:pt x="95" y="119"/>
                  </a:lnTo>
                  <a:lnTo>
                    <a:pt x="101" y="125"/>
                  </a:lnTo>
                  <a:lnTo>
                    <a:pt x="101" y="130"/>
                  </a:lnTo>
                  <a:lnTo>
                    <a:pt x="95" y="136"/>
                  </a:lnTo>
                  <a:lnTo>
                    <a:pt x="95" y="141"/>
                  </a:lnTo>
                  <a:lnTo>
                    <a:pt x="95" y="146"/>
                  </a:lnTo>
                  <a:lnTo>
                    <a:pt x="101" y="146"/>
                  </a:lnTo>
                  <a:lnTo>
                    <a:pt x="95" y="146"/>
                  </a:lnTo>
                  <a:lnTo>
                    <a:pt x="101" y="152"/>
                  </a:lnTo>
                  <a:lnTo>
                    <a:pt x="95" y="152"/>
                  </a:lnTo>
                  <a:lnTo>
                    <a:pt x="90" y="152"/>
                  </a:lnTo>
                  <a:lnTo>
                    <a:pt x="90" y="157"/>
                  </a:lnTo>
                  <a:lnTo>
                    <a:pt x="85" y="157"/>
                  </a:lnTo>
                  <a:lnTo>
                    <a:pt x="85" y="152"/>
                  </a:lnTo>
                  <a:lnTo>
                    <a:pt x="80" y="152"/>
                  </a:lnTo>
                  <a:lnTo>
                    <a:pt x="80" y="146"/>
                  </a:lnTo>
                  <a:lnTo>
                    <a:pt x="74" y="146"/>
                  </a:lnTo>
                  <a:lnTo>
                    <a:pt x="74" y="141"/>
                  </a:lnTo>
                  <a:lnTo>
                    <a:pt x="69" y="141"/>
                  </a:lnTo>
                  <a:lnTo>
                    <a:pt x="64" y="141"/>
                  </a:lnTo>
                  <a:lnTo>
                    <a:pt x="58" y="141"/>
                  </a:lnTo>
                  <a:lnTo>
                    <a:pt x="58" y="136"/>
                  </a:lnTo>
                  <a:lnTo>
                    <a:pt x="53" y="136"/>
                  </a:lnTo>
                  <a:lnTo>
                    <a:pt x="48" y="136"/>
                  </a:lnTo>
                  <a:lnTo>
                    <a:pt x="48" y="130"/>
                  </a:lnTo>
                  <a:lnTo>
                    <a:pt x="43" y="136"/>
                  </a:lnTo>
                  <a:lnTo>
                    <a:pt x="43" y="141"/>
                  </a:lnTo>
                  <a:lnTo>
                    <a:pt x="37" y="141"/>
                  </a:lnTo>
                  <a:lnTo>
                    <a:pt x="37" y="136"/>
                  </a:lnTo>
                  <a:lnTo>
                    <a:pt x="32" y="136"/>
                  </a:lnTo>
                  <a:lnTo>
                    <a:pt x="32" y="130"/>
                  </a:lnTo>
                  <a:lnTo>
                    <a:pt x="32" y="125"/>
                  </a:lnTo>
                  <a:lnTo>
                    <a:pt x="32" y="119"/>
                  </a:lnTo>
                  <a:lnTo>
                    <a:pt x="27" y="119"/>
                  </a:lnTo>
                  <a:lnTo>
                    <a:pt x="27" y="125"/>
                  </a:lnTo>
                  <a:lnTo>
                    <a:pt x="21" y="130"/>
                  </a:lnTo>
                  <a:lnTo>
                    <a:pt x="21" y="136"/>
                  </a:lnTo>
                  <a:lnTo>
                    <a:pt x="27" y="136"/>
                  </a:lnTo>
                  <a:lnTo>
                    <a:pt x="27" y="141"/>
                  </a:lnTo>
                  <a:lnTo>
                    <a:pt x="21" y="141"/>
                  </a:lnTo>
                  <a:lnTo>
                    <a:pt x="16" y="141"/>
                  </a:lnTo>
                  <a:lnTo>
                    <a:pt x="11" y="141"/>
                  </a:lnTo>
                  <a:lnTo>
                    <a:pt x="11" y="136"/>
                  </a:lnTo>
                  <a:lnTo>
                    <a:pt x="6" y="136"/>
                  </a:lnTo>
                  <a:lnTo>
                    <a:pt x="6" y="130"/>
                  </a:lnTo>
                  <a:lnTo>
                    <a:pt x="6" y="125"/>
                  </a:lnTo>
                  <a:lnTo>
                    <a:pt x="6" y="119"/>
                  </a:lnTo>
                  <a:lnTo>
                    <a:pt x="0" y="119"/>
                  </a:lnTo>
                  <a:lnTo>
                    <a:pt x="6" y="114"/>
                  </a:lnTo>
                  <a:lnTo>
                    <a:pt x="6" y="108"/>
                  </a:lnTo>
                  <a:lnTo>
                    <a:pt x="6" y="103"/>
                  </a:lnTo>
                  <a:lnTo>
                    <a:pt x="11" y="103"/>
                  </a:lnTo>
                  <a:lnTo>
                    <a:pt x="11" y="108"/>
                  </a:lnTo>
                  <a:lnTo>
                    <a:pt x="16" y="108"/>
                  </a:lnTo>
                  <a:lnTo>
                    <a:pt x="16" y="103"/>
                  </a:lnTo>
                  <a:lnTo>
                    <a:pt x="16" y="97"/>
                  </a:lnTo>
                  <a:lnTo>
                    <a:pt x="21" y="97"/>
                  </a:lnTo>
                  <a:lnTo>
                    <a:pt x="21" y="92"/>
                  </a:lnTo>
                  <a:lnTo>
                    <a:pt x="16" y="92"/>
                  </a:lnTo>
                  <a:lnTo>
                    <a:pt x="16" y="87"/>
                  </a:lnTo>
                  <a:lnTo>
                    <a:pt x="16" y="81"/>
                  </a:lnTo>
                  <a:lnTo>
                    <a:pt x="21" y="81"/>
                  </a:lnTo>
                  <a:lnTo>
                    <a:pt x="27" y="81"/>
                  </a:lnTo>
                  <a:lnTo>
                    <a:pt x="32" y="81"/>
                  </a:lnTo>
                  <a:lnTo>
                    <a:pt x="32" y="87"/>
                  </a:lnTo>
                  <a:lnTo>
                    <a:pt x="37" y="87"/>
                  </a:lnTo>
                  <a:lnTo>
                    <a:pt x="43" y="81"/>
                  </a:lnTo>
                  <a:lnTo>
                    <a:pt x="43" y="76"/>
                  </a:lnTo>
                  <a:lnTo>
                    <a:pt x="48" y="76"/>
                  </a:lnTo>
                  <a:lnTo>
                    <a:pt x="48" y="70"/>
                  </a:lnTo>
                  <a:lnTo>
                    <a:pt x="43" y="70"/>
                  </a:lnTo>
                  <a:lnTo>
                    <a:pt x="37" y="65"/>
                  </a:lnTo>
                  <a:lnTo>
                    <a:pt x="32" y="65"/>
                  </a:lnTo>
                  <a:lnTo>
                    <a:pt x="27" y="65"/>
                  </a:lnTo>
                  <a:lnTo>
                    <a:pt x="21" y="65"/>
                  </a:lnTo>
                  <a:lnTo>
                    <a:pt x="16" y="65"/>
                  </a:lnTo>
                  <a:lnTo>
                    <a:pt x="16" y="70"/>
                  </a:lnTo>
                  <a:lnTo>
                    <a:pt x="11" y="70"/>
                  </a:lnTo>
                  <a:lnTo>
                    <a:pt x="11" y="65"/>
                  </a:lnTo>
                  <a:lnTo>
                    <a:pt x="11" y="59"/>
                  </a:lnTo>
                  <a:lnTo>
                    <a:pt x="11" y="54"/>
                  </a:lnTo>
                  <a:lnTo>
                    <a:pt x="11" y="48"/>
                  </a:lnTo>
                  <a:lnTo>
                    <a:pt x="16" y="48"/>
                  </a:lnTo>
                  <a:lnTo>
                    <a:pt x="16" y="43"/>
                  </a:lnTo>
                  <a:lnTo>
                    <a:pt x="21" y="43"/>
                  </a:lnTo>
                  <a:lnTo>
                    <a:pt x="27" y="43"/>
                  </a:lnTo>
                  <a:lnTo>
                    <a:pt x="32" y="43"/>
                  </a:lnTo>
                  <a:lnTo>
                    <a:pt x="32" y="38"/>
                  </a:lnTo>
                  <a:lnTo>
                    <a:pt x="32" y="43"/>
                  </a:lnTo>
                  <a:lnTo>
                    <a:pt x="32" y="38"/>
                  </a:lnTo>
                  <a:lnTo>
                    <a:pt x="37" y="38"/>
                  </a:lnTo>
                  <a:lnTo>
                    <a:pt x="37" y="43"/>
                  </a:lnTo>
                  <a:lnTo>
                    <a:pt x="43" y="43"/>
                  </a:lnTo>
                  <a:lnTo>
                    <a:pt x="48" y="43"/>
                  </a:lnTo>
                  <a:lnTo>
                    <a:pt x="53" y="43"/>
                  </a:lnTo>
                  <a:lnTo>
                    <a:pt x="58" y="43"/>
                  </a:lnTo>
                  <a:lnTo>
                    <a:pt x="58" y="38"/>
                  </a:lnTo>
                  <a:lnTo>
                    <a:pt x="58" y="32"/>
                  </a:lnTo>
                  <a:lnTo>
                    <a:pt x="53" y="27"/>
                  </a:lnTo>
                  <a:lnTo>
                    <a:pt x="58" y="21"/>
                  </a:lnTo>
                  <a:lnTo>
                    <a:pt x="53" y="21"/>
                  </a:lnTo>
                  <a:lnTo>
                    <a:pt x="53" y="16"/>
                  </a:lnTo>
                  <a:lnTo>
                    <a:pt x="58" y="16"/>
                  </a:lnTo>
                  <a:lnTo>
                    <a:pt x="53" y="10"/>
                  </a:lnTo>
                  <a:lnTo>
                    <a:pt x="53" y="5"/>
                  </a:lnTo>
                  <a:lnTo>
                    <a:pt x="58" y="5"/>
                  </a:lnTo>
                  <a:lnTo>
                    <a:pt x="58" y="10"/>
                  </a:lnTo>
                  <a:lnTo>
                    <a:pt x="64" y="10"/>
                  </a:lnTo>
                  <a:lnTo>
                    <a:pt x="69" y="16"/>
                  </a:lnTo>
                  <a:lnTo>
                    <a:pt x="74" y="16"/>
                  </a:lnTo>
                  <a:lnTo>
                    <a:pt x="80" y="16"/>
                  </a:lnTo>
                  <a:lnTo>
                    <a:pt x="85" y="16"/>
                  </a:lnTo>
                  <a:lnTo>
                    <a:pt x="90" y="16"/>
                  </a:lnTo>
                  <a:lnTo>
                    <a:pt x="90" y="21"/>
                  </a:lnTo>
                  <a:lnTo>
                    <a:pt x="90" y="27"/>
                  </a:lnTo>
                  <a:lnTo>
                    <a:pt x="95" y="27"/>
                  </a:lnTo>
                  <a:lnTo>
                    <a:pt x="95" y="32"/>
                  </a:lnTo>
                  <a:lnTo>
                    <a:pt x="95" y="38"/>
                  </a:lnTo>
                  <a:lnTo>
                    <a:pt x="101" y="43"/>
                  </a:lnTo>
                  <a:lnTo>
                    <a:pt x="101" y="48"/>
                  </a:lnTo>
                  <a:lnTo>
                    <a:pt x="101" y="54"/>
                  </a:lnTo>
                  <a:lnTo>
                    <a:pt x="101" y="48"/>
                  </a:lnTo>
                  <a:lnTo>
                    <a:pt x="106" y="48"/>
                  </a:lnTo>
                  <a:lnTo>
                    <a:pt x="111" y="48"/>
                  </a:lnTo>
                  <a:lnTo>
                    <a:pt x="116" y="48"/>
                  </a:lnTo>
                  <a:lnTo>
                    <a:pt x="116" y="43"/>
                  </a:lnTo>
                  <a:lnTo>
                    <a:pt x="122" y="43"/>
                  </a:lnTo>
                  <a:lnTo>
                    <a:pt x="127" y="43"/>
                  </a:lnTo>
                  <a:lnTo>
                    <a:pt x="127" y="38"/>
                  </a:lnTo>
                  <a:lnTo>
                    <a:pt x="132" y="32"/>
                  </a:lnTo>
                  <a:lnTo>
                    <a:pt x="132" y="27"/>
                  </a:lnTo>
                  <a:lnTo>
                    <a:pt x="138" y="21"/>
                  </a:lnTo>
                  <a:lnTo>
                    <a:pt x="143" y="16"/>
                  </a:lnTo>
                  <a:lnTo>
                    <a:pt x="148" y="16"/>
                  </a:lnTo>
                  <a:lnTo>
                    <a:pt x="153" y="10"/>
                  </a:lnTo>
                  <a:lnTo>
                    <a:pt x="159" y="10"/>
                  </a:lnTo>
                  <a:lnTo>
                    <a:pt x="164" y="10"/>
                  </a:lnTo>
                  <a:lnTo>
                    <a:pt x="169" y="5"/>
                  </a:lnTo>
                  <a:lnTo>
                    <a:pt x="175" y="5"/>
                  </a:lnTo>
                  <a:lnTo>
                    <a:pt x="175" y="10"/>
                  </a:lnTo>
                  <a:lnTo>
                    <a:pt x="180" y="10"/>
                  </a:lnTo>
                  <a:lnTo>
                    <a:pt x="180" y="16"/>
                  </a:lnTo>
                  <a:lnTo>
                    <a:pt x="185" y="16"/>
                  </a:lnTo>
                  <a:lnTo>
                    <a:pt x="190" y="16"/>
                  </a:lnTo>
                  <a:lnTo>
                    <a:pt x="190" y="10"/>
                  </a:lnTo>
                  <a:lnTo>
                    <a:pt x="196" y="10"/>
                  </a:lnTo>
                  <a:lnTo>
                    <a:pt x="196" y="5"/>
                  </a:lnTo>
                  <a:lnTo>
                    <a:pt x="201" y="0"/>
                  </a:lnTo>
                  <a:lnTo>
                    <a:pt x="201" y="5"/>
                  </a:lnTo>
                  <a:lnTo>
                    <a:pt x="206" y="5"/>
                  </a:lnTo>
                  <a:lnTo>
                    <a:pt x="206" y="0"/>
                  </a:lnTo>
                  <a:lnTo>
                    <a:pt x="206" y="5"/>
                  </a:lnTo>
                  <a:lnTo>
                    <a:pt x="206" y="10"/>
                  </a:lnTo>
                  <a:lnTo>
                    <a:pt x="206" y="16"/>
                  </a:lnTo>
                  <a:lnTo>
                    <a:pt x="211" y="16"/>
                  </a:lnTo>
                  <a:lnTo>
                    <a:pt x="206" y="21"/>
                  </a:lnTo>
                  <a:lnTo>
                    <a:pt x="206" y="27"/>
                  </a:lnTo>
                  <a:lnTo>
                    <a:pt x="206" y="32"/>
                  </a:lnTo>
                  <a:lnTo>
                    <a:pt x="206" y="38"/>
                  </a:lnTo>
                  <a:lnTo>
                    <a:pt x="206" y="43"/>
                  </a:lnTo>
                  <a:lnTo>
                    <a:pt x="201" y="48"/>
                  </a:lnTo>
                  <a:lnTo>
                    <a:pt x="206" y="54"/>
                  </a:lnTo>
                  <a:lnTo>
                    <a:pt x="206" y="59"/>
                  </a:lnTo>
                  <a:lnTo>
                    <a:pt x="201" y="59"/>
                  </a:lnTo>
                  <a:lnTo>
                    <a:pt x="201" y="54"/>
                  </a:lnTo>
                  <a:lnTo>
                    <a:pt x="201" y="59"/>
                  </a:lnTo>
                  <a:lnTo>
                    <a:pt x="201" y="65"/>
                  </a:lnTo>
                  <a:lnTo>
                    <a:pt x="201" y="70"/>
                  </a:lnTo>
                  <a:lnTo>
                    <a:pt x="196" y="70"/>
                  </a:lnTo>
                  <a:lnTo>
                    <a:pt x="196" y="76"/>
                  </a:lnTo>
                  <a:lnTo>
                    <a:pt x="196" y="81"/>
                  </a:lnTo>
                  <a:lnTo>
                    <a:pt x="190" y="81"/>
                  </a:lnTo>
                  <a:close/>
                </a:path>
              </a:pathLst>
            </a:custGeom>
            <a:solidFill>
              <a:srgbClr val="A5FAFF"/>
            </a:solidFill>
            <a:ln w="7938">
              <a:solidFill>
                <a:srgbClr val="000000"/>
              </a:solidFill>
              <a:round/>
              <a:headEnd/>
              <a:tailEnd/>
            </a:ln>
          </p:spPr>
          <p:txBody>
            <a:bodyPr/>
            <a:lstStyle/>
            <a:p>
              <a:endParaRPr lang="es-CO"/>
            </a:p>
          </p:txBody>
        </p:sp>
        <p:sp>
          <p:nvSpPr>
            <p:cNvPr id="53265" name="Freeform 16"/>
            <p:cNvSpPr>
              <a:spLocks/>
            </p:cNvSpPr>
            <p:nvPr/>
          </p:nvSpPr>
          <p:spPr bwMode="auto">
            <a:xfrm>
              <a:off x="3571" y="2363"/>
              <a:ext cx="153" cy="131"/>
            </a:xfrm>
            <a:custGeom>
              <a:avLst/>
              <a:gdLst>
                <a:gd name="T0" fmla="*/ 21 w 153"/>
                <a:gd name="T1" fmla="*/ 82 h 131"/>
                <a:gd name="T2" fmla="*/ 16 w 153"/>
                <a:gd name="T3" fmla="*/ 71 h 131"/>
                <a:gd name="T4" fmla="*/ 11 w 153"/>
                <a:gd name="T5" fmla="*/ 55 h 131"/>
                <a:gd name="T6" fmla="*/ 5 w 153"/>
                <a:gd name="T7" fmla="*/ 44 h 131"/>
                <a:gd name="T8" fmla="*/ 5 w 153"/>
                <a:gd name="T9" fmla="*/ 33 h 131"/>
                <a:gd name="T10" fmla="*/ 11 w 153"/>
                <a:gd name="T11" fmla="*/ 22 h 131"/>
                <a:gd name="T12" fmla="*/ 26 w 153"/>
                <a:gd name="T13" fmla="*/ 17 h 131"/>
                <a:gd name="T14" fmla="*/ 37 w 153"/>
                <a:gd name="T15" fmla="*/ 6 h 131"/>
                <a:gd name="T16" fmla="*/ 53 w 153"/>
                <a:gd name="T17" fmla="*/ 0 h 131"/>
                <a:gd name="T18" fmla="*/ 69 w 153"/>
                <a:gd name="T19" fmla="*/ 0 h 131"/>
                <a:gd name="T20" fmla="*/ 74 w 153"/>
                <a:gd name="T21" fmla="*/ 0 h 131"/>
                <a:gd name="T22" fmla="*/ 74 w 153"/>
                <a:gd name="T23" fmla="*/ 17 h 131"/>
                <a:gd name="T24" fmla="*/ 79 w 153"/>
                <a:gd name="T25" fmla="*/ 17 h 131"/>
                <a:gd name="T26" fmla="*/ 95 w 153"/>
                <a:gd name="T27" fmla="*/ 17 h 131"/>
                <a:gd name="T28" fmla="*/ 111 w 153"/>
                <a:gd name="T29" fmla="*/ 22 h 131"/>
                <a:gd name="T30" fmla="*/ 106 w 153"/>
                <a:gd name="T31" fmla="*/ 33 h 131"/>
                <a:gd name="T32" fmla="*/ 95 w 153"/>
                <a:gd name="T33" fmla="*/ 33 h 131"/>
                <a:gd name="T34" fmla="*/ 79 w 153"/>
                <a:gd name="T35" fmla="*/ 33 h 131"/>
                <a:gd name="T36" fmla="*/ 84 w 153"/>
                <a:gd name="T37" fmla="*/ 44 h 131"/>
                <a:gd name="T38" fmla="*/ 79 w 153"/>
                <a:gd name="T39" fmla="*/ 55 h 131"/>
                <a:gd name="T40" fmla="*/ 74 w 153"/>
                <a:gd name="T41" fmla="*/ 55 h 131"/>
                <a:gd name="T42" fmla="*/ 69 w 153"/>
                <a:gd name="T43" fmla="*/ 66 h 131"/>
                <a:gd name="T44" fmla="*/ 69 w 153"/>
                <a:gd name="T45" fmla="*/ 77 h 131"/>
                <a:gd name="T46" fmla="*/ 74 w 153"/>
                <a:gd name="T47" fmla="*/ 88 h 131"/>
                <a:gd name="T48" fmla="*/ 84 w 153"/>
                <a:gd name="T49" fmla="*/ 93 h 131"/>
                <a:gd name="T50" fmla="*/ 84 w 153"/>
                <a:gd name="T51" fmla="*/ 88 h 131"/>
                <a:gd name="T52" fmla="*/ 90 w 153"/>
                <a:gd name="T53" fmla="*/ 71 h 131"/>
                <a:gd name="T54" fmla="*/ 95 w 153"/>
                <a:gd name="T55" fmla="*/ 82 h 131"/>
                <a:gd name="T56" fmla="*/ 100 w 153"/>
                <a:gd name="T57" fmla="*/ 93 h 131"/>
                <a:gd name="T58" fmla="*/ 111 w 153"/>
                <a:gd name="T59" fmla="*/ 82 h 131"/>
                <a:gd name="T60" fmla="*/ 121 w 153"/>
                <a:gd name="T61" fmla="*/ 88 h 131"/>
                <a:gd name="T62" fmla="*/ 132 w 153"/>
                <a:gd name="T63" fmla="*/ 93 h 131"/>
                <a:gd name="T64" fmla="*/ 143 w 153"/>
                <a:gd name="T65" fmla="*/ 98 h 131"/>
                <a:gd name="T66" fmla="*/ 148 w 153"/>
                <a:gd name="T67" fmla="*/ 109 h 131"/>
                <a:gd name="T68" fmla="*/ 153 w 153"/>
                <a:gd name="T69" fmla="*/ 120 h 131"/>
                <a:gd name="T70" fmla="*/ 148 w 153"/>
                <a:gd name="T71" fmla="*/ 131 h 131"/>
                <a:gd name="T72" fmla="*/ 132 w 153"/>
                <a:gd name="T73" fmla="*/ 131 h 131"/>
                <a:gd name="T74" fmla="*/ 116 w 153"/>
                <a:gd name="T75" fmla="*/ 131 h 131"/>
                <a:gd name="T76" fmla="*/ 106 w 153"/>
                <a:gd name="T77" fmla="*/ 126 h 131"/>
                <a:gd name="T78" fmla="*/ 90 w 153"/>
                <a:gd name="T79" fmla="*/ 126 h 131"/>
                <a:gd name="T80" fmla="*/ 79 w 153"/>
                <a:gd name="T81" fmla="*/ 120 h 131"/>
                <a:gd name="T82" fmla="*/ 69 w 153"/>
                <a:gd name="T83" fmla="*/ 120 h 131"/>
                <a:gd name="T84" fmla="*/ 69 w 153"/>
                <a:gd name="T85" fmla="*/ 109 h 131"/>
                <a:gd name="T86" fmla="*/ 63 w 153"/>
                <a:gd name="T87" fmla="*/ 98 h 131"/>
                <a:gd name="T88" fmla="*/ 58 w 153"/>
                <a:gd name="T89" fmla="*/ 98 h 131"/>
                <a:gd name="T90" fmla="*/ 48 w 153"/>
                <a:gd name="T91" fmla="*/ 93 h 131"/>
                <a:gd name="T92" fmla="*/ 42 w 153"/>
                <a:gd name="T93" fmla="*/ 82 h 1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3"/>
                <a:gd name="T142" fmla="*/ 0 h 131"/>
                <a:gd name="T143" fmla="*/ 153 w 153"/>
                <a:gd name="T144" fmla="*/ 131 h 13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3" h="131">
                  <a:moveTo>
                    <a:pt x="32" y="82"/>
                  </a:moveTo>
                  <a:lnTo>
                    <a:pt x="26" y="82"/>
                  </a:lnTo>
                  <a:lnTo>
                    <a:pt x="21" y="82"/>
                  </a:lnTo>
                  <a:lnTo>
                    <a:pt x="21" y="77"/>
                  </a:lnTo>
                  <a:lnTo>
                    <a:pt x="21" y="71"/>
                  </a:lnTo>
                  <a:lnTo>
                    <a:pt x="16" y="71"/>
                  </a:lnTo>
                  <a:lnTo>
                    <a:pt x="16" y="66"/>
                  </a:lnTo>
                  <a:lnTo>
                    <a:pt x="16" y="60"/>
                  </a:lnTo>
                  <a:lnTo>
                    <a:pt x="11" y="55"/>
                  </a:lnTo>
                  <a:lnTo>
                    <a:pt x="11" y="49"/>
                  </a:lnTo>
                  <a:lnTo>
                    <a:pt x="11" y="44"/>
                  </a:lnTo>
                  <a:lnTo>
                    <a:pt x="5" y="44"/>
                  </a:lnTo>
                  <a:lnTo>
                    <a:pt x="0" y="39"/>
                  </a:lnTo>
                  <a:lnTo>
                    <a:pt x="0" y="33"/>
                  </a:lnTo>
                  <a:lnTo>
                    <a:pt x="5" y="33"/>
                  </a:lnTo>
                  <a:lnTo>
                    <a:pt x="11" y="33"/>
                  </a:lnTo>
                  <a:lnTo>
                    <a:pt x="11" y="28"/>
                  </a:lnTo>
                  <a:lnTo>
                    <a:pt x="11" y="22"/>
                  </a:lnTo>
                  <a:lnTo>
                    <a:pt x="16" y="22"/>
                  </a:lnTo>
                  <a:lnTo>
                    <a:pt x="21" y="17"/>
                  </a:lnTo>
                  <a:lnTo>
                    <a:pt x="26" y="17"/>
                  </a:lnTo>
                  <a:lnTo>
                    <a:pt x="32" y="11"/>
                  </a:lnTo>
                  <a:lnTo>
                    <a:pt x="37" y="11"/>
                  </a:lnTo>
                  <a:lnTo>
                    <a:pt x="37" y="6"/>
                  </a:lnTo>
                  <a:lnTo>
                    <a:pt x="42" y="6"/>
                  </a:lnTo>
                  <a:lnTo>
                    <a:pt x="48" y="6"/>
                  </a:lnTo>
                  <a:lnTo>
                    <a:pt x="53" y="0"/>
                  </a:lnTo>
                  <a:lnTo>
                    <a:pt x="58" y="0"/>
                  </a:lnTo>
                  <a:lnTo>
                    <a:pt x="63" y="0"/>
                  </a:lnTo>
                  <a:lnTo>
                    <a:pt x="69" y="0"/>
                  </a:lnTo>
                  <a:lnTo>
                    <a:pt x="74" y="0"/>
                  </a:lnTo>
                  <a:lnTo>
                    <a:pt x="79" y="0"/>
                  </a:lnTo>
                  <a:lnTo>
                    <a:pt x="74" y="0"/>
                  </a:lnTo>
                  <a:lnTo>
                    <a:pt x="74" y="6"/>
                  </a:lnTo>
                  <a:lnTo>
                    <a:pt x="74" y="11"/>
                  </a:lnTo>
                  <a:lnTo>
                    <a:pt x="74" y="17"/>
                  </a:lnTo>
                  <a:lnTo>
                    <a:pt x="74" y="22"/>
                  </a:lnTo>
                  <a:lnTo>
                    <a:pt x="79" y="22"/>
                  </a:lnTo>
                  <a:lnTo>
                    <a:pt x="79" y="17"/>
                  </a:lnTo>
                  <a:lnTo>
                    <a:pt x="84" y="17"/>
                  </a:lnTo>
                  <a:lnTo>
                    <a:pt x="90" y="17"/>
                  </a:lnTo>
                  <a:lnTo>
                    <a:pt x="95" y="17"/>
                  </a:lnTo>
                  <a:lnTo>
                    <a:pt x="100" y="17"/>
                  </a:lnTo>
                  <a:lnTo>
                    <a:pt x="106" y="22"/>
                  </a:lnTo>
                  <a:lnTo>
                    <a:pt x="111" y="22"/>
                  </a:lnTo>
                  <a:lnTo>
                    <a:pt x="111" y="28"/>
                  </a:lnTo>
                  <a:lnTo>
                    <a:pt x="106" y="28"/>
                  </a:lnTo>
                  <a:lnTo>
                    <a:pt x="106" y="33"/>
                  </a:lnTo>
                  <a:lnTo>
                    <a:pt x="100" y="39"/>
                  </a:lnTo>
                  <a:lnTo>
                    <a:pt x="95" y="39"/>
                  </a:lnTo>
                  <a:lnTo>
                    <a:pt x="95" y="33"/>
                  </a:lnTo>
                  <a:lnTo>
                    <a:pt x="90" y="33"/>
                  </a:lnTo>
                  <a:lnTo>
                    <a:pt x="84" y="33"/>
                  </a:lnTo>
                  <a:lnTo>
                    <a:pt x="79" y="33"/>
                  </a:lnTo>
                  <a:lnTo>
                    <a:pt x="79" y="39"/>
                  </a:lnTo>
                  <a:lnTo>
                    <a:pt x="79" y="44"/>
                  </a:lnTo>
                  <a:lnTo>
                    <a:pt x="84" y="44"/>
                  </a:lnTo>
                  <a:lnTo>
                    <a:pt x="84" y="49"/>
                  </a:lnTo>
                  <a:lnTo>
                    <a:pt x="79" y="49"/>
                  </a:lnTo>
                  <a:lnTo>
                    <a:pt x="79" y="55"/>
                  </a:lnTo>
                  <a:lnTo>
                    <a:pt x="79" y="60"/>
                  </a:lnTo>
                  <a:lnTo>
                    <a:pt x="74" y="60"/>
                  </a:lnTo>
                  <a:lnTo>
                    <a:pt x="74" y="55"/>
                  </a:lnTo>
                  <a:lnTo>
                    <a:pt x="69" y="55"/>
                  </a:lnTo>
                  <a:lnTo>
                    <a:pt x="69" y="60"/>
                  </a:lnTo>
                  <a:lnTo>
                    <a:pt x="69" y="66"/>
                  </a:lnTo>
                  <a:lnTo>
                    <a:pt x="63" y="71"/>
                  </a:lnTo>
                  <a:lnTo>
                    <a:pt x="69" y="71"/>
                  </a:lnTo>
                  <a:lnTo>
                    <a:pt x="69" y="77"/>
                  </a:lnTo>
                  <a:lnTo>
                    <a:pt x="69" y="82"/>
                  </a:lnTo>
                  <a:lnTo>
                    <a:pt x="69" y="88"/>
                  </a:lnTo>
                  <a:lnTo>
                    <a:pt x="74" y="88"/>
                  </a:lnTo>
                  <a:lnTo>
                    <a:pt x="74" y="93"/>
                  </a:lnTo>
                  <a:lnTo>
                    <a:pt x="79" y="93"/>
                  </a:lnTo>
                  <a:lnTo>
                    <a:pt x="84" y="93"/>
                  </a:lnTo>
                  <a:lnTo>
                    <a:pt x="90" y="93"/>
                  </a:lnTo>
                  <a:lnTo>
                    <a:pt x="90" y="88"/>
                  </a:lnTo>
                  <a:lnTo>
                    <a:pt x="84" y="88"/>
                  </a:lnTo>
                  <a:lnTo>
                    <a:pt x="84" y="82"/>
                  </a:lnTo>
                  <a:lnTo>
                    <a:pt x="90" y="77"/>
                  </a:lnTo>
                  <a:lnTo>
                    <a:pt x="90" y="71"/>
                  </a:lnTo>
                  <a:lnTo>
                    <a:pt x="95" y="71"/>
                  </a:lnTo>
                  <a:lnTo>
                    <a:pt x="95" y="77"/>
                  </a:lnTo>
                  <a:lnTo>
                    <a:pt x="95" y="82"/>
                  </a:lnTo>
                  <a:lnTo>
                    <a:pt x="95" y="88"/>
                  </a:lnTo>
                  <a:lnTo>
                    <a:pt x="100" y="88"/>
                  </a:lnTo>
                  <a:lnTo>
                    <a:pt x="100" y="93"/>
                  </a:lnTo>
                  <a:lnTo>
                    <a:pt x="106" y="93"/>
                  </a:lnTo>
                  <a:lnTo>
                    <a:pt x="106" y="88"/>
                  </a:lnTo>
                  <a:lnTo>
                    <a:pt x="111" y="82"/>
                  </a:lnTo>
                  <a:lnTo>
                    <a:pt x="111" y="88"/>
                  </a:lnTo>
                  <a:lnTo>
                    <a:pt x="116" y="88"/>
                  </a:lnTo>
                  <a:lnTo>
                    <a:pt x="121" y="88"/>
                  </a:lnTo>
                  <a:lnTo>
                    <a:pt x="121" y="93"/>
                  </a:lnTo>
                  <a:lnTo>
                    <a:pt x="127" y="93"/>
                  </a:lnTo>
                  <a:lnTo>
                    <a:pt x="132" y="93"/>
                  </a:lnTo>
                  <a:lnTo>
                    <a:pt x="137" y="93"/>
                  </a:lnTo>
                  <a:lnTo>
                    <a:pt x="137" y="98"/>
                  </a:lnTo>
                  <a:lnTo>
                    <a:pt x="143" y="98"/>
                  </a:lnTo>
                  <a:lnTo>
                    <a:pt x="143" y="104"/>
                  </a:lnTo>
                  <a:lnTo>
                    <a:pt x="148" y="104"/>
                  </a:lnTo>
                  <a:lnTo>
                    <a:pt x="148" y="109"/>
                  </a:lnTo>
                  <a:lnTo>
                    <a:pt x="153" y="109"/>
                  </a:lnTo>
                  <a:lnTo>
                    <a:pt x="153" y="115"/>
                  </a:lnTo>
                  <a:lnTo>
                    <a:pt x="153" y="120"/>
                  </a:lnTo>
                  <a:lnTo>
                    <a:pt x="153" y="126"/>
                  </a:lnTo>
                  <a:lnTo>
                    <a:pt x="148" y="126"/>
                  </a:lnTo>
                  <a:lnTo>
                    <a:pt x="148" y="131"/>
                  </a:lnTo>
                  <a:lnTo>
                    <a:pt x="143" y="131"/>
                  </a:lnTo>
                  <a:lnTo>
                    <a:pt x="137" y="131"/>
                  </a:lnTo>
                  <a:lnTo>
                    <a:pt x="132" y="131"/>
                  </a:lnTo>
                  <a:lnTo>
                    <a:pt x="127" y="131"/>
                  </a:lnTo>
                  <a:lnTo>
                    <a:pt x="121" y="131"/>
                  </a:lnTo>
                  <a:lnTo>
                    <a:pt x="116" y="131"/>
                  </a:lnTo>
                  <a:lnTo>
                    <a:pt x="116" y="126"/>
                  </a:lnTo>
                  <a:lnTo>
                    <a:pt x="111" y="126"/>
                  </a:lnTo>
                  <a:lnTo>
                    <a:pt x="106" y="126"/>
                  </a:lnTo>
                  <a:lnTo>
                    <a:pt x="100" y="126"/>
                  </a:lnTo>
                  <a:lnTo>
                    <a:pt x="95" y="126"/>
                  </a:lnTo>
                  <a:lnTo>
                    <a:pt x="90" y="126"/>
                  </a:lnTo>
                  <a:lnTo>
                    <a:pt x="84" y="126"/>
                  </a:lnTo>
                  <a:lnTo>
                    <a:pt x="79" y="126"/>
                  </a:lnTo>
                  <a:lnTo>
                    <a:pt x="79" y="120"/>
                  </a:lnTo>
                  <a:lnTo>
                    <a:pt x="74" y="115"/>
                  </a:lnTo>
                  <a:lnTo>
                    <a:pt x="74" y="120"/>
                  </a:lnTo>
                  <a:lnTo>
                    <a:pt x="69" y="120"/>
                  </a:lnTo>
                  <a:lnTo>
                    <a:pt x="63" y="115"/>
                  </a:lnTo>
                  <a:lnTo>
                    <a:pt x="63" y="109"/>
                  </a:lnTo>
                  <a:lnTo>
                    <a:pt x="69" y="109"/>
                  </a:lnTo>
                  <a:lnTo>
                    <a:pt x="69" y="104"/>
                  </a:lnTo>
                  <a:lnTo>
                    <a:pt x="69" y="98"/>
                  </a:lnTo>
                  <a:lnTo>
                    <a:pt x="63" y="98"/>
                  </a:lnTo>
                  <a:lnTo>
                    <a:pt x="63" y="104"/>
                  </a:lnTo>
                  <a:lnTo>
                    <a:pt x="58" y="104"/>
                  </a:lnTo>
                  <a:lnTo>
                    <a:pt x="58" y="98"/>
                  </a:lnTo>
                  <a:lnTo>
                    <a:pt x="58" y="93"/>
                  </a:lnTo>
                  <a:lnTo>
                    <a:pt x="53" y="93"/>
                  </a:lnTo>
                  <a:lnTo>
                    <a:pt x="48" y="93"/>
                  </a:lnTo>
                  <a:lnTo>
                    <a:pt x="48" y="88"/>
                  </a:lnTo>
                  <a:lnTo>
                    <a:pt x="48" y="82"/>
                  </a:lnTo>
                  <a:lnTo>
                    <a:pt x="42" y="82"/>
                  </a:lnTo>
                  <a:lnTo>
                    <a:pt x="37" y="82"/>
                  </a:lnTo>
                  <a:lnTo>
                    <a:pt x="32" y="82"/>
                  </a:lnTo>
                  <a:close/>
                </a:path>
              </a:pathLst>
            </a:custGeom>
            <a:solidFill>
              <a:srgbClr val="A5FAFF"/>
            </a:solidFill>
            <a:ln w="7938">
              <a:solidFill>
                <a:srgbClr val="000000"/>
              </a:solidFill>
              <a:round/>
              <a:headEnd/>
              <a:tailEnd/>
            </a:ln>
          </p:spPr>
          <p:txBody>
            <a:bodyPr/>
            <a:lstStyle/>
            <a:p>
              <a:endParaRPr lang="es-CO"/>
            </a:p>
          </p:txBody>
        </p:sp>
        <p:sp>
          <p:nvSpPr>
            <p:cNvPr id="53266" name="Freeform 17"/>
            <p:cNvSpPr>
              <a:spLocks/>
            </p:cNvSpPr>
            <p:nvPr/>
          </p:nvSpPr>
          <p:spPr bwMode="auto">
            <a:xfrm>
              <a:off x="3613" y="2391"/>
              <a:ext cx="254" cy="380"/>
            </a:xfrm>
            <a:custGeom>
              <a:avLst/>
              <a:gdLst>
                <a:gd name="T0" fmla="*/ 217 w 254"/>
                <a:gd name="T1" fmla="*/ 21 h 380"/>
                <a:gd name="T2" fmla="*/ 211 w 254"/>
                <a:gd name="T3" fmla="*/ 49 h 380"/>
                <a:gd name="T4" fmla="*/ 211 w 254"/>
                <a:gd name="T5" fmla="*/ 76 h 380"/>
                <a:gd name="T6" fmla="*/ 201 w 254"/>
                <a:gd name="T7" fmla="*/ 98 h 380"/>
                <a:gd name="T8" fmla="*/ 201 w 254"/>
                <a:gd name="T9" fmla="*/ 125 h 380"/>
                <a:gd name="T10" fmla="*/ 196 w 254"/>
                <a:gd name="T11" fmla="*/ 152 h 380"/>
                <a:gd name="T12" fmla="*/ 196 w 254"/>
                <a:gd name="T13" fmla="*/ 174 h 380"/>
                <a:gd name="T14" fmla="*/ 211 w 254"/>
                <a:gd name="T15" fmla="*/ 174 h 380"/>
                <a:gd name="T16" fmla="*/ 227 w 254"/>
                <a:gd name="T17" fmla="*/ 179 h 380"/>
                <a:gd name="T18" fmla="*/ 248 w 254"/>
                <a:gd name="T19" fmla="*/ 174 h 380"/>
                <a:gd name="T20" fmla="*/ 254 w 254"/>
                <a:gd name="T21" fmla="*/ 196 h 380"/>
                <a:gd name="T22" fmla="*/ 248 w 254"/>
                <a:gd name="T23" fmla="*/ 217 h 380"/>
                <a:gd name="T24" fmla="*/ 248 w 254"/>
                <a:gd name="T25" fmla="*/ 244 h 380"/>
                <a:gd name="T26" fmla="*/ 238 w 254"/>
                <a:gd name="T27" fmla="*/ 261 h 380"/>
                <a:gd name="T28" fmla="*/ 217 w 254"/>
                <a:gd name="T29" fmla="*/ 283 h 380"/>
                <a:gd name="T30" fmla="*/ 206 w 254"/>
                <a:gd name="T31" fmla="*/ 299 h 380"/>
                <a:gd name="T32" fmla="*/ 201 w 254"/>
                <a:gd name="T33" fmla="*/ 315 h 380"/>
                <a:gd name="T34" fmla="*/ 185 w 254"/>
                <a:gd name="T35" fmla="*/ 331 h 380"/>
                <a:gd name="T36" fmla="*/ 169 w 254"/>
                <a:gd name="T37" fmla="*/ 331 h 380"/>
                <a:gd name="T38" fmla="*/ 164 w 254"/>
                <a:gd name="T39" fmla="*/ 321 h 380"/>
                <a:gd name="T40" fmla="*/ 164 w 254"/>
                <a:gd name="T41" fmla="*/ 310 h 380"/>
                <a:gd name="T42" fmla="*/ 137 w 254"/>
                <a:gd name="T43" fmla="*/ 315 h 380"/>
                <a:gd name="T44" fmla="*/ 127 w 254"/>
                <a:gd name="T45" fmla="*/ 315 h 380"/>
                <a:gd name="T46" fmla="*/ 106 w 254"/>
                <a:gd name="T47" fmla="*/ 321 h 380"/>
                <a:gd name="T48" fmla="*/ 90 w 254"/>
                <a:gd name="T49" fmla="*/ 337 h 380"/>
                <a:gd name="T50" fmla="*/ 79 w 254"/>
                <a:gd name="T51" fmla="*/ 353 h 380"/>
                <a:gd name="T52" fmla="*/ 53 w 254"/>
                <a:gd name="T53" fmla="*/ 364 h 380"/>
                <a:gd name="T54" fmla="*/ 37 w 254"/>
                <a:gd name="T55" fmla="*/ 375 h 380"/>
                <a:gd name="T56" fmla="*/ 16 w 254"/>
                <a:gd name="T57" fmla="*/ 380 h 380"/>
                <a:gd name="T58" fmla="*/ 0 w 254"/>
                <a:gd name="T59" fmla="*/ 364 h 380"/>
                <a:gd name="T60" fmla="*/ 0 w 254"/>
                <a:gd name="T61" fmla="*/ 337 h 380"/>
                <a:gd name="T62" fmla="*/ 11 w 254"/>
                <a:gd name="T63" fmla="*/ 321 h 380"/>
                <a:gd name="T64" fmla="*/ 16 w 254"/>
                <a:gd name="T65" fmla="*/ 293 h 380"/>
                <a:gd name="T66" fmla="*/ 21 w 254"/>
                <a:gd name="T67" fmla="*/ 266 h 380"/>
                <a:gd name="T68" fmla="*/ 32 w 254"/>
                <a:gd name="T69" fmla="*/ 239 h 380"/>
                <a:gd name="T70" fmla="*/ 42 w 254"/>
                <a:gd name="T71" fmla="*/ 223 h 380"/>
                <a:gd name="T72" fmla="*/ 64 w 254"/>
                <a:gd name="T73" fmla="*/ 212 h 380"/>
                <a:gd name="T74" fmla="*/ 64 w 254"/>
                <a:gd name="T75" fmla="*/ 190 h 380"/>
                <a:gd name="T76" fmla="*/ 74 w 254"/>
                <a:gd name="T77" fmla="*/ 163 h 380"/>
                <a:gd name="T78" fmla="*/ 79 w 254"/>
                <a:gd name="T79" fmla="*/ 141 h 380"/>
                <a:gd name="T80" fmla="*/ 95 w 254"/>
                <a:gd name="T81" fmla="*/ 125 h 380"/>
                <a:gd name="T82" fmla="*/ 111 w 254"/>
                <a:gd name="T83" fmla="*/ 114 h 380"/>
                <a:gd name="T84" fmla="*/ 111 w 254"/>
                <a:gd name="T85" fmla="*/ 98 h 380"/>
                <a:gd name="T86" fmla="*/ 116 w 254"/>
                <a:gd name="T87" fmla="*/ 76 h 380"/>
                <a:gd name="T88" fmla="*/ 116 w 254"/>
                <a:gd name="T89" fmla="*/ 65 h 380"/>
                <a:gd name="T90" fmla="*/ 116 w 254"/>
                <a:gd name="T91" fmla="*/ 38 h 380"/>
                <a:gd name="T92" fmla="*/ 132 w 254"/>
                <a:gd name="T93" fmla="*/ 32 h 380"/>
                <a:gd name="T94" fmla="*/ 153 w 254"/>
                <a:gd name="T95" fmla="*/ 27 h 380"/>
                <a:gd name="T96" fmla="*/ 164 w 254"/>
                <a:gd name="T97" fmla="*/ 11 h 380"/>
                <a:gd name="T98" fmla="*/ 185 w 254"/>
                <a:gd name="T99" fmla="*/ 5 h 380"/>
                <a:gd name="T100" fmla="*/ 201 w 254"/>
                <a:gd name="T101" fmla="*/ 5 h 3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4"/>
                <a:gd name="T154" fmla="*/ 0 h 380"/>
                <a:gd name="T155" fmla="*/ 254 w 254"/>
                <a:gd name="T156" fmla="*/ 380 h 3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4" h="380">
                  <a:moveTo>
                    <a:pt x="211" y="5"/>
                  </a:moveTo>
                  <a:lnTo>
                    <a:pt x="211" y="11"/>
                  </a:lnTo>
                  <a:lnTo>
                    <a:pt x="211" y="16"/>
                  </a:lnTo>
                  <a:lnTo>
                    <a:pt x="211" y="21"/>
                  </a:lnTo>
                  <a:lnTo>
                    <a:pt x="217" y="21"/>
                  </a:lnTo>
                  <a:lnTo>
                    <a:pt x="217" y="27"/>
                  </a:lnTo>
                  <a:lnTo>
                    <a:pt x="217" y="32"/>
                  </a:lnTo>
                  <a:lnTo>
                    <a:pt x="217" y="38"/>
                  </a:lnTo>
                  <a:lnTo>
                    <a:pt x="211" y="43"/>
                  </a:lnTo>
                  <a:lnTo>
                    <a:pt x="211" y="49"/>
                  </a:lnTo>
                  <a:lnTo>
                    <a:pt x="217" y="54"/>
                  </a:lnTo>
                  <a:lnTo>
                    <a:pt x="211" y="60"/>
                  </a:lnTo>
                  <a:lnTo>
                    <a:pt x="211" y="65"/>
                  </a:lnTo>
                  <a:lnTo>
                    <a:pt x="211" y="70"/>
                  </a:lnTo>
                  <a:lnTo>
                    <a:pt x="211" y="76"/>
                  </a:lnTo>
                  <a:lnTo>
                    <a:pt x="211" y="81"/>
                  </a:lnTo>
                  <a:lnTo>
                    <a:pt x="211" y="87"/>
                  </a:lnTo>
                  <a:lnTo>
                    <a:pt x="206" y="92"/>
                  </a:lnTo>
                  <a:lnTo>
                    <a:pt x="201" y="92"/>
                  </a:lnTo>
                  <a:lnTo>
                    <a:pt x="201" y="98"/>
                  </a:lnTo>
                  <a:lnTo>
                    <a:pt x="201" y="103"/>
                  </a:lnTo>
                  <a:lnTo>
                    <a:pt x="201" y="108"/>
                  </a:lnTo>
                  <a:lnTo>
                    <a:pt x="201" y="114"/>
                  </a:lnTo>
                  <a:lnTo>
                    <a:pt x="201" y="119"/>
                  </a:lnTo>
                  <a:lnTo>
                    <a:pt x="201" y="125"/>
                  </a:lnTo>
                  <a:lnTo>
                    <a:pt x="201" y="130"/>
                  </a:lnTo>
                  <a:lnTo>
                    <a:pt x="201" y="136"/>
                  </a:lnTo>
                  <a:lnTo>
                    <a:pt x="201" y="141"/>
                  </a:lnTo>
                  <a:lnTo>
                    <a:pt x="196" y="147"/>
                  </a:lnTo>
                  <a:lnTo>
                    <a:pt x="196" y="152"/>
                  </a:lnTo>
                  <a:lnTo>
                    <a:pt x="190" y="157"/>
                  </a:lnTo>
                  <a:lnTo>
                    <a:pt x="190" y="163"/>
                  </a:lnTo>
                  <a:lnTo>
                    <a:pt x="190" y="168"/>
                  </a:lnTo>
                  <a:lnTo>
                    <a:pt x="190" y="174"/>
                  </a:lnTo>
                  <a:lnTo>
                    <a:pt x="196" y="174"/>
                  </a:lnTo>
                  <a:lnTo>
                    <a:pt x="196" y="168"/>
                  </a:lnTo>
                  <a:lnTo>
                    <a:pt x="201" y="168"/>
                  </a:lnTo>
                  <a:lnTo>
                    <a:pt x="206" y="168"/>
                  </a:lnTo>
                  <a:lnTo>
                    <a:pt x="206" y="174"/>
                  </a:lnTo>
                  <a:lnTo>
                    <a:pt x="211" y="174"/>
                  </a:lnTo>
                  <a:lnTo>
                    <a:pt x="211" y="179"/>
                  </a:lnTo>
                  <a:lnTo>
                    <a:pt x="217" y="174"/>
                  </a:lnTo>
                  <a:lnTo>
                    <a:pt x="217" y="179"/>
                  </a:lnTo>
                  <a:lnTo>
                    <a:pt x="222" y="179"/>
                  </a:lnTo>
                  <a:lnTo>
                    <a:pt x="227" y="179"/>
                  </a:lnTo>
                  <a:lnTo>
                    <a:pt x="232" y="179"/>
                  </a:lnTo>
                  <a:lnTo>
                    <a:pt x="232" y="174"/>
                  </a:lnTo>
                  <a:lnTo>
                    <a:pt x="238" y="174"/>
                  </a:lnTo>
                  <a:lnTo>
                    <a:pt x="243" y="174"/>
                  </a:lnTo>
                  <a:lnTo>
                    <a:pt x="248" y="174"/>
                  </a:lnTo>
                  <a:lnTo>
                    <a:pt x="248" y="179"/>
                  </a:lnTo>
                  <a:lnTo>
                    <a:pt x="248" y="185"/>
                  </a:lnTo>
                  <a:lnTo>
                    <a:pt x="254" y="185"/>
                  </a:lnTo>
                  <a:lnTo>
                    <a:pt x="254" y="190"/>
                  </a:lnTo>
                  <a:lnTo>
                    <a:pt x="254" y="196"/>
                  </a:lnTo>
                  <a:lnTo>
                    <a:pt x="254" y="201"/>
                  </a:lnTo>
                  <a:lnTo>
                    <a:pt x="248" y="201"/>
                  </a:lnTo>
                  <a:lnTo>
                    <a:pt x="248" y="206"/>
                  </a:lnTo>
                  <a:lnTo>
                    <a:pt x="248" y="212"/>
                  </a:lnTo>
                  <a:lnTo>
                    <a:pt x="248" y="217"/>
                  </a:lnTo>
                  <a:lnTo>
                    <a:pt x="248" y="223"/>
                  </a:lnTo>
                  <a:lnTo>
                    <a:pt x="248" y="228"/>
                  </a:lnTo>
                  <a:lnTo>
                    <a:pt x="248" y="234"/>
                  </a:lnTo>
                  <a:lnTo>
                    <a:pt x="248" y="239"/>
                  </a:lnTo>
                  <a:lnTo>
                    <a:pt x="248" y="244"/>
                  </a:lnTo>
                  <a:lnTo>
                    <a:pt x="243" y="244"/>
                  </a:lnTo>
                  <a:lnTo>
                    <a:pt x="243" y="250"/>
                  </a:lnTo>
                  <a:lnTo>
                    <a:pt x="243" y="255"/>
                  </a:lnTo>
                  <a:lnTo>
                    <a:pt x="238" y="255"/>
                  </a:lnTo>
                  <a:lnTo>
                    <a:pt x="238" y="261"/>
                  </a:lnTo>
                  <a:lnTo>
                    <a:pt x="232" y="266"/>
                  </a:lnTo>
                  <a:lnTo>
                    <a:pt x="227" y="272"/>
                  </a:lnTo>
                  <a:lnTo>
                    <a:pt x="222" y="277"/>
                  </a:lnTo>
                  <a:lnTo>
                    <a:pt x="217" y="277"/>
                  </a:lnTo>
                  <a:lnTo>
                    <a:pt x="217" y="283"/>
                  </a:lnTo>
                  <a:lnTo>
                    <a:pt x="211" y="283"/>
                  </a:lnTo>
                  <a:lnTo>
                    <a:pt x="211" y="288"/>
                  </a:lnTo>
                  <a:lnTo>
                    <a:pt x="211" y="293"/>
                  </a:lnTo>
                  <a:lnTo>
                    <a:pt x="206" y="293"/>
                  </a:lnTo>
                  <a:lnTo>
                    <a:pt x="206" y="299"/>
                  </a:lnTo>
                  <a:lnTo>
                    <a:pt x="206" y="304"/>
                  </a:lnTo>
                  <a:lnTo>
                    <a:pt x="211" y="304"/>
                  </a:lnTo>
                  <a:lnTo>
                    <a:pt x="206" y="310"/>
                  </a:lnTo>
                  <a:lnTo>
                    <a:pt x="206" y="315"/>
                  </a:lnTo>
                  <a:lnTo>
                    <a:pt x="201" y="315"/>
                  </a:lnTo>
                  <a:lnTo>
                    <a:pt x="201" y="321"/>
                  </a:lnTo>
                  <a:lnTo>
                    <a:pt x="196" y="321"/>
                  </a:lnTo>
                  <a:lnTo>
                    <a:pt x="196" y="326"/>
                  </a:lnTo>
                  <a:lnTo>
                    <a:pt x="190" y="326"/>
                  </a:lnTo>
                  <a:lnTo>
                    <a:pt x="185" y="331"/>
                  </a:lnTo>
                  <a:lnTo>
                    <a:pt x="180" y="331"/>
                  </a:lnTo>
                  <a:lnTo>
                    <a:pt x="174" y="331"/>
                  </a:lnTo>
                  <a:lnTo>
                    <a:pt x="174" y="337"/>
                  </a:lnTo>
                  <a:lnTo>
                    <a:pt x="169" y="337"/>
                  </a:lnTo>
                  <a:lnTo>
                    <a:pt x="169" y="331"/>
                  </a:lnTo>
                  <a:lnTo>
                    <a:pt x="164" y="331"/>
                  </a:lnTo>
                  <a:lnTo>
                    <a:pt x="159" y="331"/>
                  </a:lnTo>
                  <a:lnTo>
                    <a:pt x="159" y="326"/>
                  </a:lnTo>
                  <a:lnTo>
                    <a:pt x="164" y="326"/>
                  </a:lnTo>
                  <a:lnTo>
                    <a:pt x="164" y="321"/>
                  </a:lnTo>
                  <a:lnTo>
                    <a:pt x="169" y="321"/>
                  </a:lnTo>
                  <a:lnTo>
                    <a:pt x="169" y="315"/>
                  </a:lnTo>
                  <a:lnTo>
                    <a:pt x="164" y="310"/>
                  </a:lnTo>
                  <a:lnTo>
                    <a:pt x="164" y="304"/>
                  </a:lnTo>
                  <a:lnTo>
                    <a:pt x="164" y="310"/>
                  </a:lnTo>
                  <a:lnTo>
                    <a:pt x="159" y="310"/>
                  </a:lnTo>
                  <a:lnTo>
                    <a:pt x="153" y="310"/>
                  </a:lnTo>
                  <a:lnTo>
                    <a:pt x="148" y="310"/>
                  </a:lnTo>
                  <a:lnTo>
                    <a:pt x="143" y="315"/>
                  </a:lnTo>
                  <a:lnTo>
                    <a:pt x="137" y="315"/>
                  </a:lnTo>
                  <a:lnTo>
                    <a:pt x="137" y="310"/>
                  </a:lnTo>
                  <a:lnTo>
                    <a:pt x="132" y="315"/>
                  </a:lnTo>
                  <a:lnTo>
                    <a:pt x="132" y="321"/>
                  </a:lnTo>
                  <a:lnTo>
                    <a:pt x="127" y="321"/>
                  </a:lnTo>
                  <a:lnTo>
                    <a:pt x="127" y="315"/>
                  </a:lnTo>
                  <a:lnTo>
                    <a:pt x="122" y="315"/>
                  </a:lnTo>
                  <a:lnTo>
                    <a:pt x="116" y="315"/>
                  </a:lnTo>
                  <a:lnTo>
                    <a:pt x="111" y="315"/>
                  </a:lnTo>
                  <a:lnTo>
                    <a:pt x="111" y="321"/>
                  </a:lnTo>
                  <a:lnTo>
                    <a:pt x="106" y="321"/>
                  </a:lnTo>
                  <a:lnTo>
                    <a:pt x="101" y="321"/>
                  </a:lnTo>
                  <a:lnTo>
                    <a:pt x="101" y="326"/>
                  </a:lnTo>
                  <a:lnTo>
                    <a:pt x="95" y="331"/>
                  </a:lnTo>
                  <a:lnTo>
                    <a:pt x="90" y="331"/>
                  </a:lnTo>
                  <a:lnTo>
                    <a:pt x="90" y="337"/>
                  </a:lnTo>
                  <a:lnTo>
                    <a:pt x="85" y="337"/>
                  </a:lnTo>
                  <a:lnTo>
                    <a:pt x="79" y="337"/>
                  </a:lnTo>
                  <a:lnTo>
                    <a:pt x="79" y="342"/>
                  </a:lnTo>
                  <a:lnTo>
                    <a:pt x="79" y="348"/>
                  </a:lnTo>
                  <a:lnTo>
                    <a:pt x="79" y="353"/>
                  </a:lnTo>
                  <a:lnTo>
                    <a:pt x="74" y="353"/>
                  </a:lnTo>
                  <a:lnTo>
                    <a:pt x="69" y="359"/>
                  </a:lnTo>
                  <a:lnTo>
                    <a:pt x="64" y="359"/>
                  </a:lnTo>
                  <a:lnTo>
                    <a:pt x="58" y="364"/>
                  </a:lnTo>
                  <a:lnTo>
                    <a:pt x="53" y="364"/>
                  </a:lnTo>
                  <a:lnTo>
                    <a:pt x="53" y="370"/>
                  </a:lnTo>
                  <a:lnTo>
                    <a:pt x="48" y="370"/>
                  </a:lnTo>
                  <a:lnTo>
                    <a:pt x="42" y="370"/>
                  </a:lnTo>
                  <a:lnTo>
                    <a:pt x="37" y="370"/>
                  </a:lnTo>
                  <a:lnTo>
                    <a:pt x="37" y="375"/>
                  </a:lnTo>
                  <a:lnTo>
                    <a:pt x="37" y="380"/>
                  </a:lnTo>
                  <a:lnTo>
                    <a:pt x="32" y="380"/>
                  </a:lnTo>
                  <a:lnTo>
                    <a:pt x="27" y="380"/>
                  </a:lnTo>
                  <a:lnTo>
                    <a:pt x="21" y="380"/>
                  </a:lnTo>
                  <a:lnTo>
                    <a:pt x="16" y="380"/>
                  </a:lnTo>
                  <a:lnTo>
                    <a:pt x="11" y="380"/>
                  </a:lnTo>
                  <a:lnTo>
                    <a:pt x="6" y="375"/>
                  </a:lnTo>
                  <a:lnTo>
                    <a:pt x="6" y="370"/>
                  </a:lnTo>
                  <a:lnTo>
                    <a:pt x="0" y="370"/>
                  </a:lnTo>
                  <a:lnTo>
                    <a:pt x="0" y="364"/>
                  </a:lnTo>
                  <a:lnTo>
                    <a:pt x="0" y="359"/>
                  </a:lnTo>
                  <a:lnTo>
                    <a:pt x="0" y="353"/>
                  </a:lnTo>
                  <a:lnTo>
                    <a:pt x="0" y="348"/>
                  </a:lnTo>
                  <a:lnTo>
                    <a:pt x="0" y="342"/>
                  </a:lnTo>
                  <a:lnTo>
                    <a:pt x="0" y="337"/>
                  </a:lnTo>
                  <a:lnTo>
                    <a:pt x="6" y="337"/>
                  </a:lnTo>
                  <a:lnTo>
                    <a:pt x="6" y="331"/>
                  </a:lnTo>
                  <a:lnTo>
                    <a:pt x="6" y="326"/>
                  </a:lnTo>
                  <a:lnTo>
                    <a:pt x="6" y="321"/>
                  </a:lnTo>
                  <a:lnTo>
                    <a:pt x="11" y="321"/>
                  </a:lnTo>
                  <a:lnTo>
                    <a:pt x="11" y="315"/>
                  </a:lnTo>
                  <a:lnTo>
                    <a:pt x="11" y="310"/>
                  </a:lnTo>
                  <a:lnTo>
                    <a:pt x="11" y="304"/>
                  </a:lnTo>
                  <a:lnTo>
                    <a:pt x="16" y="299"/>
                  </a:lnTo>
                  <a:lnTo>
                    <a:pt x="16" y="293"/>
                  </a:lnTo>
                  <a:lnTo>
                    <a:pt x="16" y="288"/>
                  </a:lnTo>
                  <a:lnTo>
                    <a:pt x="16" y="283"/>
                  </a:lnTo>
                  <a:lnTo>
                    <a:pt x="16" y="277"/>
                  </a:lnTo>
                  <a:lnTo>
                    <a:pt x="16" y="272"/>
                  </a:lnTo>
                  <a:lnTo>
                    <a:pt x="21" y="266"/>
                  </a:lnTo>
                  <a:lnTo>
                    <a:pt x="21" y="261"/>
                  </a:lnTo>
                  <a:lnTo>
                    <a:pt x="21" y="255"/>
                  </a:lnTo>
                  <a:lnTo>
                    <a:pt x="27" y="250"/>
                  </a:lnTo>
                  <a:lnTo>
                    <a:pt x="27" y="244"/>
                  </a:lnTo>
                  <a:lnTo>
                    <a:pt x="32" y="239"/>
                  </a:lnTo>
                  <a:lnTo>
                    <a:pt x="32" y="234"/>
                  </a:lnTo>
                  <a:lnTo>
                    <a:pt x="32" y="228"/>
                  </a:lnTo>
                  <a:lnTo>
                    <a:pt x="37" y="228"/>
                  </a:lnTo>
                  <a:lnTo>
                    <a:pt x="37" y="223"/>
                  </a:lnTo>
                  <a:lnTo>
                    <a:pt x="42" y="223"/>
                  </a:lnTo>
                  <a:lnTo>
                    <a:pt x="53" y="228"/>
                  </a:lnTo>
                  <a:lnTo>
                    <a:pt x="53" y="223"/>
                  </a:lnTo>
                  <a:lnTo>
                    <a:pt x="58" y="223"/>
                  </a:lnTo>
                  <a:lnTo>
                    <a:pt x="58" y="217"/>
                  </a:lnTo>
                  <a:lnTo>
                    <a:pt x="64" y="212"/>
                  </a:lnTo>
                  <a:lnTo>
                    <a:pt x="64" y="206"/>
                  </a:lnTo>
                  <a:lnTo>
                    <a:pt x="58" y="201"/>
                  </a:lnTo>
                  <a:lnTo>
                    <a:pt x="58" y="196"/>
                  </a:lnTo>
                  <a:lnTo>
                    <a:pt x="58" y="190"/>
                  </a:lnTo>
                  <a:lnTo>
                    <a:pt x="64" y="190"/>
                  </a:lnTo>
                  <a:lnTo>
                    <a:pt x="64" y="185"/>
                  </a:lnTo>
                  <a:lnTo>
                    <a:pt x="69" y="179"/>
                  </a:lnTo>
                  <a:lnTo>
                    <a:pt x="69" y="174"/>
                  </a:lnTo>
                  <a:lnTo>
                    <a:pt x="74" y="168"/>
                  </a:lnTo>
                  <a:lnTo>
                    <a:pt x="74" y="163"/>
                  </a:lnTo>
                  <a:lnTo>
                    <a:pt x="74" y="157"/>
                  </a:lnTo>
                  <a:lnTo>
                    <a:pt x="74" y="152"/>
                  </a:lnTo>
                  <a:lnTo>
                    <a:pt x="79" y="152"/>
                  </a:lnTo>
                  <a:lnTo>
                    <a:pt x="79" y="147"/>
                  </a:lnTo>
                  <a:lnTo>
                    <a:pt x="79" y="141"/>
                  </a:lnTo>
                  <a:lnTo>
                    <a:pt x="85" y="136"/>
                  </a:lnTo>
                  <a:lnTo>
                    <a:pt x="85" y="130"/>
                  </a:lnTo>
                  <a:lnTo>
                    <a:pt x="90" y="130"/>
                  </a:lnTo>
                  <a:lnTo>
                    <a:pt x="90" y="125"/>
                  </a:lnTo>
                  <a:lnTo>
                    <a:pt x="95" y="125"/>
                  </a:lnTo>
                  <a:lnTo>
                    <a:pt x="95" y="119"/>
                  </a:lnTo>
                  <a:lnTo>
                    <a:pt x="101" y="119"/>
                  </a:lnTo>
                  <a:lnTo>
                    <a:pt x="106" y="119"/>
                  </a:lnTo>
                  <a:lnTo>
                    <a:pt x="106" y="114"/>
                  </a:lnTo>
                  <a:lnTo>
                    <a:pt x="111" y="114"/>
                  </a:lnTo>
                  <a:lnTo>
                    <a:pt x="111" y="108"/>
                  </a:lnTo>
                  <a:lnTo>
                    <a:pt x="116" y="108"/>
                  </a:lnTo>
                  <a:lnTo>
                    <a:pt x="116" y="103"/>
                  </a:lnTo>
                  <a:lnTo>
                    <a:pt x="111" y="103"/>
                  </a:lnTo>
                  <a:lnTo>
                    <a:pt x="111" y="98"/>
                  </a:lnTo>
                  <a:lnTo>
                    <a:pt x="111" y="92"/>
                  </a:lnTo>
                  <a:lnTo>
                    <a:pt x="111" y="87"/>
                  </a:lnTo>
                  <a:lnTo>
                    <a:pt x="111" y="81"/>
                  </a:lnTo>
                  <a:lnTo>
                    <a:pt x="111" y="76"/>
                  </a:lnTo>
                  <a:lnTo>
                    <a:pt x="116" y="76"/>
                  </a:lnTo>
                  <a:lnTo>
                    <a:pt x="122" y="76"/>
                  </a:lnTo>
                  <a:lnTo>
                    <a:pt x="116" y="70"/>
                  </a:lnTo>
                  <a:lnTo>
                    <a:pt x="122" y="70"/>
                  </a:lnTo>
                  <a:lnTo>
                    <a:pt x="116" y="70"/>
                  </a:lnTo>
                  <a:lnTo>
                    <a:pt x="116" y="65"/>
                  </a:lnTo>
                  <a:lnTo>
                    <a:pt x="116" y="60"/>
                  </a:lnTo>
                  <a:lnTo>
                    <a:pt x="122" y="54"/>
                  </a:lnTo>
                  <a:lnTo>
                    <a:pt x="122" y="49"/>
                  </a:lnTo>
                  <a:lnTo>
                    <a:pt x="116" y="43"/>
                  </a:lnTo>
                  <a:lnTo>
                    <a:pt x="116" y="38"/>
                  </a:lnTo>
                  <a:lnTo>
                    <a:pt x="122" y="32"/>
                  </a:lnTo>
                  <a:lnTo>
                    <a:pt x="122" y="27"/>
                  </a:lnTo>
                  <a:lnTo>
                    <a:pt x="127" y="27"/>
                  </a:lnTo>
                  <a:lnTo>
                    <a:pt x="127" y="32"/>
                  </a:lnTo>
                  <a:lnTo>
                    <a:pt x="132" y="32"/>
                  </a:lnTo>
                  <a:lnTo>
                    <a:pt x="132" y="27"/>
                  </a:lnTo>
                  <a:lnTo>
                    <a:pt x="137" y="27"/>
                  </a:lnTo>
                  <a:lnTo>
                    <a:pt x="143" y="27"/>
                  </a:lnTo>
                  <a:lnTo>
                    <a:pt x="148" y="27"/>
                  </a:lnTo>
                  <a:lnTo>
                    <a:pt x="153" y="27"/>
                  </a:lnTo>
                  <a:lnTo>
                    <a:pt x="153" y="21"/>
                  </a:lnTo>
                  <a:lnTo>
                    <a:pt x="153" y="16"/>
                  </a:lnTo>
                  <a:lnTo>
                    <a:pt x="159" y="16"/>
                  </a:lnTo>
                  <a:lnTo>
                    <a:pt x="159" y="11"/>
                  </a:lnTo>
                  <a:lnTo>
                    <a:pt x="164" y="11"/>
                  </a:lnTo>
                  <a:lnTo>
                    <a:pt x="164" y="5"/>
                  </a:lnTo>
                  <a:lnTo>
                    <a:pt x="169" y="5"/>
                  </a:lnTo>
                  <a:lnTo>
                    <a:pt x="174" y="5"/>
                  </a:lnTo>
                  <a:lnTo>
                    <a:pt x="180" y="5"/>
                  </a:lnTo>
                  <a:lnTo>
                    <a:pt x="185" y="5"/>
                  </a:lnTo>
                  <a:lnTo>
                    <a:pt x="190" y="5"/>
                  </a:lnTo>
                  <a:lnTo>
                    <a:pt x="190" y="0"/>
                  </a:lnTo>
                  <a:lnTo>
                    <a:pt x="196" y="0"/>
                  </a:lnTo>
                  <a:lnTo>
                    <a:pt x="196" y="5"/>
                  </a:lnTo>
                  <a:lnTo>
                    <a:pt x="201" y="5"/>
                  </a:lnTo>
                  <a:lnTo>
                    <a:pt x="206" y="5"/>
                  </a:lnTo>
                  <a:lnTo>
                    <a:pt x="211" y="5"/>
                  </a:lnTo>
                  <a:close/>
                </a:path>
              </a:pathLst>
            </a:custGeom>
            <a:solidFill>
              <a:srgbClr val="A5FAFF"/>
            </a:solidFill>
            <a:ln w="7938">
              <a:solidFill>
                <a:srgbClr val="000000"/>
              </a:solidFill>
              <a:round/>
              <a:headEnd/>
              <a:tailEnd/>
            </a:ln>
          </p:spPr>
          <p:txBody>
            <a:bodyPr/>
            <a:lstStyle/>
            <a:p>
              <a:endParaRPr lang="es-CO"/>
            </a:p>
          </p:txBody>
        </p:sp>
        <p:sp>
          <p:nvSpPr>
            <p:cNvPr id="53267" name="Freeform 18"/>
            <p:cNvSpPr>
              <a:spLocks/>
            </p:cNvSpPr>
            <p:nvPr/>
          </p:nvSpPr>
          <p:spPr bwMode="auto">
            <a:xfrm>
              <a:off x="3381" y="2445"/>
              <a:ext cx="296" cy="316"/>
            </a:xfrm>
            <a:custGeom>
              <a:avLst/>
              <a:gdLst>
                <a:gd name="T0" fmla="*/ 238 w 296"/>
                <a:gd name="T1" fmla="*/ 6 h 316"/>
                <a:gd name="T2" fmla="*/ 248 w 296"/>
                <a:gd name="T3" fmla="*/ 22 h 316"/>
                <a:gd name="T4" fmla="*/ 259 w 296"/>
                <a:gd name="T5" fmla="*/ 27 h 316"/>
                <a:gd name="T6" fmla="*/ 264 w 296"/>
                <a:gd name="T7" fmla="*/ 33 h 316"/>
                <a:gd name="T8" fmla="*/ 285 w 296"/>
                <a:gd name="T9" fmla="*/ 44 h 316"/>
                <a:gd name="T10" fmla="*/ 285 w 296"/>
                <a:gd name="T11" fmla="*/ 60 h 316"/>
                <a:gd name="T12" fmla="*/ 264 w 296"/>
                <a:gd name="T13" fmla="*/ 65 h 316"/>
                <a:gd name="T14" fmla="*/ 269 w 296"/>
                <a:gd name="T15" fmla="*/ 87 h 316"/>
                <a:gd name="T16" fmla="*/ 274 w 296"/>
                <a:gd name="T17" fmla="*/ 109 h 316"/>
                <a:gd name="T18" fmla="*/ 285 w 296"/>
                <a:gd name="T19" fmla="*/ 136 h 316"/>
                <a:gd name="T20" fmla="*/ 290 w 296"/>
                <a:gd name="T21" fmla="*/ 147 h 316"/>
                <a:gd name="T22" fmla="*/ 285 w 296"/>
                <a:gd name="T23" fmla="*/ 169 h 316"/>
                <a:gd name="T24" fmla="*/ 264 w 296"/>
                <a:gd name="T25" fmla="*/ 174 h 316"/>
                <a:gd name="T26" fmla="*/ 253 w 296"/>
                <a:gd name="T27" fmla="*/ 201 h 316"/>
                <a:gd name="T28" fmla="*/ 248 w 296"/>
                <a:gd name="T29" fmla="*/ 229 h 316"/>
                <a:gd name="T30" fmla="*/ 243 w 296"/>
                <a:gd name="T31" fmla="*/ 256 h 316"/>
                <a:gd name="T32" fmla="*/ 238 w 296"/>
                <a:gd name="T33" fmla="*/ 277 h 316"/>
                <a:gd name="T34" fmla="*/ 222 w 296"/>
                <a:gd name="T35" fmla="*/ 288 h 316"/>
                <a:gd name="T36" fmla="*/ 201 w 296"/>
                <a:gd name="T37" fmla="*/ 277 h 316"/>
                <a:gd name="T38" fmla="*/ 179 w 296"/>
                <a:gd name="T39" fmla="*/ 272 h 316"/>
                <a:gd name="T40" fmla="*/ 169 w 296"/>
                <a:gd name="T41" fmla="*/ 277 h 316"/>
                <a:gd name="T42" fmla="*/ 164 w 296"/>
                <a:gd name="T43" fmla="*/ 299 h 316"/>
                <a:gd name="T44" fmla="*/ 148 w 296"/>
                <a:gd name="T45" fmla="*/ 310 h 316"/>
                <a:gd name="T46" fmla="*/ 127 w 296"/>
                <a:gd name="T47" fmla="*/ 310 h 316"/>
                <a:gd name="T48" fmla="*/ 100 w 296"/>
                <a:gd name="T49" fmla="*/ 310 h 316"/>
                <a:gd name="T50" fmla="*/ 79 w 296"/>
                <a:gd name="T51" fmla="*/ 310 h 316"/>
                <a:gd name="T52" fmla="*/ 53 w 296"/>
                <a:gd name="T53" fmla="*/ 305 h 316"/>
                <a:gd name="T54" fmla="*/ 42 w 296"/>
                <a:gd name="T55" fmla="*/ 299 h 316"/>
                <a:gd name="T56" fmla="*/ 26 w 296"/>
                <a:gd name="T57" fmla="*/ 288 h 316"/>
                <a:gd name="T58" fmla="*/ 5 w 296"/>
                <a:gd name="T59" fmla="*/ 277 h 316"/>
                <a:gd name="T60" fmla="*/ 16 w 296"/>
                <a:gd name="T61" fmla="*/ 267 h 316"/>
                <a:gd name="T62" fmla="*/ 26 w 296"/>
                <a:gd name="T63" fmla="*/ 256 h 316"/>
                <a:gd name="T64" fmla="*/ 37 w 296"/>
                <a:gd name="T65" fmla="*/ 234 h 316"/>
                <a:gd name="T66" fmla="*/ 58 w 296"/>
                <a:gd name="T67" fmla="*/ 218 h 316"/>
                <a:gd name="T68" fmla="*/ 58 w 296"/>
                <a:gd name="T69" fmla="*/ 212 h 316"/>
                <a:gd name="T70" fmla="*/ 63 w 296"/>
                <a:gd name="T71" fmla="*/ 190 h 316"/>
                <a:gd name="T72" fmla="*/ 79 w 296"/>
                <a:gd name="T73" fmla="*/ 174 h 316"/>
                <a:gd name="T74" fmla="*/ 53 w 296"/>
                <a:gd name="T75" fmla="*/ 180 h 316"/>
                <a:gd name="T76" fmla="*/ 37 w 296"/>
                <a:gd name="T77" fmla="*/ 174 h 316"/>
                <a:gd name="T78" fmla="*/ 42 w 296"/>
                <a:gd name="T79" fmla="*/ 163 h 316"/>
                <a:gd name="T80" fmla="*/ 47 w 296"/>
                <a:gd name="T81" fmla="*/ 152 h 316"/>
                <a:gd name="T82" fmla="*/ 32 w 296"/>
                <a:gd name="T83" fmla="*/ 158 h 316"/>
                <a:gd name="T84" fmla="*/ 16 w 296"/>
                <a:gd name="T85" fmla="*/ 152 h 316"/>
                <a:gd name="T86" fmla="*/ 21 w 296"/>
                <a:gd name="T87" fmla="*/ 131 h 316"/>
                <a:gd name="T88" fmla="*/ 37 w 296"/>
                <a:gd name="T89" fmla="*/ 131 h 316"/>
                <a:gd name="T90" fmla="*/ 47 w 296"/>
                <a:gd name="T91" fmla="*/ 125 h 316"/>
                <a:gd name="T92" fmla="*/ 69 w 296"/>
                <a:gd name="T93" fmla="*/ 136 h 316"/>
                <a:gd name="T94" fmla="*/ 90 w 296"/>
                <a:gd name="T95" fmla="*/ 142 h 316"/>
                <a:gd name="T96" fmla="*/ 116 w 296"/>
                <a:gd name="T97" fmla="*/ 158 h 316"/>
                <a:gd name="T98" fmla="*/ 132 w 296"/>
                <a:gd name="T99" fmla="*/ 158 h 316"/>
                <a:gd name="T100" fmla="*/ 153 w 296"/>
                <a:gd name="T101" fmla="*/ 152 h 316"/>
                <a:gd name="T102" fmla="*/ 174 w 296"/>
                <a:gd name="T103" fmla="*/ 136 h 316"/>
                <a:gd name="T104" fmla="*/ 158 w 296"/>
                <a:gd name="T105" fmla="*/ 120 h 316"/>
                <a:gd name="T106" fmla="*/ 153 w 296"/>
                <a:gd name="T107" fmla="*/ 93 h 316"/>
                <a:gd name="T108" fmla="*/ 169 w 296"/>
                <a:gd name="T109" fmla="*/ 82 h 316"/>
                <a:gd name="T110" fmla="*/ 174 w 296"/>
                <a:gd name="T111" fmla="*/ 54 h 316"/>
                <a:gd name="T112" fmla="*/ 185 w 296"/>
                <a:gd name="T113" fmla="*/ 38 h 316"/>
                <a:gd name="T114" fmla="*/ 206 w 296"/>
                <a:gd name="T115" fmla="*/ 27 h 316"/>
                <a:gd name="T116" fmla="*/ 222 w 296"/>
                <a:gd name="T117" fmla="*/ 6 h 3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6"/>
                <a:gd name="T178" fmla="*/ 0 h 316"/>
                <a:gd name="T179" fmla="*/ 296 w 296"/>
                <a:gd name="T180" fmla="*/ 316 h 3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6" h="316">
                  <a:moveTo>
                    <a:pt x="222" y="0"/>
                  </a:moveTo>
                  <a:lnTo>
                    <a:pt x="227" y="0"/>
                  </a:lnTo>
                  <a:lnTo>
                    <a:pt x="232" y="0"/>
                  </a:lnTo>
                  <a:lnTo>
                    <a:pt x="238" y="0"/>
                  </a:lnTo>
                  <a:lnTo>
                    <a:pt x="238" y="6"/>
                  </a:lnTo>
                  <a:lnTo>
                    <a:pt x="238" y="11"/>
                  </a:lnTo>
                  <a:lnTo>
                    <a:pt x="243" y="11"/>
                  </a:lnTo>
                  <a:lnTo>
                    <a:pt x="248" y="11"/>
                  </a:lnTo>
                  <a:lnTo>
                    <a:pt x="248" y="16"/>
                  </a:lnTo>
                  <a:lnTo>
                    <a:pt x="248" y="22"/>
                  </a:lnTo>
                  <a:lnTo>
                    <a:pt x="253" y="22"/>
                  </a:lnTo>
                  <a:lnTo>
                    <a:pt x="253" y="16"/>
                  </a:lnTo>
                  <a:lnTo>
                    <a:pt x="259" y="16"/>
                  </a:lnTo>
                  <a:lnTo>
                    <a:pt x="259" y="22"/>
                  </a:lnTo>
                  <a:lnTo>
                    <a:pt x="259" y="27"/>
                  </a:lnTo>
                  <a:lnTo>
                    <a:pt x="253" y="27"/>
                  </a:lnTo>
                  <a:lnTo>
                    <a:pt x="253" y="33"/>
                  </a:lnTo>
                  <a:lnTo>
                    <a:pt x="259" y="38"/>
                  </a:lnTo>
                  <a:lnTo>
                    <a:pt x="264" y="38"/>
                  </a:lnTo>
                  <a:lnTo>
                    <a:pt x="264" y="33"/>
                  </a:lnTo>
                  <a:lnTo>
                    <a:pt x="269" y="38"/>
                  </a:lnTo>
                  <a:lnTo>
                    <a:pt x="269" y="44"/>
                  </a:lnTo>
                  <a:lnTo>
                    <a:pt x="274" y="44"/>
                  </a:lnTo>
                  <a:lnTo>
                    <a:pt x="280" y="44"/>
                  </a:lnTo>
                  <a:lnTo>
                    <a:pt x="285" y="44"/>
                  </a:lnTo>
                  <a:lnTo>
                    <a:pt x="290" y="44"/>
                  </a:lnTo>
                  <a:lnTo>
                    <a:pt x="290" y="49"/>
                  </a:lnTo>
                  <a:lnTo>
                    <a:pt x="290" y="54"/>
                  </a:lnTo>
                  <a:lnTo>
                    <a:pt x="285" y="54"/>
                  </a:lnTo>
                  <a:lnTo>
                    <a:pt x="285" y="60"/>
                  </a:lnTo>
                  <a:lnTo>
                    <a:pt x="280" y="60"/>
                  </a:lnTo>
                  <a:lnTo>
                    <a:pt x="274" y="60"/>
                  </a:lnTo>
                  <a:lnTo>
                    <a:pt x="269" y="60"/>
                  </a:lnTo>
                  <a:lnTo>
                    <a:pt x="264" y="60"/>
                  </a:lnTo>
                  <a:lnTo>
                    <a:pt x="264" y="65"/>
                  </a:lnTo>
                  <a:lnTo>
                    <a:pt x="264" y="71"/>
                  </a:lnTo>
                  <a:lnTo>
                    <a:pt x="269" y="71"/>
                  </a:lnTo>
                  <a:lnTo>
                    <a:pt x="269" y="76"/>
                  </a:lnTo>
                  <a:lnTo>
                    <a:pt x="269" y="82"/>
                  </a:lnTo>
                  <a:lnTo>
                    <a:pt x="269" y="87"/>
                  </a:lnTo>
                  <a:lnTo>
                    <a:pt x="269" y="93"/>
                  </a:lnTo>
                  <a:lnTo>
                    <a:pt x="274" y="93"/>
                  </a:lnTo>
                  <a:lnTo>
                    <a:pt x="274" y="98"/>
                  </a:lnTo>
                  <a:lnTo>
                    <a:pt x="274" y="103"/>
                  </a:lnTo>
                  <a:lnTo>
                    <a:pt x="274" y="109"/>
                  </a:lnTo>
                  <a:lnTo>
                    <a:pt x="274" y="114"/>
                  </a:lnTo>
                  <a:lnTo>
                    <a:pt x="280" y="120"/>
                  </a:lnTo>
                  <a:lnTo>
                    <a:pt x="280" y="125"/>
                  </a:lnTo>
                  <a:lnTo>
                    <a:pt x="280" y="131"/>
                  </a:lnTo>
                  <a:lnTo>
                    <a:pt x="285" y="136"/>
                  </a:lnTo>
                  <a:lnTo>
                    <a:pt x="290" y="136"/>
                  </a:lnTo>
                  <a:lnTo>
                    <a:pt x="296" y="136"/>
                  </a:lnTo>
                  <a:lnTo>
                    <a:pt x="290" y="136"/>
                  </a:lnTo>
                  <a:lnTo>
                    <a:pt x="290" y="142"/>
                  </a:lnTo>
                  <a:lnTo>
                    <a:pt x="290" y="147"/>
                  </a:lnTo>
                  <a:lnTo>
                    <a:pt x="296" y="152"/>
                  </a:lnTo>
                  <a:lnTo>
                    <a:pt x="296" y="158"/>
                  </a:lnTo>
                  <a:lnTo>
                    <a:pt x="290" y="163"/>
                  </a:lnTo>
                  <a:lnTo>
                    <a:pt x="290" y="169"/>
                  </a:lnTo>
                  <a:lnTo>
                    <a:pt x="285" y="169"/>
                  </a:lnTo>
                  <a:lnTo>
                    <a:pt x="285" y="174"/>
                  </a:lnTo>
                  <a:lnTo>
                    <a:pt x="274" y="169"/>
                  </a:lnTo>
                  <a:lnTo>
                    <a:pt x="269" y="169"/>
                  </a:lnTo>
                  <a:lnTo>
                    <a:pt x="269" y="174"/>
                  </a:lnTo>
                  <a:lnTo>
                    <a:pt x="264" y="174"/>
                  </a:lnTo>
                  <a:lnTo>
                    <a:pt x="264" y="180"/>
                  </a:lnTo>
                  <a:lnTo>
                    <a:pt x="264" y="185"/>
                  </a:lnTo>
                  <a:lnTo>
                    <a:pt x="259" y="190"/>
                  </a:lnTo>
                  <a:lnTo>
                    <a:pt x="259" y="196"/>
                  </a:lnTo>
                  <a:lnTo>
                    <a:pt x="253" y="201"/>
                  </a:lnTo>
                  <a:lnTo>
                    <a:pt x="253" y="207"/>
                  </a:lnTo>
                  <a:lnTo>
                    <a:pt x="253" y="212"/>
                  </a:lnTo>
                  <a:lnTo>
                    <a:pt x="248" y="218"/>
                  </a:lnTo>
                  <a:lnTo>
                    <a:pt x="248" y="223"/>
                  </a:lnTo>
                  <a:lnTo>
                    <a:pt x="248" y="229"/>
                  </a:lnTo>
                  <a:lnTo>
                    <a:pt x="248" y="234"/>
                  </a:lnTo>
                  <a:lnTo>
                    <a:pt x="248" y="239"/>
                  </a:lnTo>
                  <a:lnTo>
                    <a:pt x="248" y="245"/>
                  </a:lnTo>
                  <a:lnTo>
                    <a:pt x="243" y="250"/>
                  </a:lnTo>
                  <a:lnTo>
                    <a:pt x="243" y="256"/>
                  </a:lnTo>
                  <a:lnTo>
                    <a:pt x="243" y="261"/>
                  </a:lnTo>
                  <a:lnTo>
                    <a:pt x="243" y="267"/>
                  </a:lnTo>
                  <a:lnTo>
                    <a:pt x="238" y="267"/>
                  </a:lnTo>
                  <a:lnTo>
                    <a:pt x="238" y="272"/>
                  </a:lnTo>
                  <a:lnTo>
                    <a:pt x="238" y="277"/>
                  </a:lnTo>
                  <a:lnTo>
                    <a:pt x="238" y="283"/>
                  </a:lnTo>
                  <a:lnTo>
                    <a:pt x="232" y="283"/>
                  </a:lnTo>
                  <a:lnTo>
                    <a:pt x="232" y="288"/>
                  </a:lnTo>
                  <a:lnTo>
                    <a:pt x="227" y="288"/>
                  </a:lnTo>
                  <a:lnTo>
                    <a:pt x="222" y="288"/>
                  </a:lnTo>
                  <a:lnTo>
                    <a:pt x="216" y="283"/>
                  </a:lnTo>
                  <a:lnTo>
                    <a:pt x="211" y="283"/>
                  </a:lnTo>
                  <a:lnTo>
                    <a:pt x="211" y="277"/>
                  </a:lnTo>
                  <a:lnTo>
                    <a:pt x="206" y="277"/>
                  </a:lnTo>
                  <a:lnTo>
                    <a:pt x="201" y="277"/>
                  </a:lnTo>
                  <a:lnTo>
                    <a:pt x="195" y="277"/>
                  </a:lnTo>
                  <a:lnTo>
                    <a:pt x="190" y="277"/>
                  </a:lnTo>
                  <a:lnTo>
                    <a:pt x="185" y="277"/>
                  </a:lnTo>
                  <a:lnTo>
                    <a:pt x="179" y="277"/>
                  </a:lnTo>
                  <a:lnTo>
                    <a:pt x="179" y="272"/>
                  </a:lnTo>
                  <a:lnTo>
                    <a:pt x="174" y="272"/>
                  </a:lnTo>
                  <a:lnTo>
                    <a:pt x="169" y="272"/>
                  </a:lnTo>
                  <a:lnTo>
                    <a:pt x="169" y="277"/>
                  </a:lnTo>
                  <a:lnTo>
                    <a:pt x="164" y="277"/>
                  </a:lnTo>
                  <a:lnTo>
                    <a:pt x="169" y="277"/>
                  </a:lnTo>
                  <a:lnTo>
                    <a:pt x="169" y="283"/>
                  </a:lnTo>
                  <a:lnTo>
                    <a:pt x="169" y="288"/>
                  </a:lnTo>
                  <a:lnTo>
                    <a:pt x="164" y="288"/>
                  </a:lnTo>
                  <a:lnTo>
                    <a:pt x="164" y="294"/>
                  </a:lnTo>
                  <a:lnTo>
                    <a:pt x="164" y="299"/>
                  </a:lnTo>
                  <a:lnTo>
                    <a:pt x="158" y="299"/>
                  </a:lnTo>
                  <a:lnTo>
                    <a:pt x="158" y="305"/>
                  </a:lnTo>
                  <a:lnTo>
                    <a:pt x="153" y="305"/>
                  </a:lnTo>
                  <a:lnTo>
                    <a:pt x="148" y="305"/>
                  </a:lnTo>
                  <a:lnTo>
                    <a:pt x="148" y="310"/>
                  </a:lnTo>
                  <a:lnTo>
                    <a:pt x="148" y="305"/>
                  </a:lnTo>
                  <a:lnTo>
                    <a:pt x="142" y="305"/>
                  </a:lnTo>
                  <a:lnTo>
                    <a:pt x="137" y="305"/>
                  </a:lnTo>
                  <a:lnTo>
                    <a:pt x="132" y="310"/>
                  </a:lnTo>
                  <a:lnTo>
                    <a:pt x="127" y="310"/>
                  </a:lnTo>
                  <a:lnTo>
                    <a:pt x="121" y="310"/>
                  </a:lnTo>
                  <a:lnTo>
                    <a:pt x="116" y="310"/>
                  </a:lnTo>
                  <a:lnTo>
                    <a:pt x="111" y="310"/>
                  </a:lnTo>
                  <a:lnTo>
                    <a:pt x="106" y="310"/>
                  </a:lnTo>
                  <a:lnTo>
                    <a:pt x="100" y="310"/>
                  </a:lnTo>
                  <a:lnTo>
                    <a:pt x="95" y="316"/>
                  </a:lnTo>
                  <a:lnTo>
                    <a:pt x="95" y="310"/>
                  </a:lnTo>
                  <a:lnTo>
                    <a:pt x="90" y="310"/>
                  </a:lnTo>
                  <a:lnTo>
                    <a:pt x="84" y="310"/>
                  </a:lnTo>
                  <a:lnTo>
                    <a:pt x="79" y="310"/>
                  </a:lnTo>
                  <a:lnTo>
                    <a:pt x="74" y="310"/>
                  </a:lnTo>
                  <a:lnTo>
                    <a:pt x="69" y="310"/>
                  </a:lnTo>
                  <a:lnTo>
                    <a:pt x="63" y="305"/>
                  </a:lnTo>
                  <a:lnTo>
                    <a:pt x="58" y="305"/>
                  </a:lnTo>
                  <a:lnTo>
                    <a:pt x="53" y="305"/>
                  </a:lnTo>
                  <a:lnTo>
                    <a:pt x="53" y="310"/>
                  </a:lnTo>
                  <a:lnTo>
                    <a:pt x="47" y="310"/>
                  </a:lnTo>
                  <a:lnTo>
                    <a:pt x="47" y="305"/>
                  </a:lnTo>
                  <a:lnTo>
                    <a:pt x="47" y="299"/>
                  </a:lnTo>
                  <a:lnTo>
                    <a:pt x="42" y="299"/>
                  </a:lnTo>
                  <a:lnTo>
                    <a:pt x="42" y="294"/>
                  </a:lnTo>
                  <a:lnTo>
                    <a:pt x="37" y="294"/>
                  </a:lnTo>
                  <a:lnTo>
                    <a:pt x="32" y="294"/>
                  </a:lnTo>
                  <a:lnTo>
                    <a:pt x="26" y="294"/>
                  </a:lnTo>
                  <a:lnTo>
                    <a:pt x="26" y="288"/>
                  </a:lnTo>
                  <a:lnTo>
                    <a:pt x="21" y="283"/>
                  </a:lnTo>
                  <a:lnTo>
                    <a:pt x="16" y="283"/>
                  </a:lnTo>
                  <a:lnTo>
                    <a:pt x="11" y="283"/>
                  </a:lnTo>
                  <a:lnTo>
                    <a:pt x="5" y="283"/>
                  </a:lnTo>
                  <a:lnTo>
                    <a:pt x="5" y="277"/>
                  </a:lnTo>
                  <a:lnTo>
                    <a:pt x="0" y="277"/>
                  </a:lnTo>
                  <a:lnTo>
                    <a:pt x="5" y="272"/>
                  </a:lnTo>
                  <a:lnTo>
                    <a:pt x="11" y="272"/>
                  </a:lnTo>
                  <a:lnTo>
                    <a:pt x="11" y="267"/>
                  </a:lnTo>
                  <a:lnTo>
                    <a:pt x="16" y="267"/>
                  </a:lnTo>
                  <a:lnTo>
                    <a:pt x="11" y="267"/>
                  </a:lnTo>
                  <a:lnTo>
                    <a:pt x="16" y="267"/>
                  </a:lnTo>
                  <a:lnTo>
                    <a:pt x="16" y="261"/>
                  </a:lnTo>
                  <a:lnTo>
                    <a:pt x="21" y="261"/>
                  </a:lnTo>
                  <a:lnTo>
                    <a:pt x="26" y="256"/>
                  </a:lnTo>
                  <a:lnTo>
                    <a:pt x="32" y="256"/>
                  </a:lnTo>
                  <a:lnTo>
                    <a:pt x="32" y="250"/>
                  </a:lnTo>
                  <a:lnTo>
                    <a:pt x="32" y="245"/>
                  </a:lnTo>
                  <a:lnTo>
                    <a:pt x="32" y="239"/>
                  </a:lnTo>
                  <a:lnTo>
                    <a:pt x="37" y="234"/>
                  </a:lnTo>
                  <a:lnTo>
                    <a:pt x="37" y="229"/>
                  </a:lnTo>
                  <a:lnTo>
                    <a:pt x="42" y="229"/>
                  </a:lnTo>
                  <a:lnTo>
                    <a:pt x="47" y="223"/>
                  </a:lnTo>
                  <a:lnTo>
                    <a:pt x="53" y="223"/>
                  </a:lnTo>
                  <a:lnTo>
                    <a:pt x="58" y="218"/>
                  </a:lnTo>
                  <a:lnTo>
                    <a:pt x="58" y="212"/>
                  </a:lnTo>
                  <a:lnTo>
                    <a:pt x="63" y="212"/>
                  </a:lnTo>
                  <a:lnTo>
                    <a:pt x="58" y="212"/>
                  </a:lnTo>
                  <a:lnTo>
                    <a:pt x="58" y="207"/>
                  </a:lnTo>
                  <a:lnTo>
                    <a:pt x="58" y="212"/>
                  </a:lnTo>
                  <a:lnTo>
                    <a:pt x="58" y="207"/>
                  </a:lnTo>
                  <a:lnTo>
                    <a:pt x="58" y="201"/>
                  </a:lnTo>
                  <a:lnTo>
                    <a:pt x="58" y="196"/>
                  </a:lnTo>
                  <a:lnTo>
                    <a:pt x="58" y="190"/>
                  </a:lnTo>
                  <a:lnTo>
                    <a:pt x="63" y="190"/>
                  </a:lnTo>
                  <a:lnTo>
                    <a:pt x="69" y="190"/>
                  </a:lnTo>
                  <a:lnTo>
                    <a:pt x="69" y="185"/>
                  </a:lnTo>
                  <a:lnTo>
                    <a:pt x="74" y="180"/>
                  </a:lnTo>
                  <a:lnTo>
                    <a:pt x="74" y="174"/>
                  </a:lnTo>
                  <a:lnTo>
                    <a:pt x="79" y="174"/>
                  </a:lnTo>
                  <a:lnTo>
                    <a:pt x="74" y="174"/>
                  </a:lnTo>
                  <a:lnTo>
                    <a:pt x="69" y="174"/>
                  </a:lnTo>
                  <a:lnTo>
                    <a:pt x="63" y="180"/>
                  </a:lnTo>
                  <a:lnTo>
                    <a:pt x="58" y="180"/>
                  </a:lnTo>
                  <a:lnTo>
                    <a:pt x="53" y="180"/>
                  </a:lnTo>
                  <a:lnTo>
                    <a:pt x="47" y="180"/>
                  </a:lnTo>
                  <a:lnTo>
                    <a:pt x="42" y="185"/>
                  </a:lnTo>
                  <a:lnTo>
                    <a:pt x="37" y="180"/>
                  </a:lnTo>
                  <a:lnTo>
                    <a:pt x="42" y="174"/>
                  </a:lnTo>
                  <a:lnTo>
                    <a:pt x="37" y="174"/>
                  </a:lnTo>
                  <a:lnTo>
                    <a:pt x="32" y="174"/>
                  </a:lnTo>
                  <a:lnTo>
                    <a:pt x="32" y="169"/>
                  </a:lnTo>
                  <a:lnTo>
                    <a:pt x="37" y="169"/>
                  </a:lnTo>
                  <a:lnTo>
                    <a:pt x="37" y="163"/>
                  </a:lnTo>
                  <a:lnTo>
                    <a:pt x="42" y="163"/>
                  </a:lnTo>
                  <a:lnTo>
                    <a:pt x="42" y="169"/>
                  </a:lnTo>
                  <a:lnTo>
                    <a:pt x="42" y="163"/>
                  </a:lnTo>
                  <a:lnTo>
                    <a:pt x="47" y="163"/>
                  </a:lnTo>
                  <a:lnTo>
                    <a:pt x="47" y="158"/>
                  </a:lnTo>
                  <a:lnTo>
                    <a:pt x="47" y="152"/>
                  </a:lnTo>
                  <a:lnTo>
                    <a:pt x="47" y="147"/>
                  </a:lnTo>
                  <a:lnTo>
                    <a:pt x="42" y="147"/>
                  </a:lnTo>
                  <a:lnTo>
                    <a:pt x="37" y="147"/>
                  </a:lnTo>
                  <a:lnTo>
                    <a:pt x="32" y="152"/>
                  </a:lnTo>
                  <a:lnTo>
                    <a:pt x="32" y="158"/>
                  </a:lnTo>
                  <a:lnTo>
                    <a:pt x="32" y="163"/>
                  </a:lnTo>
                  <a:lnTo>
                    <a:pt x="26" y="169"/>
                  </a:lnTo>
                  <a:lnTo>
                    <a:pt x="21" y="163"/>
                  </a:lnTo>
                  <a:lnTo>
                    <a:pt x="16" y="158"/>
                  </a:lnTo>
                  <a:lnTo>
                    <a:pt x="16" y="152"/>
                  </a:lnTo>
                  <a:lnTo>
                    <a:pt x="16" y="147"/>
                  </a:lnTo>
                  <a:lnTo>
                    <a:pt x="16" y="142"/>
                  </a:lnTo>
                  <a:lnTo>
                    <a:pt x="16" y="136"/>
                  </a:lnTo>
                  <a:lnTo>
                    <a:pt x="21" y="136"/>
                  </a:lnTo>
                  <a:lnTo>
                    <a:pt x="21" y="131"/>
                  </a:lnTo>
                  <a:lnTo>
                    <a:pt x="26" y="131"/>
                  </a:lnTo>
                  <a:lnTo>
                    <a:pt x="26" y="125"/>
                  </a:lnTo>
                  <a:lnTo>
                    <a:pt x="32" y="125"/>
                  </a:lnTo>
                  <a:lnTo>
                    <a:pt x="32" y="131"/>
                  </a:lnTo>
                  <a:lnTo>
                    <a:pt x="37" y="131"/>
                  </a:lnTo>
                  <a:lnTo>
                    <a:pt x="37" y="125"/>
                  </a:lnTo>
                  <a:lnTo>
                    <a:pt x="42" y="125"/>
                  </a:lnTo>
                  <a:lnTo>
                    <a:pt x="42" y="120"/>
                  </a:lnTo>
                  <a:lnTo>
                    <a:pt x="42" y="125"/>
                  </a:lnTo>
                  <a:lnTo>
                    <a:pt x="47" y="125"/>
                  </a:lnTo>
                  <a:lnTo>
                    <a:pt x="47" y="131"/>
                  </a:lnTo>
                  <a:lnTo>
                    <a:pt x="53" y="131"/>
                  </a:lnTo>
                  <a:lnTo>
                    <a:pt x="58" y="131"/>
                  </a:lnTo>
                  <a:lnTo>
                    <a:pt x="63" y="131"/>
                  </a:lnTo>
                  <a:lnTo>
                    <a:pt x="69" y="136"/>
                  </a:lnTo>
                  <a:lnTo>
                    <a:pt x="69" y="142"/>
                  </a:lnTo>
                  <a:lnTo>
                    <a:pt x="74" y="142"/>
                  </a:lnTo>
                  <a:lnTo>
                    <a:pt x="79" y="142"/>
                  </a:lnTo>
                  <a:lnTo>
                    <a:pt x="84" y="142"/>
                  </a:lnTo>
                  <a:lnTo>
                    <a:pt x="90" y="142"/>
                  </a:lnTo>
                  <a:lnTo>
                    <a:pt x="95" y="142"/>
                  </a:lnTo>
                  <a:lnTo>
                    <a:pt x="100" y="147"/>
                  </a:lnTo>
                  <a:lnTo>
                    <a:pt x="106" y="147"/>
                  </a:lnTo>
                  <a:lnTo>
                    <a:pt x="111" y="152"/>
                  </a:lnTo>
                  <a:lnTo>
                    <a:pt x="116" y="158"/>
                  </a:lnTo>
                  <a:lnTo>
                    <a:pt x="121" y="158"/>
                  </a:lnTo>
                  <a:lnTo>
                    <a:pt x="121" y="163"/>
                  </a:lnTo>
                  <a:lnTo>
                    <a:pt x="121" y="158"/>
                  </a:lnTo>
                  <a:lnTo>
                    <a:pt x="127" y="158"/>
                  </a:lnTo>
                  <a:lnTo>
                    <a:pt x="132" y="158"/>
                  </a:lnTo>
                  <a:lnTo>
                    <a:pt x="137" y="158"/>
                  </a:lnTo>
                  <a:lnTo>
                    <a:pt x="137" y="152"/>
                  </a:lnTo>
                  <a:lnTo>
                    <a:pt x="142" y="152"/>
                  </a:lnTo>
                  <a:lnTo>
                    <a:pt x="148" y="152"/>
                  </a:lnTo>
                  <a:lnTo>
                    <a:pt x="153" y="152"/>
                  </a:lnTo>
                  <a:lnTo>
                    <a:pt x="158" y="147"/>
                  </a:lnTo>
                  <a:lnTo>
                    <a:pt x="164" y="142"/>
                  </a:lnTo>
                  <a:lnTo>
                    <a:pt x="169" y="142"/>
                  </a:lnTo>
                  <a:lnTo>
                    <a:pt x="169" y="136"/>
                  </a:lnTo>
                  <a:lnTo>
                    <a:pt x="174" y="136"/>
                  </a:lnTo>
                  <a:lnTo>
                    <a:pt x="174" y="131"/>
                  </a:lnTo>
                  <a:lnTo>
                    <a:pt x="169" y="125"/>
                  </a:lnTo>
                  <a:lnTo>
                    <a:pt x="164" y="125"/>
                  </a:lnTo>
                  <a:lnTo>
                    <a:pt x="164" y="120"/>
                  </a:lnTo>
                  <a:lnTo>
                    <a:pt x="158" y="120"/>
                  </a:lnTo>
                  <a:lnTo>
                    <a:pt x="158" y="114"/>
                  </a:lnTo>
                  <a:lnTo>
                    <a:pt x="158" y="109"/>
                  </a:lnTo>
                  <a:lnTo>
                    <a:pt x="158" y="103"/>
                  </a:lnTo>
                  <a:lnTo>
                    <a:pt x="158" y="98"/>
                  </a:lnTo>
                  <a:lnTo>
                    <a:pt x="153" y="93"/>
                  </a:lnTo>
                  <a:lnTo>
                    <a:pt x="158" y="93"/>
                  </a:lnTo>
                  <a:lnTo>
                    <a:pt x="164" y="93"/>
                  </a:lnTo>
                  <a:lnTo>
                    <a:pt x="164" y="87"/>
                  </a:lnTo>
                  <a:lnTo>
                    <a:pt x="164" y="82"/>
                  </a:lnTo>
                  <a:lnTo>
                    <a:pt x="169" y="82"/>
                  </a:lnTo>
                  <a:lnTo>
                    <a:pt x="169" y="76"/>
                  </a:lnTo>
                  <a:lnTo>
                    <a:pt x="169" y="71"/>
                  </a:lnTo>
                  <a:lnTo>
                    <a:pt x="174" y="65"/>
                  </a:lnTo>
                  <a:lnTo>
                    <a:pt x="174" y="60"/>
                  </a:lnTo>
                  <a:lnTo>
                    <a:pt x="174" y="54"/>
                  </a:lnTo>
                  <a:lnTo>
                    <a:pt x="179" y="54"/>
                  </a:lnTo>
                  <a:lnTo>
                    <a:pt x="179" y="49"/>
                  </a:lnTo>
                  <a:lnTo>
                    <a:pt x="185" y="44"/>
                  </a:lnTo>
                  <a:lnTo>
                    <a:pt x="190" y="38"/>
                  </a:lnTo>
                  <a:lnTo>
                    <a:pt x="185" y="38"/>
                  </a:lnTo>
                  <a:lnTo>
                    <a:pt x="190" y="38"/>
                  </a:lnTo>
                  <a:lnTo>
                    <a:pt x="190" y="33"/>
                  </a:lnTo>
                  <a:lnTo>
                    <a:pt x="195" y="33"/>
                  </a:lnTo>
                  <a:lnTo>
                    <a:pt x="201" y="27"/>
                  </a:lnTo>
                  <a:lnTo>
                    <a:pt x="206" y="27"/>
                  </a:lnTo>
                  <a:lnTo>
                    <a:pt x="211" y="27"/>
                  </a:lnTo>
                  <a:lnTo>
                    <a:pt x="211" y="22"/>
                  </a:lnTo>
                  <a:lnTo>
                    <a:pt x="216" y="16"/>
                  </a:lnTo>
                  <a:lnTo>
                    <a:pt x="216" y="11"/>
                  </a:lnTo>
                  <a:lnTo>
                    <a:pt x="222" y="6"/>
                  </a:lnTo>
                  <a:lnTo>
                    <a:pt x="222" y="0"/>
                  </a:lnTo>
                  <a:lnTo>
                    <a:pt x="222" y="6"/>
                  </a:lnTo>
                  <a:lnTo>
                    <a:pt x="222" y="0"/>
                  </a:lnTo>
                  <a:close/>
                </a:path>
              </a:pathLst>
            </a:custGeom>
            <a:solidFill>
              <a:srgbClr val="33CC33"/>
            </a:solidFill>
            <a:ln w="7938">
              <a:solidFill>
                <a:srgbClr val="000000"/>
              </a:solidFill>
              <a:round/>
              <a:headEnd/>
              <a:tailEnd/>
            </a:ln>
          </p:spPr>
          <p:txBody>
            <a:bodyPr/>
            <a:lstStyle/>
            <a:p>
              <a:endParaRPr lang="es-CO"/>
            </a:p>
          </p:txBody>
        </p:sp>
        <p:sp>
          <p:nvSpPr>
            <p:cNvPr id="53268" name="Freeform 19"/>
            <p:cNvSpPr>
              <a:spLocks/>
            </p:cNvSpPr>
            <p:nvPr/>
          </p:nvSpPr>
          <p:spPr bwMode="auto">
            <a:xfrm>
              <a:off x="3803" y="2461"/>
              <a:ext cx="607" cy="539"/>
            </a:xfrm>
            <a:custGeom>
              <a:avLst/>
              <a:gdLst>
                <a:gd name="T0" fmla="*/ 137 w 607"/>
                <a:gd name="T1" fmla="*/ 131 h 539"/>
                <a:gd name="T2" fmla="*/ 169 w 607"/>
                <a:gd name="T3" fmla="*/ 120 h 539"/>
                <a:gd name="T4" fmla="*/ 174 w 607"/>
                <a:gd name="T5" fmla="*/ 87 h 539"/>
                <a:gd name="T6" fmla="*/ 185 w 607"/>
                <a:gd name="T7" fmla="*/ 66 h 539"/>
                <a:gd name="T8" fmla="*/ 206 w 607"/>
                <a:gd name="T9" fmla="*/ 77 h 539"/>
                <a:gd name="T10" fmla="*/ 222 w 607"/>
                <a:gd name="T11" fmla="*/ 104 h 539"/>
                <a:gd name="T12" fmla="*/ 264 w 607"/>
                <a:gd name="T13" fmla="*/ 104 h 539"/>
                <a:gd name="T14" fmla="*/ 291 w 607"/>
                <a:gd name="T15" fmla="*/ 33 h 539"/>
                <a:gd name="T16" fmla="*/ 312 w 607"/>
                <a:gd name="T17" fmla="*/ 66 h 539"/>
                <a:gd name="T18" fmla="*/ 333 w 607"/>
                <a:gd name="T19" fmla="*/ 87 h 539"/>
                <a:gd name="T20" fmla="*/ 349 w 607"/>
                <a:gd name="T21" fmla="*/ 98 h 539"/>
                <a:gd name="T22" fmla="*/ 386 w 607"/>
                <a:gd name="T23" fmla="*/ 98 h 539"/>
                <a:gd name="T24" fmla="*/ 417 w 607"/>
                <a:gd name="T25" fmla="*/ 82 h 539"/>
                <a:gd name="T26" fmla="*/ 449 w 607"/>
                <a:gd name="T27" fmla="*/ 82 h 539"/>
                <a:gd name="T28" fmla="*/ 475 w 607"/>
                <a:gd name="T29" fmla="*/ 71 h 539"/>
                <a:gd name="T30" fmla="*/ 502 w 607"/>
                <a:gd name="T31" fmla="*/ 55 h 539"/>
                <a:gd name="T32" fmla="*/ 528 w 607"/>
                <a:gd name="T33" fmla="*/ 38 h 539"/>
                <a:gd name="T34" fmla="*/ 565 w 607"/>
                <a:gd name="T35" fmla="*/ 22 h 539"/>
                <a:gd name="T36" fmla="*/ 597 w 607"/>
                <a:gd name="T37" fmla="*/ 6 h 539"/>
                <a:gd name="T38" fmla="*/ 607 w 607"/>
                <a:gd name="T39" fmla="*/ 251 h 539"/>
                <a:gd name="T40" fmla="*/ 576 w 607"/>
                <a:gd name="T41" fmla="*/ 332 h 539"/>
                <a:gd name="T42" fmla="*/ 554 w 607"/>
                <a:gd name="T43" fmla="*/ 338 h 539"/>
                <a:gd name="T44" fmla="*/ 533 w 607"/>
                <a:gd name="T45" fmla="*/ 338 h 539"/>
                <a:gd name="T46" fmla="*/ 496 w 607"/>
                <a:gd name="T47" fmla="*/ 332 h 539"/>
                <a:gd name="T48" fmla="*/ 465 w 607"/>
                <a:gd name="T49" fmla="*/ 343 h 539"/>
                <a:gd name="T50" fmla="*/ 433 w 607"/>
                <a:gd name="T51" fmla="*/ 332 h 539"/>
                <a:gd name="T52" fmla="*/ 417 w 607"/>
                <a:gd name="T53" fmla="*/ 349 h 539"/>
                <a:gd name="T54" fmla="*/ 380 w 607"/>
                <a:gd name="T55" fmla="*/ 359 h 539"/>
                <a:gd name="T56" fmla="*/ 370 w 607"/>
                <a:gd name="T57" fmla="*/ 376 h 539"/>
                <a:gd name="T58" fmla="*/ 349 w 607"/>
                <a:gd name="T59" fmla="*/ 370 h 539"/>
                <a:gd name="T60" fmla="*/ 322 w 607"/>
                <a:gd name="T61" fmla="*/ 381 h 539"/>
                <a:gd name="T62" fmla="*/ 306 w 607"/>
                <a:gd name="T63" fmla="*/ 403 h 539"/>
                <a:gd name="T64" fmla="*/ 285 w 607"/>
                <a:gd name="T65" fmla="*/ 408 h 539"/>
                <a:gd name="T66" fmla="*/ 275 w 607"/>
                <a:gd name="T67" fmla="*/ 408 h 539"/>
                <a:gd name="T68" fmla="*/ 254 w 607"/>
                <a:gd name="T69" fmla="*/ 419 h 539"/>
                <a:gd name="T70" fmla="*/ 233 w 607"/>
                <a:gd name="T71" fmla="*/ 419 h 539"/>
                <a:gd name="T72" fmla="*/ 222 w 607"/>
                <a:gd name="T73" fmla="*/ 419 h 539"/>
                <a:gd name="T74" fmla="*/ 201 w 607"/>
                <a:gd name="T75" fmla="*/ 414 h 539"/>
                <a:gd name="T76" fmla="*/ 174 w 607"/>
                <a:gd name="T77" fmla="*/ 539 h 539"/>
                <a:gd name="T78" fmla="*/ 137 w 607"/>
                <a:gd name="T79" fmla="*/ 533 h 539"/>
                <a:gd name="T80" fmla="*/ 111 w 607"/>
                <a:gd name="T81" fmla="*/ 512 h 539"/>
                <a:gd name="T82" fmla="*/ 69 w 607"/>
                <a:gd name="T83" fmla="*/ 501 h 539"/>
                <a:gd name="T84" fmla="*/ 48 w 607"/>
                <a:gd name="T85" fmla="*/ 479 h 539"/>
                <a:gd name="T86" fmla="*/ 42 w 607"/>
                <a:gd name="T87" fmla="*/ 441 h 539"/>
                <a:gd name="T88" fmla="*/ 37 w 607"/>
                <a:gd name="T89" fmla="*/ 403 h 539"/>
                <a:gd name="T90" fmla="*/ 37 w 607"/>
                <a:gd name="T91" fmla="*/ 376 h 539"/>
                <a:gd name="T92" fmla="*/ 48 w 607"/>
                <a:gd name="T93" fmla="*/ 343 h 539"/>
                <a:gd name="T94" fmla="*/ 16 w 607"/>
                <a:gd name="T95" fmla="*/ 327 h 539"/>
                <a:gd name="T96" fmla="*/ 11 w 607"/>
                <a:gd name="T97" fmla="*/ 294 h 539"/>
                <a:gd name="T98" fmla="*/ 32 w 607"/>
                <a:gd name="T99" fmla="*/ 278 h 539"/>
                <a:gd name="T100" fmla="*/ 48 w 607"/>
                <a:gd name="T101" fmla="*/ 251 h 539"/>
                <a:gd name="T102" fmla="*/ 53 w 607"/>
                <a:gd name="T103" fmla="*/ 218 h 539"/>
                <a:gd name="T104" fmla="*/ 74 w 607"/>
                <a:gd name="T105" fmla="*/ 196 h 539"/>
                <a:gd name="T106" fmla="*/ 90 w 607"/>
                <a:gd name="T107" fmla="*/ 169 h 539"/>
                <a:gd name="T108" fmla="*/ 111 w 607"/>
                <a:gd name="T109" fmla="*/ 142 h 5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7"/>
                <a:gd name="T166" fmla="*/ 0 h 539"/>
                <a:gd name="T167" fmla="*/ 607 w 607"/>
                <a:gd name="T168" fmla="*/ 539 h 5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7" h="539">
                  <a:moveTo>
                    <a:pt x="111" y="142"/>
                  </a:moveTo>
                  <a:lnTo>
                    <a:pt x="116" y="142"/>
                  </a:lnTo>
                  <a:lnTo>
                    <a:pt x="122" y="142"/>
                  </a:lnTo>
                  <a:lnTo>
                    <a:pt x="127" y="142"/>
                  </a:lnTo>
                  <a:lnTo>
                    <a:pt x="132" y="136"/>
                  </a:lnTo>
                  <a:lnTo>
                    <a:pt x="132" y="131"/>
                  </a:lnTo>
                  <a:lnTo>
                    <a:pt x="137" y="131"/>
                  </a:lnTo>
                  <a:lnTo>
                    <a:pt x="143" y="126"/>
                  </a:lnTo>
                  <a:lnTo>
                    <a:pt x="148" y="126"/>
                  </a:lnTo>
                  <a:lnTo>
                    <a:pt x="153" y="126"/>
                  </a:lnTo>
                  <a:lnTo>
                    <a:pt x="159" y="126"/>
                  </a:lnTo>
                  <a:lnTo>
                    <a:pt x="164" y="126"/>
                  </a:lnTo>
                  <a:lnTo>
                    <a:pt x="164" y="120"/>
                  </a:lnTo>
                  <a:lnTo>
                    <a:pt x="169" y="120"/>
                  </a:lnTo>
                  <a:lnTo>
                    <a:pt x="174" y="115"/>
                  </a:lnTo>
                  <a:lnTo>
                    <a:pt x="180" y="115"/>
                  </a:lnTo>
                  <a:lnTo>
                    <a:pt x="180" y="109"/>
                  </a:lnTo>
                  <a:lnTo>
                    <a:pt x="180" y="104"/>
                  </a:lnTo>
                  <a:lnTo>
                    <a:pt x="174" y="98"/>
                  </a:lnTo>
                  <a:lnTo>
                    <a:pt x="174" y="93"/>
                  </a:lnTo>
                  <a:lnTo>
                    <a:pt x="174" y="87"/>
                  </a:lnTo>
                  <a:lnTo>
                    <a:pt x="174" y="82"/>
                  </a:lnTo>
                  <a:lnTo>
                    <a:pt x="169" y="82"/>
                  </a:lnTo>
                  <a:lnTo>
                    <a:pt x="169" y="77"/>
                  </a:lnTo>
                  <a:lnTo>
                    <a:pt x="174" y="77"/>
                  </a:lnTo>
                  <a:lnTo>
                    <a:pt x="174" y="71"/>
                  </a:lnTo>
                  <a:lnTo>
                    <a:pt x="180" y="66"/>
                  </a:lnTo>
                  <a:lnTo>
                    <a:pt x="185" y="66"/>
                  </a:lnTo>
                  <a:lnTo>
                    <a:pt x="190" y="60"/>
                  </a:lnTo>
                  <a:lnTo>
                    <a:pt x="190" y="66"/>
                  </a:lnTo>
                  <a:lnTo>
                    <a:pt x="196" y="66"/>
                  </a:lnTo>
                  <a:lnTo>
                    <a:pt x="201" y="66"/>
                  </a:lnTo>
                  <a:lnTo>
                    <a:pt x="201" y="71"/>
                  </a:lnTo>
                  <a:lnTo>
                    <a:pt x="206" y="71"/>
                  </a:lnTo>
                  <a:lnTo>
                    <a:pt x="206" y="77"/>
                  </a:lnTo>
                  <a:lnTo>
                    <a:pt x="206" y="82"/>
                  </a:lnTo>
                  <a:lnTo>
                    <a:pt x="206" y="87"/>
                  </a:lnTo>
                  <a:lnTo>
                    <a:pt x="211" y="87"/>
                  </a:lnTo>
                  <a:lnTo>
                    <a:pt x="211" y="93"/>
                  </a:lnTo>
                  <a:lnTo>
                    <a:pt x="211" y="98"/>
                  </a:lnTo>
                  <a:lnTo>
                    <a:pt x="217" y="98"/>
                  </a:lnTo>
                  <a:lnTo>
                    <a:pt x="222" y="104"/>
                  </a:lnTo>
                  <a:lnTo>
                    <a:pt x="227" y="98"/>
                  </a:lnTo>
                  <a:lnTo>
                    <a:pt x="233" y="98"/>
                  </a:lnTo>
                  <a:lnTo>
                    <a:pt x="238" y="98"/>
                  </a:lnTo>
                  <a:lnTo>
                    <a:pt x="243" y="98"/>
                  </a:lnTo>
                  <a:lnTo>
                    <a:pt x="248" y="98"/>
                  </a:lnTo>
                  <a:lnTo>
                    <a:pt x="259" y="104"/>
                  </a:lnTo>
                  <a:lnTo>
                    <a:pt x="264" y="104"/>
                  </a:lnTo>
                  <a:lnTo>
                    <a:pt x="269" y="109"/>
                  </a:lnTo>
                  <a:lnTo>
                    <a:pt x="275" y="109"/>
                  </a:lnTo>
                  <a:lnTo>
                    <a:pt x="280" y="109"/>
                  </a:lnTo>
                  <a:lnTo>
                    <a:pt x="280" y="115"/>
                  </a:lnTo>
                  <a:lnTo>
                    <a:pt x="280" y="109"/>
                  </a:lnTo>
                  <a:lnTo>
                    <a:pt x="285" y="71"/>
                  </a:lnTo>
                  <a:lnTo>
                    <a:pt x="291" y="33"/>
                  </a:lnTo>
                  <a:lnTo>
                    <a:pt x="296" y="38"/>
                  </a:lnTo>
                  <a:lnTo>
                    <a:pt x="296" y="44"/>
                  </a:lnTo>
                  <a:lnTo>
                    <a:pt x="301" y="44"/>
                  </a:lnTo>
                  <a:lnTo>
                    <a:pt x="301" y="49"/>
                  </a:lnTo>
                  <a:lnTo>
                    <a:pt x="306" y="55"/>
                  </a:lnTo>
                  <a:lnTo>
                    <a:pt x="312" y="60"/>
                  </a:lnTo>
                  <a:lnTo>
                    <a:pt x="312" y="66"/>
                  </a:lnTo>
                  <a:lnTo>
                    <a:pt x="317" y="71"/>
                  </a:lnTo>
                  <a:lnTo>
                    <a:pt x="322" y="71"/>
                  </a:lnTo>
                  <a:lnTo>
                    <a:pt x="322" y="77"/>
                  </a:lnTo>
                  <a:lnTo>
                    <a:pt x="328" y="77"/>
                  </a:lnTo>
                  <a:lnTo>
                    <a:pt x="328" y="82"/>
                  </a:lnTo>
                  <a:lnTo>
                    <a:pt x="333" y="82"/>
                  </a:lnTo>
                  <a:lnTo>
                    <a:pt x="333" y="87"/>
                  </a:lnTo>
                  <a:lnTo>
                    <a:pt x="333" y="93"/>
                  </a:lnTo>
                  <a:lnTo>
                    <a:pt x="338" y="93"/>
                  </a:lnTo>
                  <a:lnTo>
                    <a:pt x="338" y="98"/>
                  </a:lnTo>
                  <a:lnTo>
                    <a:pt x="343" y="98"/>
                  </a:lnTo>
                  <a:lnTo>
                    <a:pt x="343" y="104"/>
                  </a:lnTo>
                  <a:lnTo>
                    <a:pt x="349" y="104"/>
                  </a:lnTo>
                  <a:lnTo>
                    <a:pt x="349" y="98"/>
                  </a:lnTo>
                  <a:lnTo>
                    <a:pt x="354" y="98"/>
                  </a:lnTo>
                  <a:lnTo>
                    <a:pt x="359" y="98"/>
                  </a:lnTo>
                  <a:lnTo>
                    <a:pt x="364" y="98"/>
                  </a:lnTo>
                  <a:lnTo>
                    <a:pt x="370" y="98"/>
                  </a:lnTo>
                  <a:lnTo>
                    <a:pt x="375" y="93"/>
                  </a:lnTo>
                  <a:lnTo>
                    <a:pt x="380" y="93"/>
                  </a:lnTo>
                  <a:lnTo>
                    <a:pt x="386" y="98"/>
                  </a:lnTo>
                  <a:lnTo>
                    <a:pt x="386" y="93"/>
                  </a:lnTo>
                  <a:lnTo>
                    <a:pt x="391" y="93"/>
                  </a:lnTo>
                  <a:lnTo>
                    <a:pt x="396" y="93"/>
                  </a:lnTo>
                  <a:lnTo>
                    <a:pt x="401" y="93"/>
                  </a:lnTo>
                  <a:lnTo>
                    <a:pt x="401" y="87"/>
                  </a:lnTo>
                  <a:lnTo>
                    <a:pt x="407" y="87"/>
                  </a:lnTo>
                  <a:lnTo>
                    <a:pt x="417" y="82"/>
                  </a:lnTo>
                  <a:lnTo>
                    <a:pt x="423" y="82"/>
                  </a:lnTo>
                  <a:lnTo>
                    <a:pt x="428" y="82"/>
                  </a:lnTo>
                  <a:lnTo>
                    <a:pt x="428" y="77"/>
                  </a:lnTo>
                  <a:lnTo>
                    <a:pt x="433" y="77"/>
                  </a:lnTo>
                  <a:lnTo>
                    <a:pt x="438" y="77"/>
                  </a:lnTo>
                  <a:lnTo>
                    <a:pt x="444" y="77"/>
                  </a:lnTo>
                  <a:lnTo>
                    <a:pt x="449" y="82"/>
                  </a:lnTo>
                  <a:lnTo>
                    <a:pt x="449" y="87"/>
                  </a:lnTo>
                  <a:lnTo>
                    <a:pt x="454" y="87"/>
                  </a:lnTo>
                  <a:lnTo>
                    <a:pt x="459" y="87"/>
                  </a:lnTo>
                  <a:lnTo>
                    <a:pt x="465" y="82"/>
                  </a:lnTo>
                  <a:lnTo>
                    <a:pt x="470" y="82"/>
                  </a:lnTo>
                  <a:lnTo>
                    <a:pt x="470" y="77"/>
                  </a:lnTo>
                  <a:lnTo>
                    <a:pt x="475" y="71"/>
                  </a:lnTo>
                  <a:lnTo>
                    <a:pt x="481" y="66"/>
                  </a:lnTo>
                  <a:lnTo>
                    <a:pt x="486" y="66"/>
                  </a:lnTo>
                  <a:lnTo>
                    <a:pt x="486" y="60"/>
                  </a:lnTo>
                  <a:lnTo>
                    <a:pt x="491" y="60"/>
                  </a:lnTo>
                  <a:lnTo>
                    <a:pt x="491" y="55"/>
                  </a:lnTo>
                  <a:lnTo>
                    <a:pt x="496" y="55"/>
                  </a:lnTo>
                  <a:lnTo>
                    <a:pt x="502" y="55"/>
                  </a:lnTo>
                  <a:lnTo>
                    <a:pt x="507" y="55"/>
                  </a:lnTo>
                  <a:lnTo>
                    <a:pt x="507" y="49"/>
                  </a:lnTo>
                  <a:lnTo>
                    <a:pt x="512" y="49"/>
                  </a:lnTo>
                  <a:lnTo>
                    <a:pt x="518" y="44"/>
                  </a:lnTo>
                  <a:lnTo>
                    <a:pt x="523" y="44"/>
                  </a:lnTo>
                  <a:lnTo>
                    <a:pt x="528" y="44"/>
                  </a:lnTo>
                  <a:lnTo>
                    <a:pt x="528" y="38"/>
                  </a:lnTo>
                  <a:lnTo>
                    <a:pt x="533" y="38"/>
                  </a:lnTo>
                  <a:lnTo>
                    <a:pt x="539" y="33"/>
                  </a:lnTo>
                  <a:lnTo>
                    <a:pt x="544" y="33"/>
                  </a:lnTo>
                  <a:lnTo>
                    <a:pt x="549" y="33"/>
                  </a:lnTo>
                  <a:lnTo>
                    <a:pt x="554" y="28"/>
                  </a:lnTo>
                  <a:lnTo>
                    <a:pt x="560" y="28"/>
                  </a:lnTo>
                  <a:lnTo>
                    <a:pt x="565" y="22"/>
                  </a:lnTo>
                  <a:lnTo>
                    <a:pt x="570" y="22"/>
                  </a:lnTo>
                  <a:lnTo>
                    <a:pt x="576" y="17"/>
                  </a:lnTo>
                  <a:lnTo>
                    <a:pt x="581" y="17"/>
                  </a:lnTo>
                  <a:lnTo>
                    <a:pt x="586" y="17"/>
                  </a:lnTo>
                  <a:lnTo>
                    <a:pt x="591" y="11"/>
                  </a:lnTo>
                  <a:lnTo>
                    <a:pt x="597" y="11"/>
                  </a:lnTo>
                  <a:lnTo>
                    <a:pt x="597" y="6"/>
                  </a:lnTo>
                  <a:lnTo>
                    <a:pt x="602" y="6"/>
                  </a:lnTo>
                  <a:lnTo>
                    <a:pt x="607" y="6"/>
                  </a:lnTo>
                  <a:lnTo>
                    <a:pt x="607" y="0"/>
                  </a:lnTo>
                  <a:lnTo>
                    <a:pt x="607" y="33"/>
                  </a:lnTo>
                  <a:lnTo>
                    <a:pt x="607" y="71"/>
                  </a:lnTo>
                  <a:lnTo>
                    <a:pt x="607" y="115"/>
                  </a:lnTo>
                  <a:lnTo>
                    <a:pt x="607" y="251"/>
                  </a:lnTo>
                  <a:lnTo>
                    <a:pt x="607" y="332"/>
                  </a:lnTo>
                  <a:lnTo>
                    <a:pt x="602" y="332"/>
                  </a:lnTo>
                  <a:lnTo>
                    <a:pt x="597" y="332"/>
                  </a:lnTo>
                  <a:lnTo>
                    <a:pt x="591" y="332"/>
                  </a:lnTo>
                  <a:lnTo>
                    <a:pt x="586" y="332"/>
                  </a:lnTo>
                  <a:lnTo>
                    <a:pt x="581" y="332"/>
                  </a:lnTo>
                  <a:lnTo>
                    <a:pt x="576" y="332"/>
                  </a:lnTo>
                  <a:lnTo>
                    <a:pt x="570" y="332"/>
                  </a:lnTo>
                  <a:lnTo>
                    <a:pt x="570" y="327"/>
                  </a:lnTo>
                  <a:lnTo>
                    <a:pt x="565" y="327"/>
                  </a:lnTo>
                  <a:lnTo>
                    <a:pt x="565" y="332"/>
                  </a:lnTo>
                  <a:lnTo>
                    <a:pt x="560" y="332"/>
                  </a:lnTo>
                  <a:lnTo>
                    <a:pt x="560" y="338"/>
                  </a:lnTo>
                  <a:lnTo>
                    <a:pt x="554" y="338"/>
                  </a:lnTo>
                  <a:lnTo>
                    <a:pt x="549" y="332"/>
                  </a:lnTo>
                  <a:lnTo>
                    <a:pt x="544" y="332"/>
                  </a:lnTo>
                  <a:lnTo>
                    <a:pt x="544" y="338"/>
                  </a:lnTo>
                  <a:lnTo>
                    <a:pt x="539" y="338"/>
                  </a:lnTo>
                  <a:lnTo>
                    <a:pt x="539" y="332"/>
                  </a:lnTo>
                  <a:lnTo>
                    <a:pt x="533" y="332"/>
                  </a:lnTo>
                  <a:lnTo>
                    <a:pt x="533" y="338"/>
                  </a:lnTo>
                  <a:lnTo>
                    <a:pt x="528" y="338"/>
                  </a:lnTo>
                  <a:lnTo>
                    <a:pt x="523" y="338"/>
                  </a:lnTo>
                  <a:lnTo>
                    <a:pt x="518" y="338"/>
                  </a:lnTo>
                  <a:lnTo>
                    <a:pt x="512" y="338"/>
                  </a:lnTo>
                  <a:lnTo>
                    <a:pt x="507" y="338"/>
                  </a:lnTo>
                  <a:lnTo>
                    <a:pt x="502" y="332"/>
                  </a:lnTo>
                  <a:lnTo>
                    <a:pt x="496" y="332"/>
                  </a:lnTo>
                  <a:lnTo>
                    <a:pt x="496" y="338"/>
                  </a:lnTo>
                  <a:lnTo>
                    <a:pt x="491" y="338"/>
                  </a:lnTo>
                  <a:lnTo>
                    <a:pt x="486" y="338"/>
                  </a:lnTo>
                  <a:lnTo>
                    <a:pt x="481" y="338"/>
                  </a:lnTo>
                  <a:lnTo>
                    <a:pt x="475" y="343"/>
                  </a:lnTo>
                  <a:lnTo>
                    <a:pt x="470" y="343"/>
                  </a:lnTo>
                  <a:lnTo>
                    <a:pt x="465" y="343"/>
                  </a:lnTo>
                  <a:lnTo>
                    <a:pt x="459" y="343"/>
                  </a:lnTo>
                  <a:lnTo>
                    <a:pt x="454" y="343"/>
                  </a:lnTo>
                  <a:lnTo>
                    <a:pt x="449" y="343"/>
                  </a:lnTo>
                  <a:lnTo>
                    <a:pt x="444" y="338"/>
                  </a:lnTo>
                  <a:lnTo>
                    <a:pt x="444" y="332"/>
                  </a:lnTo>
                  <a:lnTo>
                    <a:pt x="438" y="332"/>
                  </a:lnTo>
                  <a:lnTo>
                    <a:pt x="433" y="332"/>
                  </a:lnTo>
                  <a:lnTo>
                    <a:pt x="428" y="338"/>
                  </a:lnTo>
                  <a:lnTo>
                    <a:pt x="428" y="343"/>
                  </a:lnTo>
                  <a:lnTo>
                    <a:pt x="428" y="349"/>
                  </a:lnTo>
                  <a:lnTo>
                    <a:pt x="428" y="354"/>
                  </a:lnTo>
                  <a:lnTo>
                    <a:pt x="423" y="349"/>
                  </a:lnTo>
                  <a:lnTo>
                    <a:pt x="417" y="343"/>
                  </a:lnTo>
                  <a:lnTo>
                    <a:pt x="417" y="349"/>
                  </a:lnTo>
                  <a:lnTo>
                    <a:pt x="412" y="349"/>
                  </a:lnTo>
                  <a:lnTo>
                    <a:pt x="407" y="349"/>
                  </a:lnTo>
                  <a:lnTo>
                    <a:pt x="401" y="349"/>
                  </a:lnTo>
                  <a:lnTo>
                    <a:pt x="396" y="354"/>
                  </a:lnTo>
                  <a:lnTo>
                    <a:pt x="391" y="359"/>
                  </a:lnTo>
                  <a:lnTo>
                    <a:pt x="386" y="359"/>
                  </a:lnTo>
                  <a:lnTo>
                    <a:pt x="380" y="359"/>
                  </a:lnTo>
                  <a:lnTo>
                    <a:pt x="375" y="359"/>
                  </a:lnTo>
                  <a:lnTo>
                    <a:pt x="375" y="365"/>
                  </a:lnTo>
                  <a:lnTo>
                    <a:pt x="370" y="365"/>
                  </a:lnTo>
                  <a:lnTo>
                    <a:pt x="364" y="365"/>
                  </a:lnTo>
                  <a:lnTo>
                    <a:pt x="364" y="370"/>
                  </a:lnTo>
                  <a:lnTo>
                    <a:pt x="370" y="370"/>
                  </a:lnTo>
                  <a:lnTo>
                    <a:pt x="370" y="376"/>
                  </a:lnTo>
                  <a:lnTo>
                    <a:pt x="364" y="376"/>
                  </a:lnTo>
                  <a:lnTo>
                    <a:pt x="359" y="376"/>
                  </a:lnTo>
                  <a:lnTo>
                    <a:pt x="354" y="376"/>
                  </a:lnTo>
                  <a:lnTo>
                    <a:pt x="354" y="381"/>
                  </a:lnTo>
                  <a:lnTo>
                    <a:pt x="354" y="376"/>
                  </a:lnTo>
                  <a:lnTo>
                    <a:pt x="349" y="376"/>
                  </a:lnTo>
                  <a:lnTo>
                    <a:pt x="349" y="370"/>
                  </a:lnTo>
                  <a:lnTo>
                    <a:pt x="343" y="370"/>
                  </a:lnTo>
                  <a:lnTo>
                    <a:pt x="343" y="376"/>
                  </a:lnTo>
                  <a:lnTo>
                    <a:pt x="343" y="381"/>
                  </a:lnTo>
                  <a:lnTo>
                    <a:pt x="338" y="381"/>
                  </a:lnTo>
                  <a:lnTo>
                    <a:pt x="333" y="376"/>
                  </a:lnTo>
                  <a:lnTo>
                    <a:pt x="328" y="376"/>
                  </a:lnTo>
                  <a:lnTo>
                    <a:pt x="322" y="381"/>
                  </a:lnTo>
                  <a:lnTo>
                    <a:pt x="317" y="381"/>
                  </a:lnTo>
                  <a:lnTo>
                    <a:pt x="312" y="387"/>
                  </a:lnTo>
                  <a:lnTo>
                    <a:pt x="312" y="392"/>
                  </a:lnTo>
                  <a:lnTo>
                    <a:pt x="306" y="392"/>
                  </a:lnTo>
                  <a:lnTo>
                    <a:pt x="312" y="397"/>
                  </a:lnTo>
                  <a:lnTo>
                    <a:pt x="306" y="397"/>
                  </a:lnTo>
                  <a:lnTo>
                    <a:pt x="306" y="403"/>
                  </a:lnTo>
                  <a:lnTo>
                    <a:pt x="306" y="408"/>
                  </a:lnTo>
                  <a:lnTo>
                    <a:pt x="306" y="403"/>
                  </a:lnTo>
                  <a:lnTo>
                    <a:pt x="301" y="403"/>
                  </a:lnTo>
                  <a:lnTo>
                    <a:pt x="296" y="403"/>
                  </a:lnTo>
                  <a:lnTo>
                    <a:pt x="291" y="403"/>
                  </a:lnTo>
                  <a:lnTo>
                    <a:pt x="291" y="408"/>
                  </a:lnTo>
                  <a:lnTo>
                    <a:pt x="285" y="408"/>
                  </a:lnTo>
                  <a:lnTo>
                    <a:pt x="285" y="414"/>
                  </a:lnTo>
                  <a:lnTo>
                    <a:pt x="280" y="408"/>
                  </a:lnTo>
                  <a:lnTo>
                    <a:pt x="275" y="408"/>
                  </a:lnTo>
                  <a:lnTo>
                    <a:pt x="280" y="408"/>
                  </a:lnTo>
                  <a:lnTo>
                    <a:pt x="280" y="414"/>
                  </a:lnTo>
                  <a:lnTo>
                    <a:pt x="275" y="414"/>
                  </a:lnTo>
                  <a:lnTo>
                    <a:pt x="275" y="408"/>
                  </a:lnTo>
                  <a:lnTo>
                    <a:pt x="269" y="408"/>
                  </a:lnTo>
                  <a:lnTo>
                    <a:pt x="264" y="408"/>
                  </a:lnTo>
                  <a:lnTo>
                    <a:pt x="259" y="414"/>
                  </a:lnTo>
                  <a:lnTo>
                    <a:pt x="264" y="414"/>
                  </a:lnTo>
                  <a:lnTo>
                    <a:pt x="259" y="414"/>
                  </a:lnTo>
                  <a:lnTo>
                    <a:pt x="259" y="419"/>
                  </a:lnTo>
                  <a:lnTo>
                    <a:pt x="254" y="419"/>
                  </a:lnTo>
                  <a:lnTo>
                    <a:pt x="248" y="419"/>
                  </a:lnTo>
                  <a:lnTo>
                    <a:pt x="243" y="419"/>
                  </a:lnTo>
                  <a:lnTo>
                    <a:pt x="243" y="414"/>
                  </a:lnTo>
                  <a:lnTo>
                    <a:pt x="238" y="419"/>
                  </a:lnTo>
                  <a:lnTo>
                    <a:pt x="243" y="419"/>
                  </a:lnTo>
                  <a:lnTo>
                    <a:pt x="238" y="419"/>
                  </a:lnTo>
                  <a:lnTo>
                    <a:pt x="233" y="419"/>
                  </a:lnTo>
                  <a:lnTo>
                    <a:pt x="233" y="414"/>
                  </a:lnTo>
                  <a:lnTo>
                    <a:pt x="227" y="408"/>
                  </a:lnTo>
                  <a:lnTo>
                    <a:pt x="227" y="414"/>
                  </a:lnTo>
                  <a:lnTo>
                    <a:pt x="227" y="419"/>
                  </a:lnTo>
                  <a:lnTo>
                    <a:pt x="227" y="414"/>
                  </a:lnTo>
                  <a:lnTo>
                    <a:pt x="222" y="414"/>
                  </a:lnTo>
                  <a:lnTo>
                    <a:pt x="222" y="419"/>
                  </a:lnTo>
                  <a:lnTo>
                    <a:pt x="217" y="419"/>
                  </a:lnTo>
                  <a:lnTo>
                    <a:pt x="217" y="414"/>
                  </a:lnTo>
                  <a:lnTo>
                    <a:pt x="211" y="414"/>
                  </a:lnTo>
                  <a:lnTo>
                    <a:pt x="211" y="419"/>
                  </a:lnTo>
                  <a:lnTo>
                    <a:pt x="211" y="414"/>
                  </a:lnTo>
                  <a:lnTo>
                    <a:pt x="206" y="414"/>
                  </a:lnTo>
                  <a:lnTo>
                    <a:pt x="201" y="414"/>
                  </a:lnTo>
                  <a:lnTo>
                    <a:pt x="201" y="419"/>
                  </a:lnTo>
                  <a:lnTo>
                    <a:pt x="201" y="479"/>
                  </a:lnTo>
                  <a:lnTo>
                    <a:pt x="196" y="533"/>
                  </a:lnTo>
                  <a:lnTo>
                    <a:pt x="190" y="533"/>
                  </a:lnTo>
                  <a:lnTo>
                    <a:pt x="185" y="533"/>
                  </a:lnTo>
                  <a:lnTo>
                    <a:pt x="180" y="533"/>
                  </a:lnTo>
                  <a:lnTo>
                    <a:pt x="174" y="539"/>
                  </a:lnTo>
                  <a:lnTo>
                    <a:pt x="169" y="539"/>
                  </a:lnTo>
                  <a:lnTo>
                    <a:pt x="159" y="539"/>
                  </a:lnTo>
                  <a:lnTo>
                    <a:pt x="153" y="539"/>
                  </a:lnTo>
                  <a:lnTo>
                    <a:pt x="148" y="539"/>
                  </a:lnTo>
                  <a:lnTo>
                    <a:pt x="143" y="539"/>
                  </a:lnTo>
                  <a:lnTo>
                    <a:pt x="137" y="539"/>
                  </a:lnTo>
                  <a:lnTo>
                    <a:pt x="137" y="533"/>
                  </a:lnTo>
                  <a:lnTo>
                    <a:pt x="132" y="533"/>
                  </a:lnTo>
                  <a:lnTo>
                    <a:pt x="132" y="528"/>
                  </a:lnTo>
                  <a:lnTo>
                    <a:pt x="127" y="528"/>
                  </a:lnTo>
                  <a:lnTo>
                    <a:pt x="122" y="528"/>
                  </a:lnTo>
                  <a:lnTo>
                    <a:pt x="122" y="523"/>
                  </a:lnTo>
                  <a:lnTo>
                    <a:pt x="116" y="517"/>
                  </a:lnTo>
                  <a:lnTo>
                    <a:pt x="111" y="512"/>
                  </a:lnTo>
                  <a:lnTo>
                    <a:pt x="106" y="506"/>
                  </a:lnTo>
                  <a:lnTo>
                    <a:pt x="101" y="506"/>
                  </a:lnTo>
                  <a:lnTo>
                    <a:pt x="95" y="506"/>
                  </a:lnTo>
                  <a:lnTo>
                    <a:pt x="85" y="506"/>
                  </a:lnTo>
                  <a:lnTo>
                    <a:pt x="79" y="506"/>
                  </a:lnTo>
                  <a:lnTo>
                    <a:pt x="74" y="506"/>
                  </a:lnTo>
                  <a:lnTo>
                    <a:pt x="69" y="501"/>
                  </a:lnTo>
                  <a:lnTo>
                    <a:pt x="64" y="501"/>
                  </a:lnTo>
                  <a:lnTo>
                    <a:pt x="64" y="495"/>
                  </a:lnTo>
                  <a:lnTo>
                    <a:pt x="58" y="495"/>
                  </a:lnTo>
                  <a:lnTo>
                    <a:pt x="58" y="490"/>
                  </a:lnTo>
                  <a:lnTo>
                    <a:pt x="53" y="485"/>
                  </a:lnTo>
                  <a:lnTo>
                    <a:pt x="53" y="479"/>
                  </a:lnTo>
                  <a:lnTo>
                    <a:pt x="48" y="479"/>
                  </a:lnTo>
                  <a:lnTo>
                    <a:pt x="48" y="474"/>
                  </a:lnTo>
                  <a:lnTo>
                    <a:pt x="48" y="468"/>
                  </a:lnTo>
                  <a:lnTo>
                    <a:pt x="42" y="463"/>
                  </a:lnTo>
                  <a:lnTo>
                    <a:pt x="42" y="457"/>
                  </a:lnTo>
                  <a:lnTo>
                    <a:pt x="42" y="452"/>
                  </a:lnTo>
                  <a:lnTo>
                    <a:pt x="42" y="446"/>
                  </a:lnTo>
                  <a:lnTo>
                    <a:pt x="42" y="441"/>
                  </a:lnTo>
                  <a:lnTo>
                    <a:pt x="42" y="436"/>
                  </a:lnTo>
                  <a:lnTo>
                    <a:pt x="37" y="430"/>
                  </a:lnTo>
                  <a:lnTo>
                    <a:pt x="37" y="425"/>
                  </a:lnTo>
                  <a:lnTo>
                    <a:pt x="37" y="419"/>
                  </a:lnTo>
                  <a:lnTo>
                    <a:pt x="37" y="414"/>
                  </a:lnTo>
                  <a:lnTo>
                    <a:pt x="37" y="408"/>
                  </a:lnTo>
                  <a:lnTo>
                    <a:pt x="37" y="403"/>
                  </a:lnTo>
                  <a:lnTo>
                    <a:pt x="37" y="397"/>
                  </a:lnTo>
                  <a:lnTo>
                    <a:pt x="37" y="392"/>
                  </a:lnTo>
                  <a:lnTo>
                    <a:pt x="32" y="392"/>
                  </a:lnTo>
                  <a:lnTo>
                    <a:pt x="32" y="387"/>
                  </a:lnTo>
                  <a:lnTo>
                    <a:pt x="32" y="381"/>
                  </a:lnTo>
                  <a:lnTo>
                    <a:pt x="37" y="381"/>
                  </a:lnTo>
                  <a:lnTo>
                    <a:pt x="37" y="376"/>
                  </a:lnTo>
                  <a:lnTo>
                    <a:pt x="42" y="370"/>
                  </a:lnTo>
                  <a:lnTo>
                    <a:pt x="42" y="365"/>
                  </a:lnTo>
                  <a:lnTo>
                    <a:pt x="48" y="365"/>
                  </a:lnTo>
                  <a:lnTo>
                    <a:pt x="48" y="359"/>
                  </a:lnTo>
                  <a:lnTo>
                    <a:pt x="48" y="354"/>
                  </a:lnTo>
                  <a:lnTo>
                    <a:pt x="48" y="349"/>
                  </a:lnTo>
                  <a:lnTo>
                    <a:pt x="48" y="343"/>
                  </a:lnTo>
                  <a:lnTo>
                    <a:pt x="42" y="343"/>
                  </a:lnTo>
                  <a:lnTo>
                    <a:pt x="42" y="338"/>
                  </a:lnTo>
                  <a:lnTo>
                    <a:pt x="37" y="338"/>
                  </a:lnTo>
                  <a:lnTo>
                    <a:pt x="32" y="332"/>
                  </a:lnTo>
                  <a:lnTo>
                    <a:pt x="27" y="332"/>
                  </a:lnTo>
                  <a:lnTo>
                    <a:pt x="21" y="327"/>
                  </a:lnTo>
                  <a:lnTo>
                    <a:pt x="16" y="327"/>
                  </a:lnTo>
                  <a:lnTo>
                    <a:pt x="11" y="321"/>
                  </a:lnTo>
                  <a:lnTo>
                    <a:pt x="6" y="321"/>
                  </a:lnTo>
                  <a:lnTo>
                    <a:pt x="0" y="316"/>
                  </a:lnTo>
                  <a:lnTo>
                    <a:pt x="0" y="310"/>
                  </a:lnTo>
                  <a:lnTo>
                    <a:pt x="6" y="305"/>
                  </a:lnTo>
                  <a:lnTo>
                    <a:pt x="11" y="300"/>
                  </a:lnTo>
                  <a:lnTo>
                    <a:pt x="11" y="294"/>
                  </a:lnTo>
                  <a:lnTo>
                    <a:pt x="16" y="294"/>
                  </a:lnTo>
                  <a:lnTo>
                    <a:pt x="21" y="294"/>
                  </a:lnTo>
                  <a:lnTo>
                    <a:pt x="21" y="289"/>
                  </a:lnTo>
                  <a:lnTo>
                    <a:pt x="27" y="289"/>
                  </a:lnTo>
                  <a:lnTo>
                    <a:pt x="27" y="283"/>
                  </a:lnTo>
                  <a:lnTo>
                    <a:pt x="32" y="283"/>
                  </a:lnTo>
                  <a:lnTo>
                    <a:pt x="32" y="278"/>
                  </a:lnTo>
                  <a:lnTo>
                    <a:pt x="32" y="272"/>
                  </a:lnTo>
                  <a:lnTo>
                    <a:pt x="37" y="272"/>
                  </a:lnTo>
                  <a:lnTo>
                    <a:pt x="37" y="267"/>
                  </a:lnTo>
                  <a:lnTo>
                    <a:pt x="42" y="267"/>
                  </a:lnTo>
                  <a:lnTo>
                    <a:pt x="42" y="261"/>
                  </a:lnTo>
                  <a:lnTo>
                    <a:pt x="48" y="256"/>
                  </a:lnTo>
                  <a:lnTo>
                    <a:pt x="48" y="251"/>
                  </a:lnTo>
                  <a:lnTo>
                    <a:pt x="48" y="245"/>
                  </a:lnTo>
                  <a:lnTo>
                    <a:pt x="48" y="240"/>
                  </a:lnTo>
                  <a:lnTo>
                    <a:pt x="48" y="234"/>
                  </a:lnTo>
                  <a:lnTo>
                    <a:pt x="48" y="229"/>
                  </a:lnTo>
                  <a:lnTo>
                    <a:pt x="48" y="223"/>
                  </a:lnTo>
                  <a:lnTo>
                    <a:pt x="53" y="223"/>
                  </a:lnTo>
                  <a:lnTo>
                    <a:pt x="53" y="218"/>
                  </a:lnTo>
                  <a:lnTo>
                    <a:pt x="58" y="213"/>
                  </a:lnTo>
                  <a:lnTo>
                    <a:pt x="58" y="207"/>
                  </a:lnTo>
                  <a:lnTo>
                    <a:pt x="64" y="202"/>
                  </a:lnTo>
                  <a:lnTo>
                    <a:pt x="64" y="196"/>
                  </a:lnTo>
                  <a:lnTo>
                    <a:pt x="64" y="202"/>
                  </a:lnTo>
                  <a:lnTo>
                    <a:pt x="69" y="202"/>
                  </a:lnTo>
                  <a:lnTo>
                    <a:pt x="74" y="196"/>
                  </a:lnTo>
                  <a:lnTo>
                    <a:pt x="74" y="191"/>
                  </a:lnTo>
                  <a:lnTo>
                    <a:pt x="79" y="191"/>
                  </a:lnTo>
                  <a:lnTo>
                    <a:pt x="79" y="185"/>
                  </a:lnTo>
                  <a:lnTo>
                    <a:pt x="85" y="185"/>
                  </a:lnTo>
                  <a:lnTo>
                    <a:pt x="85" y="180"/>
                  </a:lnTo>
                  <a:lnTo>
                    <a:pt x="90" y="174"/>
                  </a:lnTo>
                  <a:lnTo>
                    <a:pt x="90" y="169"/>
                  </a:lnTo>
                  <a:lnTo>
                    <a:pt x="90" y="164"/>
                  </a:lnTo>
                  <a:lnTo>
                    <a:pt x="95" y="164"/>
                  </a:lnTo>
                  <a:lnTo>
                    <a:pt x="101" y="158"/>
                  </a:lnTo>
                  <a:lnTo>
                    <a:pt x="101" y="153"/>
                  </a:lnTo>
                  <a:lnTo>
                    <a:pt x="106" y="153"/>
                  </a:lnTo>
                  <a:lnTo>
                    <a:pt x="106" y="147"/>
                  </a:lnTo>
                  <a:lnTo>
                    <a:pt x="111" y="142"/>
                  </a:lnTo>
                  <a:close/>
                </a:path>
              </a:pathLst>
            </a:custGeom>
            <a:solidFill>
              <a:srgbClr val="FFF9A5"/>
            </a:solidFill>
            <a:ln w="7938">
              <a:solidFill>
                <a:srgbClr val="000000"/>
              </a:solidFill>
              <a:round/>
              <a:headEnd/>
              <a:tailEnd/>
            </a:ln>
          </p:spPr>
          <p:txBody>
            <a:bodyPr/>
            <a:lstStyle/>
            <a:p>
              <a:endParaRPr lang="es-CO"/>
            </a:p>
          </p:txBody>
        </p:sp>
        <p:sp>
          <p:nvSpPr>
            <p:cNvPr id="53269" name="Freeform 20"/>
            <p:cNvSpPr>
              <a:spLocks/>
            </p:cNvSpPr>
            <p:nvPr/>
          </p:nvSpPr>
          <p:spPr bwMode="auto">
            <a:xfrm>
              <a:off x="3867" y="2472"/>
              <a:ext cx="79" cy="191"/>
            </a:xfrm>
            <a:custGeom>
              <a:avLst/>
              <a:gdLst>
                <a:gd name="T0" fmla="*/ 42 w 79"/>
                <a:gd name="T1" fmla="*/ 136 h 191"/>
                <a:gd name="T2" fmla="*/ 37 w 79"/>
                <a:gd name="T3" fmla="*/ 142 h 191"/>
                <a:gd name="T4" fmla="*/ 31 w 79"/>
                <a:gd name="T5" fmla="*/ 153 h 191"/>
                <a:gd name="T6" fmla="*/ 26 w 79"/>
                <a:gd name="T7" fmla="*/ 158 h 191"/>
                <a:gd name="T8" fmla="*/ 21 w 79"/>
                <a:gd name="T9" fmla="*/ 169 h 191"/>
                <a:gd name="T10" fmla="*/ 15 w 79"/>
                <a:gd name="T11" fmla="*/ 174 h 191"/>
                <a:gd name="T12" fmla="*/ 10 w 79"/>
                <a:gd name="T13" fmla="*/ 180 h 191"/>
                <a:gd name="T14" fmla="*/ 5 w 79"/>
                <a:gd name="T15" fmla="*/ 191 h 191"/>
                <a:gd name="T16" fmla="*/ 0 w 79"/>
                <a:gd name="T17" fmla="*/ 185 h 191"/>
                <a:gd name="T18" fmla="*/ 5 w 79"/>
                <a:gd name="T19" fmla="*/ 174 h 191"/>
                <a:gd name="T20" fmla="*/ 15 w 79"/>
                <a:gd name="T21" fmla="*/ 163 h 191"/>
                <a:gd name="T22" fmla="*/ 15 w 79"/>
                <a:gd name="T23" fmla="*/ 153 h 191"/>
                <a:gd name="T24" fmla="*/ 21 w 79"/>
                <a:gd name="T25" fmla="*/ 147 h 191"/>
                <a:gd name="T26" fmla="*/ 21 w 79"/>
                <a:gd name="T27" fmla="*/ 136 h 191"/>
                <a:gd name="T28" fmla="*/ 15 w 79"/>
                <a:gd name="T29" fmla="*/ 131 h 191"/>
                <a:gd name="T30" fmla="*/ 15 w 79"/>
                <a:gd name="T31" fmla="*/ 120 h 191"/>
                <a:gd name="T32" fmla="*/ 26 w 79"/>
                <a:gd name="T33" fmla="*/ 120 h 191"/>
                <a:gd name="T34" fmla="*/ 31 w 79"/>
                <a:gd name="T35" fmla="*/ 115 h 191"/>
                <a:gd name="T36" fmla="*/ 37 w 79"/>
                <a:gd name="T37" fmla="*/ 109 h 191"/>
                <a:gd name="T38" fmla="*/ 42 w 79"/>
                <a:gd name="T39" fmla="*/ 104 h 191"/>
                <a:gd name="T40" fmla="*/ 42 w 79"/>
                <a:gd name="T41" fmla="*/ 93 h 191"/>
                <a:gd name="T42" fmla="*/ 42 w 79"/>
                <a:gd name="T43" fmla="*/ 82 h 191"/>
                <a:gd name="T44" fmla="*/ 42 w 79"/>
                <a:gd name="T45" fmla="*/ 71 h 191"/>
                <a:gd name="T46" fmla="*/ 47 w 79"/>
                <a:gd name="T47" fmla="*/ 66 h 191"/>
                <a:gd name="T48" fmla="*/ 47 w 79"/>
                <a:gd name="T49" fmla="*/ 55 h 191"/>
                <a:gd name="T50" fmla="*/ 47 w 79"/>
                <a:gd name="T51" fmla="*/ 44 h 191"/>
                <a:gd name="T52" fmla="*/ 42 w 79"/>
                <a:gd name="T53" fmla="*/ 33 h 191"/>
                <a:gd name="T54" fmla="*/ 47 w 79"/>
                <a:gd name="T55" fmla="*/ 27 h 191"/>
                <a:gd name="T56" fmla="*/ 52 w 79"/>
                <a:gd name="T57" fmla="*/ 22 h 191"/>
                <a:gd name="T58" fmla="*/ 58 w 79"/>
                <a:gd name="T59" fmla="*/ 17 h 191"/>
                <a:gd name="T60" fmla="*/ 58 w 79"/>
                <a:gd name="T61" fmla="*/ 6 h 191"/>
                <a:gd name="T62" fmla="*/ 63 w 79"/>
                <a:gd name="T63" fmla="*/ 0 h 191"/>
                <a:gd name="T64" fmla="*/ 73 w 79"/>
                <a:gd name="T65" fmla="*/ 0 h 191"/>
                <a:gd name="T66" fmla="*/ 73 w 79"/>
                <a:gd name="T67" fmla="*/ 6 h 191"/>
                <a:gd name="T68" fmla="*/ 79 w 79"/>
                <a:gd name="T69" fmla="*/ 17 h 191"/>
                <a:gd name="T70" fmla="*/ 73 w 79"/>
                <a:gd name="T71" fmla="*/ 27 h 191"/>
                <a:gd name="T72" fmla="*/ 79 w 79"/>
                <a:gd name="T73" fmla="*/ 27 h 191"/>
                <a:gd name="T74" fmla="*/ 79 w 79"/>
                <a:gd name="T75" fmla="*/ 38 h 191"/>
                <a:gd name="T76" fmla="*/ 73 w 79"/>
                <a:gd name="T77" fmla="*/ 44 h 191"/>
                <a:gd name="T78" fmla="*/ 68 w 79"/>
                <a:gd name="T79" fmla="*/ 55 h 191"/>
                <a:gd name="T80" fmla="*/ 63 w 79"/>
                <a:gd name="T81" fmla="*/ 66 h 191"/>
                <a:gd name="T82" fmla="*/ 58 w 79"/>
                <a:gd name="T83" fmla="*/ 71 h 191"/>
                <a:gd name="T84" fmla="*/ 58 w 79"/>
                <a:gd name="T85" fmla="*/ 76 h 191"/>
                <a:gd name="T86" fmla="*/ 58 w 79"/>
                <a:gd name="T87" fmla="*/ 87 h 191"/>
                <a:gd name="T88" fmla="*/ 58 w 79"/>
                <a:gd name="T89" fmla="*/ 98 h 191"/>
                <a:gd name="T90" fmla="*/ 52 w 79"/>
                <a:gd name="T91" fmla="*/ 109 h 191"/>
                <a:gd name="T92" fmla="*/ 52 w 79"/>
                <a:gd name="T93" fmla="*/ 120 h 191"/>
                <a:gd name="T94" fmla="*/ 47 w 79"/>
                <a:gd name="T95" fmla="*/ 125 h 1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
                <a:gd name="T145" fmla="*/ 0 h 191"/>
                <a:gd name="T146" fmla="*/ 79 w 79"/>
                <a:gd name="T147" fmla="*/ 191 h 19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 h="191">
                  <a:moveTo>
                    <a:pt x="47" y="131"/>
                  </a:moveTo>
                  <a:lnTo>
                    <a:pt x="42" y="136"/>
                  </a:lnTo>
                  <a:lnTo>
                    <a:pt x="42" y="142"/>
                  </a:lnTo>
                  <a:lnTo>
                    <a:pt x="37" y="142"/>
                  </a:lnTo>
                  <a:lnTo>
                    <a:pt x="37" y="147"/>
                  </a:lnTo>
                  <a:lnTo>
                    <a:pt x="31" y="153"/>
                  </a:lnTo>
                  <a:lnTo>
                    <a:pt x="26" y="153"/>
                  </a:lnTo>
                  <a:lnTo>
                    <a:pt x="26" y="158"/>
                  </a:lnTo>
                  <a:lnTo>
                    <a:pt x="26" y="163"/>
                  </a:lnTo>
                  <a:lnTo>
                    <a:pt x="21" y="169"/>
                  </a:lnTo>
                  <a:lnTo>
                    <a:pt x="21" y="174"/>
                  </a:lnTo>
                  <a:lnTo>
                    <a:pt x="15" y="174"/>
                  </a:lnTo>
                  <a:lnTo>
                    <a:pt x="15" y="180"/>
                  </a:lnTo>
                  <a:lnTo>
                    <a:pt x="10" y="180"/>
                  </a:lnTo>
                  <a:lnTo>
                    <a:pt x="10" y="185"/>
                  </a:lnTo>
                  <a:lnTo>
                    <a:pt x="5" y="191"/>
                  </a:lnTo>
                  <a:lnTo>
                    <a:pt x="0" y="191"/>
                  </a:lnTo>
                  <a:lnTo>
                    <a:pt x="0" y="185"/>
                  </a:lnTo>
                  <a:lnTo>
                    <a:pt x="5" y="180"/>
                  </a:lnTo>
                  <a:lnTo>
                    <a:pt x="5" y="174"/>
                  </a:lnTo>
                  <a:lnTo>
                    <a:pt x="10" y="169"/>
                  </a:lnTo>
                  <a:lnTo>
                    <a:pt x="15" y="163"/>
                  </a:lnTo>
                  <a:lnTo>
                    <a:pt x="15" y="158"/>
                  </a:lnTo>
                  <a:lnTo>
                    <a:pt x="15" y="153"/>
                  </a:lnTo>
                  <a:lnTo>
                    <a:pt x="21" y="153"/>
                  </a:lnTo>
                  <a:lnTo>
                    <a:pt x="21" y="147"/>
                  </a:lnTo>
                  <a:lnTo>
                    <a:pt x="21" y="142"/>
                  </a:lnTo>
                  <a:lnTo>
                    <a:pt x="21" y="136"/>
                  </a:lnTo>
                  <a:lnTo>
                    <a:pt x="15" y="136"/>
                  </a:lnTo>
                  <a:lnTo>
                    <a:pt x="15" y="131"/>
                  </a:lnTo>
                  <a:lnTo>
                    <a:pt x="15" y="125"/>
                  </a:lnTo>
                  <a:lnTo>
                    <a:pt x="15" y="120"/>
                  </a:lnTo>
                  <a:lnTo>
                    <a:pt x="21" y="120"/>
                  </a:lnTo>
                  <a:lnTo>
                    <a:pt x="26" y="120"/>
                  </a:lnTo>
                  <a:lnTo>
                    <a:pt x="31" y="120"/>
                  </a:lnTo>
                  <a:lnTo>
                    <a:pt x="31" y="115"/>
                  </a:lnTo>
                  <a:lnTo>
                    <a:pt x="37" y="115"/>
                  </a:lnTo>
                  <a:lnTo>
                    <a:pt x="37" y="109"/>
                  </a:lnTo>
                  <a:lnTo>
                    <a:pt x="42" y="109"/>
                  </a:lnTo>
                  <a:lnTo>
                    <a:pt x="42" y="104"/>
                  </a:lnTo>
                  <a:lnTo>
                    <a:pt x="42" y="98"/>
                  </a:lnTo>
                  <a:lnTo>
                    <a:pt x="42" y="93"/>
                  </a:lnTo>
                  <a:lnTo>
                    <a:pt x="42" y="87"/>
                  </a:lnTo>
                  <a:lnTo>
                    <a:pt x="42" y="82"/>
                  </a:lnTo>
                  <a:lnTo>
                    <a:pt x="47" y="76"/>
                  </a:lnTo>
                  <a:lnTo>
                    <a:pt x="42" y="71"/>
                  </a:lnTo>
                  <a:lnTo>
                    <a:pt x="42" y="66"/>
                  </a:lnTo>
                  <a:lnTo>
                    <a:pt x="47" y="66"/>
                  </a:lnTo>
                  <a:lnTo>
                    <a:pt x="47" y="60"/>
                  </a:lnTo>
                  <a:lnTo>
                    <a:pt x="47" y="55"/>
                  </a:lnTo>
                  <a:lnTo>
                    <a:pt x="47" y="49"/>
                  </a:lnTo>
                  <a:lnTo>
                    <a:pt x="47" y="44"/>
                  </a:lnTo>
                  <a:lnTo>
                    <a:pt x="47" y="38"/>
                  </a:lnTo>
                  <a:lnTo>
                    <a:pt x="42" y="33"/>
                  </a:lnTo>
                  <a:lnTo>
                    <a:pt x="42" y="27"/>
                  </a:lnTo>
                  <a:lnTo>
                    <a:pt x="47" y="27"/>
                  </a:lnTo>
                  <a:lnTo>
                    <a:pt x="47" y="22"/>
                  </a:lnTo>
                  <a:lnTo>
                    <a:pt x="52" y="22"/>
                  </a:lnTo>
                  <a:lnTo>
                    <a:pt x="52" y="17"/>
                  </a:lnTo>
                  <a:lnTo>
                    <a:pt x="58" y="17"/>
                  </a:lnTo>
                  <a:lnTo>
                    <a:pt x="58" y="11"/>
                  </a:lnTo>
                  <a:lnTo>
                    <a:pt x="58" y="6"/>
                  </a:lnTo>
                  <a:lnTo>
                    <a:pt x="63" y="6"/>
                  </a:lnTo>
                  <a:lnTo>
                    <a:pt x="63" y="0"/>
                  </a:lnTo>
                  <a:lnTo>
                    <a:pt x="68" y="0"/>
                  </a:lnTo>
                  <a:lnTo>
                    <a:pt x="73" y="0"/>
                  </a:lnTo>
                  <a:lnTo>
                    <a:pt x="79" y="0"/>
                  </a:lnTo>
                  <a:lnTo>
                    <a:pt x="73" y="6"/>
                  </a:lnTo>
                  <a:lnTo>
                    <a:pt x="73" y="11"/>
                  </a:lnTo>
                  <a:lnTo>
                    <a:pt x="79" y="17"/>
                  </a:lnTo>
                  <a:lnTo>
                    <a:pt x="73" y="22"/>
                  </a:lnTo>
                  <a:lnTo>
                    <a:pt x="73" y="27"/>
                  </a:lnTo>
                  <a:lnTo>
                    <a:pt x="73" y="33"/>
                  </a:lnTo>
                  <a:lnTo>
                    <a:pt x="79" y="27"/>
                  </a:lnTo>
                  <a:lnTo>
                    <a:pt x="79" y="33"/>
                  </a:lnTo>
                  <a:lnTo>
                    <a:pt x="79" y="38"/>
                  </a:lnTo>
                  <a:lnTo>
                    <a:pt x="73" y="38"/>
                  </a:lnTo>
                  <a:lnTo>
                    <a:pt x="73" y="44"/>
                  </a:lnTo>
                  <a:lnTo>
                    <a:pt x="73" y="49"/>
                  </a:lnTo>
                  <a:lnTo>
                    <a:pt x="68" y="55"/>
                  </a:lnTo>
                  <a:lnTo>
                    <a:pt x="63" y="60"/>
                  </a:lnTo>
                  <a:lnTo>
                    <a:pt x="63" y="66"/>
                  </a:lnTo>
                  <a:lnTo>
                    <a:pt x="58" y="66"/>
                  </a:lnTo>
                  <a:lnTo>
                    <a:pt x="58" y="71"/>
                  </a:lnTo>
                  <a:lnTo>
                    <a:pt x="63" y="76"/>
                  </a:lnTo>
                  <a:lnTo>
                    <a:pt x="58" y="76"/>
                  </a:lnTo>
                  <a:lnTo>
                    <a:pt x="58" y="82"/>
                  </a:lnTo>
                  <a:lnTo>
                    <a:pt x="58" y="87"/>
                  </a:lnTo>
                  <a:lnTo>
                    <a:pt x="58" y="93"/>
                  </a:lnTo>
                  <a:lnTo>
                    <a:pt x="58" y="98"/>
                  </a:lnTo>
                  <a:lnTo>
                    <a:pt x="58" y="104"/>
                  </a:lnTo>
                  <a:lnTo>
                    <a:pt x="52" y="109"/>
                  </a:lnTo>
                  <a:lnTo>
                    <a:pt x="52" y="115"/>
                  </a:lnTo>
                  <a:lnTo>
                    <a:pt x="52" y="120"/>
                  </a:lnTo>
                  <a:lnTo>
                    <a:pt x="47" y="120"/>
                  </a:lnTo>
                  <a:lnTo>
                    <a:pt x="47" y="125"/>
                  </a:lnTo>
                  <a:lnTo>
                    <a:pt x="47" y="131"/>
                  </a:lnTo>
                  <a:close/>
                </a:path>
              </a:pathLst>
            </a:custGeom>
            <a:solidFill>
              <a:srgbClr val="FF0000"/>
            </a:solidFill>
            <a:ln w="7938">
              <a:solidFill>
                <a:srgbClr val="000000"/>
              </a:solidFill>
              <a:round/>
              <a:headEnd/>
              <a:tailEnd/>
            </a:ln>
          </p:spPr>
          <p:txBody>
            <a:bodyPr/>
            <a:lstStyle/>
            <a:p>
              <a:endParaRPr lang="es-CO"/>
            </a:p>
          </p:txBody>
        </p:sp>
        <p:sp>
          <p:nvSpPr>
            <p:cNvPr id="53270" name="Freeform 21"/>
            <p:cNvSpPr>
              <a:spLocks/>
            </p:cNvSpPr>
            <p:nvPr/>
          </p:nvSpPr>
          <p:spPr bwMode="auto">
            <a:xfrm>
              <a:off x="3645" y="2489"/>
              <a:ext cx="84" cy="92"/>
            </a:xfrm>
            <a:custGeom>
              <a:avLst/>
              <a:gdLst>
                <a:gd name="T0" fmla="*/ 32 w 84"/>
                <a:gd name="T1" fmla="*/ 0 h 92"/>
                <a:gd name="T2" fmla="*/ 42 w 84"/>
                <a:gd name="T3" fmla="*/ 0 h 92"/>
                <a:gd name="T4" fmla="*/ 47 w 84"/>
                <a:gd name="T5" fmla="*/ 5 h 92"/>
                <a:gd name="T6" fmla="*/ 58 w 84"/>
                <a:gd name="T7" fmla="*/ 5 h 92"/>
                <a:gd name="T8" fmla="*/ 69 w 84"/>
                <a:gd name="T9" fmla="*/ 5 h 92"/>
                <a:gd name="T10" fmla="*/ 74 w 84"/>
                <a:gd name="T11" fmla="*/ 0 h 92"/>
                <a:gd name="T12" fmla="*/ 79 w 84"/>
                <a:gd name="T13" fmla="*/ 5 h 92"/>
                <a:gd name="T14" fmla="*/ 84 w 84"/>
                <a:gd name="T15" fmla="*/ 10 h 92"/>
                <a:gd name="T16" fmla="*/ 79 w 84"/>
                <a:gd name="T17" fmla="*/ 16 h 92"/>
                <a:gd name="T18" fmla="*/ 74 w 84"/>
                <a:gd name="T19" fmla="*/ 21 h 92"/>
                <a:gd name="T20" fmla="*/ 63 w 84"/>
                <a:gd name="T21" fmla="*/ 21 h 92"/>
                <a:gd name="T22" fmla="*/ 58 w 84"/>
                <a:gd name="T23" fmla="*/ 27 h 92"/>
                <a:gd name="T24" fmla="*/ 53 w 84"/>
                <a:gd name="T25" fmla="*/ 32 h 92"/>
                <a:gd name="T26" fmla="*/ 47 w 84"/>
                <a:gd name="T27" fmla="*/ 43 h 92"/>
                <a:gd name="T28" fmla="*/ 47 w 84"/>
                <a:gd name="T29" fmla="*/ 54 h 92"/>
                <a:gd name="T30" fmla="*/ 42 w 84"/>
                <a:gd name="T31" fmla="*/ 59 h 92"/>
                <a:gd name="T32" fmla="*/ 42 w 84"/>
                <a:gd name="T33" fmla="*/ 70 h 92"/>
                <a:gd name="T34" fmla="*/ 37 w 84"/>
                <a:gd name="T35" fmla="*/ 81 h 92"/>
                <a:gd name="T36" fmla="*/ 32 w 84"/>
                <a:gd name="T37" fmla="*/ 92 h 92"/>
                <a:gd name="T38" fmla="*/ 21 w 84"/>
                <a:gd name="T39" fmla="*/ 92 h 92"/>
                <a:gd name="T40" fmla="*/ 16 w 84"/>
                <a:gd name="T41" fmla="*/ 81 h 92"/>
                <a:gd name="T42" fmla="*/ 10 w 84"/>
                <a:gd name="T43" fmla="*/ 70 h 92"/>
                <a:gd name="T44" fmla="*/ 10 w 84"/>
                <a:gd name="T45" fmla="*/ 59 h 92"/>
                <a:gd name="T46" fmla="*/ 10 w 84"/>
                <a:gd name="T47" fmla="*/ 49 h 92"/>
                <a:gd name="T48" fmla="*/ 5 w 84"/>
                <a:gd name="T49" fmla="*/ 43 h 92"/>
                <a:gd name="T50" fmla="*/ 5 w 84"/>
                <a:gd name="T51" fmla="*/ 32 h 92"/>
                <a:gd name="T52" fmla="*/ 0 w 84"/>
                <a:gd name="T53" fmla="*/ 27 h 92"/>
                <a:gd name="T54" fmla="*/ 0 w 84"/>
                <a:gd name="T55" fmla="*/ 16 h 92"/>
                <a:gd name="T56" fmla="*/ 10 w 84"/>
                <a:gd name="T57" fmla="*/ 16 h 92"/>
                <a:gd name="T58" fmla="*/ 21 w 84"/>
                <a:gd name="T59" fmla="*/ 16 h 92"/>
                <a:gd name="T60" fmla="*/ 26 w 84"/>
                <a:gd name="T61" fmla="*/ 10 h 92"/>
                <a:gd name="T62" fmla="*/ 26 w 84"/>
                <a:gd name="T63" fmla="*/ 0 h 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92"/>
                <a:gd name="T98" fmla="*/ 84 w 84"/>
                <a:gd name="T99" fmla="*/ 92 h 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92">
                  <a:moveTo>
                    <a:pt x="26" y="0"/>
                  </a:moveTo>
                  <a:lnTo>
                    <a:pt x="32" y="0"/>
                  </a:lnTo>
                  <a:lnTo>
                    <a:pt x="37" y="0"/>
                  </a:lnTo>
                  <a:lnTo>
                    <a:pt x="42" y="0"/>
                  </a:lnTo>
                  <a:lnTo>
                    <a:pt x="42" y="5"/>
                  </a:lnTo>
                  <a:lnTo>
                    <a:pt x="47" y="5"/>
                  </a:lnTo>
                  <a:lnTo>
                    <a:pt x="53" y="5"/>
                  </a:lnTo>
                  <a:lnTo>
                    <a:pt x="58" y="5"/>
                  </a:lnTo>
                  <a:lnTo>
                    <a:pt x="63" y="5"/>
                  </a:lnTo>
                  <a:lnTo>
                    <a:pt x="69" y="5"/>
                  </a:lnTo>
                  <a:lnTo>
                    <a:pt x="74" y="5"/>
                  </a:lnTo>
                  <a:lnTo>
                    <a:pt x="74" y="0"/>
                  </a:lnTo>
                  <a:lnTo>
                    <a:pt x="79" y="0"/>
                  </a:lnTo>
                  <a:lnTo>
                    <a:pt x="79" y="5"/>
                  </a:lnTo>
                  <a:lnTo>
                    <a:pt x="84" y="5"/>
                  </a:lnTo>
                  <a:lnTo>
                    <a:pt x="84" y="10"/>
                  </a:lnTo>
                  <a:lnTo>
                    <a:pt x="79" y="10"/>
                  </a:lnTo>
                  <a:lnTo>
                    <a:pt x="79" y="16"/>
                  </a:lnTo>
                  <a:lnTo>
                    <a:pt x="74" y="16"/>
                  </a:lnTo>
                  <a:lnTo>
                    <a:pt x="74" y="21"/>
                  </a:lnTo>
                  <a:lnTo>
                    <a:pt x="69" y="21"/>
                  </a:lnTo>
                  <a:lnTo>
                    <a:pt x="63" y="21"/>
                  </a:lnTo>
                  <a:lnTo>
                    <a:pt x="63" y="27"/>
                  </a:lnTo>
                  <a:lnTo>
                    <a:pt x="58" y="27"/>
                  </a:lnTo>
                  <a:lnTo>
                    <a:pt x="58" y="32"/>
                  </a:lnTo>
                  <a:lnTo>
                    <a:pt x="53" y="32"/>
                  </a:lnTo>
                  <a:lnTo>
                    <a:pt x="53" y="38"/>
                  </a:lnTo>
                  <a:lnTo>
                    <a:pt x="47" y="43"/>
                  </a:lnTo>
                  <a:lnTo>
                    <a:pt x="47" y="49"/>
                  </a:lnTo>
                  <a:lnTo>
                    <a:pt x="47" y="54"/>
                  </a:lnTo>
                  <a:lnTo>
                    <a:pt x="42" y="54"/>
                  </a:lnTo>
                  <a:lnTo>
                    <a:pt x="42" y="59"/>
                  </a:lnTo>
                  <a:lnTo>
                    <a:pt x="42" y="65"/>
                  </a:lnTo>
                  <a:lnTo>
                    <a:pt x="42" y="70"/>
                  </a:lnTo>
                  <a:lnTo>
                    <a:pt x="37" y="76"/>
                  </a:lnTo>
                  <a:lnTo>
                    <a:pt x="37" y="81"/>
                  </a:lnTo>
                  <a:lnTo>
                    <a:pt x="32" y="87"/>
                  </a:lnTo>
                  <a:lnTo>
                    <a:pt x="32" y="92"/>
                  </a:lnTo>
                  <a:lnTo>
                    <a:pt x="26" y="92"/>
                  </a:lnTo>
                  <a:lnTo>
                    <a:pt x="21" y="92"/>
                  </a:lnTo>
                  <a:lnTo>
                    <a:pt x="16" y="87"/>
                  </a:lnTo>
                  <a:lnTo>
                    <a:pt x="16" y="81"/>
                  </a:lnTo>
                  <a:lnTo>
                    <a:pt x="16" y="76"/>
                  </a:lnTo>
                  <a:lnTo>
                    <a:pt x="10" y="70"/>
                  </a:lnTo>
                  <a:lnTo>
                    <a:pt x="10" y="65"/>
                  </a:lnTo>
                  <a:lnTo>
                    <a:pt x="10" y="59"/>
                  </a:lnTo>
                  <a:lnTo>
                    <a:pt x="10" y="54"/>
                  </a:lnTo>
                  <a:lnTo>
                    <a:pt x="10" y="49"/>
                  </a:lnTo>
                  <a:lnTo>
                    <a:pt x="5" y="49"/>
                  </a:lnTo>
                  <a:lnTo>
                    <a:pt x="5" y="43"/>
                  </a:lnTo>
                  <a:lnTo>
                    <a:pt x="5" y="38"/>
                  </a:lnTo>
                  <a:lnTo>
                    <a:pt x="5" y="32"/>
                  </a:lnTo>
                  <a:lnTo>
                    <a:pt x="5" y="27"/>
                  </a:lnTo>
                  <a:lnTo>
                    <a:pt x="0" y="27"/>
                  </a:lnTo>
                  <a:lnTo>
                    <a:pt x="0" y="21"/>
                  </a:lnTo>
                  <a:lnTo>
                    <a:pt x="0" y="16"/>
                  </a:lnTo>
                  <a:lnTo>
                    <a:pt x="5" y="16"/>
                  </a:lnTo>
                  <a:lnTo>
                    <a:pt x="10" y="16"/>
                  </a:lnTo>
                  <a:lnTo>
                    <a:pt x="16" y="16"/>
                  </a:lnTo>
                  <a:lnTo>
                    <a:pt x="21" y="16"/>
                  </a:lnTo>
                  <a:lnTo>
                    <a:pt x="21" y="10"/>
                  </a:lnTo>
                  <a:lnTo>
                    <a:pt x="26" y="10"/>
                  </a:lnTo>
                  <a:lnTo>
                    <a:pt x="26" y="5"/>
                  </a:lnTo>
                  <a:lnTo>
                    <a:pt x="26" y="0"/>
                  </a:lnTo>
                  <a:close/>
                </a:path>
              </a:pathLst>
            </a:custGeom>
            <a:solidFill>
              <a:srgbClr val="A5FAFF"/>
            </a:solidFill>
            <a:ln w="7938">
              <a:solidFill>
                <a:srgbClr val="000000"/>
              </a:solidFill>
              <a:round/>
              <a:headEnd/>
              <a:tailEnd/>
            </a:ln>
          </p:spPr>
          <p:txBody>
            <a:bodyPr/>
            <a:lstStyle/>
            <a:p>
              <a:endParaRPr lang="es-CO"/>
            </a:p>
          </p:txBody>
        </p:sp>
        <p:sp>
          <p:nvSpPr>
            <p:cNvPr id="53271" name="Freeform 22"/>
            <p:cNvSpPr>
              <a:spLocks/>
            </p:cNvSpPr>
            <p:nvPr/>
          </p:nvSpPr>
          <p:spPr bwMode="auto">
            <a:xfrm>
              <a:off x="4447" y="2608"/>
              <a:ext cx="634" cy="474"/>
            </a:xfrm>
            <a:custGeom>
              <a:avLst/>
              <a:gdLst>
                <a:gd name="T0" fmla="*/ 507 w 634"/>
                <a:gd name="T1" fmla="*/ 27 h 474"/>
                <a:gd name="T2" fmla="*/ 533 w 634"/>
                <a:gd name="T3" fmla="*/ 49 h 474"/>
                <a:gd name="T4" fmla="*/ 544 w 634"/>
                <a:gd name="T5" fmla="*/ 87 h 474"/>
                <a:gd name="T6" fmla="*/ 554 w 634"/>
                <a:gd name="T7" fmla="*/ 120 h 474"/>
                <a:gd name="T8" fmla="*/ 481 w 634"/>
                <a:gd name="T9" fmla="*/ 196 h 474"/>
                <a:gd name="T10" fmla="*/ 518 w 634"/>
                <a:gd name="T11" fmla="*/ 212 h 474"/>
                <a:gd name="T12" fmla="*/ 544 w 634"/>
                <a:gd name="T13" fmla="*/ 234 h 474"/>
                <a:gd name="T14" fmla="*/ 570 w 634"/>
                <a:gd name="T15" fmla="*/ 267 h 474"/>
                <a:gd name="T16" fmla="*/ 576 w 634"/>
                <a:gd name="T17" fmla="*/ 299 h 474"/>
                <a:gd name="T18" fmla="*/ 591 w 634"/>
                <a:gd name="T19" fmla="*/ 332 h 474"/>
                <a:gd name="T20" fmla="*/ 602 w 634"/>
                <a:gd name="T21" fmla="*/ 365 h 474"/>
                <a:gd name="T22" fmla="*/ 618 w 634"/>
                <a:gd name="T23" fmla="*/ 408 h 474"/>
                <a:gd name="T24" fmla="*/ 628 w 634"/>
                <a:gd name="T25" fmla="*/ 446 h 474"/>
                <a:gd name="T26" fmla="*/ 597 w 634"/>
                <a:gd name="T27" fmla="*/ 457 h 474"/>
                <a:gd name="T28" fmla="*/ 586 w 634"/>
                <a:gd name="T29" fmla="*/ 408 h 474"/>
                <a:gd name="T30" fmla="*/ 570 w 634"/>
                <a:gd name="T31" fmla="*/ 365 h 474"/>
                <a:gd name="T32" fmla="*/ 549 w 634"/>
                <a:gd name="T33" fmla="*/ 321 h 474"/>
                <a:gd name="T34" fmla="*/ 518 w 634"/>
                <a:gd name="T35" fmla="*/ 327 h 474"/>
                <a:gd name="T36" fmla="*/ 496 w 634"/>
                <a:gd name="T37" fmla="*/ 354 h 474"/>
                <a:gd name="T38" fmla="*/ 465 w 634"/>
                <a:gd name="T39" fmla="*/ 376 h 474"/>
                <a:gd name="T40" fmla="*/ 433 w 634"/>
                <a:gd name="T41" fmla="*/ 343 h 474"/>
                <a:gd name="T42" fmla="*/ 412 w 634"/>
                <a:gd name="T43" fmla="*/ 354 h 474"/>
                <a:gd name="T44" fmla="*/ 423 w 634"/>
                <a:gd name="T45" fmla="*/ 376 h 474"/>
                <a:gd name="T46" fmla="*/ 206 w 634"/>
                <a:gd name="T47" fmla="*/ 370 h 474"/>
                <a:gd name="T48" fmla="*/ 169 w 634"/>
                <a:gd name="T49" fmla="*/ 376 h 474"/>
                <a:gd name="T50" fmla="*/ 132 w 634"/>
                <a:gd name="T51" fmla="*/ 370 h 474"/>
                <a:gd name="T52" fmla="*/ 106 w 634"/>
                <a:gd name="T53" fmla="*/ 354 h 474"/>
                <a:gd name="T54" fmla="*/ 116 w 634"/>
                <a:gd name="T55" fmla="*/ 316 h 474"/>
                <a:gd name="T56" fmla="*/ 137 w 634"/>
                <a:gd name="T57" fmla="*/ 289 h 474"/>
                <a:gd name="T58" fmla="*/ 106 w 634"/>
                <a:gd name="T59" fmla="*/ 294 h 474"/>
                <a:gd name="T60" fmla="*/ 79 w 634"/>
                <a:gd name="T61" fmla="*/ 289 h 474"/>
                <a:gd name="T62" fmla="*/ 58 w 634"/>
                <a:gd name="T63" fmla="*/ 289 h 474"/>
                <a:gd name="T64" fmla="*/ 32 w 634"/>
                <a:gd name="T65" fmla="*/ 278 h 474"/>
                <a:gd name="T66" fmla="*/ 16 w 634"/>
                <a:gd name="T67" fmla="*/ 250 h 474"/>
                <a:gd name="T68" fmla="*/ 0 w 634"/>
                <a:gd name="T69" fmla="*/ 234 h 474"/>
                <a:gd name="T70" fmla="*/ 85 w 634"/>
                <a:gd name="T71" fmla="*/ 180 h 474"/>
                <a:gd name="T72" fmla="*/ 85 w 634"/>
                <a:gd name="T73" fmla="*/ 158 h 474"/>
                <a:gd name="T74" fmla="*/ 111 w 634"/>
                <a:gd name="T75" fmla="*/ 136 h 474"/>
                <a:gd name="T76" fmla="*/ 111 w 634"/>
                <a:gd name="T77" fmla="*/ 120 h 474"/>
                <a:gd name="T78" fmla="*/ 122 w 634"/>
                <a:gd name="T79" fmla="*/ 104 h 474"/>
                <a:gd name="T80" fmla="*/ 143 w 634"/>
                <a:gd name="T81" fmla="*/ 93 h 474"/>
                <a:gd name="T82" fmla="*/ 148 w 634"/>
                <a:gd name="T83" fmla="*/ 82 h 474"/>
                <a:gd name="T84" fmla="*/ 159 w 634"/>
                <a:gd name="T85" fmla="*/ 82 h 474"/>
                <a:gd name="T86" fmla="*/ 180 w 634"/>
                <a:gd name="T87" fmla="*/ 76 h 474"/>
                <a:gd name="T88" fmla="*/ 190 w 634"/>
                <a:gd name="T89" fmla="*/ 76 h 474"/>
                <a:gd name="T90" fmla="*/ 211 w 634"/>
                <a:gd name="T91" fmla="*/ 55 h 474"/>
                <a:gd name="T92" fmla="*/ 232 w 634"/>
                <a:gd name="T93" fmla="*/ 60 h 474"/>
                <a:gd name="T94" fmla="*/ 248 w 634"/>
                <a:gd name="T95" fmla="*/ 60 h 474"/>
                <a:gd name="T96" fmla="*/ 269 w 634"/>
                <a:gd name="T97" fmla="*/ 55 h 474"/>
                <a:gd name="T98" fmla="*/ 285 w 634"/>
                <a:gd name="T99" fmla="*/ 60 h 474"/>
                <a:gd name="T100" fmla="*/ 301 w 634"/>
                <a:gd name="T101" fmla="*/ 49 h 474"/>
                <a:gd name="T102" fmla="*/ 322 w 634"/>
                <a:gd name="T103" fmla="*/ 49 h 474"/>
                <a:gd name="T104" fmla="*/ 349 w 634"/>
                <a:gd name="T105" fmla="*/ 38 h 474"/>
                <a:gd name="T106" fmla="*/ 364 w 634"/>
                <a:gd name="T107" fmla="*/ 38 h 474"/>
                <a:gd name="T108" fmla="*/ 391 w 634"/>
                <a:gd name="T109" fmla="*/ 27 h 474"/>
                <a:gd name="T110" fmla="*/ 396 w 634"/>
                <a:gd name="T111" fmla="*/ 11 h 474"/>
                <a:gd name="T112" fmla="*/ 423 w 634"/>
                <a:gd name="T113" fmla="*/ 11 h 474"/>
                <a:gd name="T114" fmla="*/ 444 w 634"/>
                <a:gd name="T115" fmla="*/ 11 h 474"/>
                <a:gd name="T116" fmla="*/ 465 w 634"/>
                <a:gd name="T117" fmla="*/ 11 h 474"/>
                <a:gd name="T118" fmla="*/ 486 w 634"/>
                <a:gd name="T119" fmla="*/ 6 h 4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4"/>
                <a:gd name="T181" fmla="*/ 0 h 474"/>
                <a:gd name="T182" fmla="*/ 634 w 634"/>
                <a:gd name="T183" fmla="*/ 474 h 4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4" h="474">
                  <a:moveTo>
                    <a:pt x="496" y="0"/>
                  </a:moveTo>
                  <a:lnTo>
                    <a:pt x="502" y="0"/>
                  </a:lnTo>
                  <a:lnTo>
                    <a:pt x="496" y="6"/>
                  </a:lnTo>
                  <a:lnTo>
                    <a:pt x="502" y="6"/>
                  </a:lnTo>
                  <a:lnTo>
                    <a:pt x="502" y="11"/>
                  </a:lnTo>
                  <a:lnTo>
                    <a:pt x="502" y="17"/>
                  </a:lnTo>
                  <a:lnTo>
                    <a:pt x="502" y="22"/>
                  </a:lnTo>
                  <a:lnTo>
                    <a:pt x="507" y="27"/>
                  </a:lnTo>
                  <a:lnTo>
                    <a:pt x="507" y="33"/>
                  </a:lnTo>
                  <a:lnTo>
                    <a:pt x="507" y="38"/>
                  </a:lnTo>
                  <a:lnTo>
                    <a:pt x="512" y="44"/>
                  </a:lnTo>
                  <a:lnTo>
                    <a:pt x="518" y="44"/>
                  </a:lnTo>
                  <a:lnTo>
                    <a:pt x="523" y="44"/>
                  </a:lnTo>
                  <a:lnTo>
                    <a:pt x="528" y="44"/>
                  </a:lnTo>
                  <a:lnTo>
                    <a:pt x="533" y="44"/>
                  </a:lnTo>
                  <a:lnTo>
                    <a:pt x="533" y="49"/>
                  </a:lnTo>
                  <a:lnTo>
                    <a:pt x="533" y="55"/>
                  </a:lnTo>
                  <a:lnTo>
                    <a:pt x="539" y="55"/>
                  </a:lnTo>
                  <a:lnTo>
                    <a:pt x="539" y="60"/>
                  </a:lnTo>
                  <a:lnTo>
                    <a:pt x="539" y="66"/>
                  </a:lnTo>
                  <a:lnTo>
                    <a:pt x="539" y="71"/>
                  </a:lnTo>
                  <a:lnTo>
                    <a:pt x="544" y="76"/>
                  </a:lnTo>
                  <a:lnTo>
                    <a:pt x="544" y="82"/>
                  </a:lnTo>
                  <a:lnTo>
                    <a:pt x="544" y="87"/>
                  </a:lnTo>
                  <a:lnTo>
                    <a:pt x="549" y="87"/>
                  </a:lnTo>
                  <a:lnTo>
                    <a:pt x="549" y="93"/>
                  </a:lnTo>
                  <a:lnTo>
                    <a:pt x="554" y="93"/>
                  </a:lnTo>
                  <a:lnTo>
                    <a:pt x="560" y="98"/>
                  </a:lnTo>
                  <a:lnTo>
                    <a:pt x="560" y="104"/>
                  </a:lnTo>
                  <a:lnTo>
                    <a:pt x="560" y="109"/>
                  </a:lnTo>
                  <a:lnTo>
                    <a:pt x="560" y="114"/>
                  </a:lnTo>
                  <a:lnTo>
                    <a:pt x="554" y="120"/>
                  </a:lnTo>
                  <a:lnTo>
                    <a:pt x="549" y="120"/>
                  </a:lnTo>
                  <a:lnTo>
                    <a:pt x="549" y="125"/>
                  </a:lnTo>
                  <a:lnTo>
                    <a:pt x="549" y="131"/>
                  </a:lnTo>
                  <a:lnTo>
                    <a:pt x="544" y="131"/>
                  </a:lnTo>
                  <a:lnTo>
                    <a:pt x="523" y="147"/>
                  </a:lnTo>
                  <a:lnTo>
                    <a:pt x="475" y="196"/>
                  </a:lnTo>
                  <a:lnTo>
                    <a:pt x="475" y="202"/>
                  </a:lnTo>
                  <a:lnTo>
                    <a:pt x="481" y="196"/>
                  </a:lnTo>
                  <a:lnTo>
                    <a:pt x="486" y="196"/>
                  </a:lnTo>
                  <a:lnTo>
                    <a:pt x="491" y="196"/>
                  </a:lnTo>
                  <a:lnTo>
                    <a:pt x="496" y="202"/>
                  </a:lnTo>
                  <a:lnTo>
                    <a:pt x="502" y="202"/>
                  </a:lnTo>
                  <a:lnTo>
                    <a:pt x="507" y="202"/>
                  </a:lnTo>
                  <a:lnTo>
                    <a:pt x="512" y="207"/>
                  </a:lnTo>
                  <a:lnTo>
                    <a:pt x="518" y="207"/>
                  </a:lnTo>
                  <a:lnTo>
                    <a:pt x="518" y="212"/>
                  </a:lnTo>
                  <a:lnTo>
                    <a:pt x="523" y="212"/>
                  </a:lnTo>
                  <a:lnTo>
                    <a:pt x="523" y="218"/>
                  </a:lnTo>
                  <a:lnTo>
                    <a:pt x="523" y="223"/>
                  </a:lnTo>
                  <a:lnTo>
                    <a:pt x="528" y="223"/>
                  </a:lnTo>
                  <a:lnTo>
                    <a:pt x="533" y="223"/>
                  </a:lnTo>
                  <a:lnTo>
                    <a:pt x="533" y="229"/>
                  </a:lnTo>
                  <a:lnTo>
                    <a:pt x="539" y="234"/>
                  </a:lnTo>
                  <a:lnTo>
                    <a:pt x="544" y="234"/>
                  </a:lnTo>
                  <a:lnTo>
                    <a:pt x="544" y="240"/>
                  </a:lnTo>
                  <a:lnTo>
                    <a:pt x="549" y="245"/>
                  </a:lnTo>
                  <a:lnTo>
                    <a:pt x="554" y="245"/>
                  </a:lnTo>
                  <a:lnTo>
                    <a:pt x="554" y="250"/>
                  </a:lnTo>
                  <a:lnTo>
                    <a:pt x="560" y="256"/>
                  </a:lnTo>
                  <a:lnTo>
                    <a:pt x="565" y="261"/>
                  </a:lnTo>
                  <a:lnTo>
                    <a:pt x="565" y="267"/>
                  </a:lnTo>
                  <a:lnTo>
                    <a:pt x="570" y="267"/>
                  </a:lnTo>
                  <a:lnTo>
                    <a:pt x="576" y="267"/>
                  </a:lnTo>
                  <a:lnTo>
                    <a:pt x="576" y="272"/>
                  </a:lnTo>
                  <a:lnTo>
                    <a:pt x="576" y="278"/>
                  </a:lnTo>
                  <a:lnTo>
                    <a:pt x="581" y="278"/>
                  </a:lnTo>
                  <a:lnTo>
                    <a:pt x="576" y="283"/>
                  </a:lnTo>
                  <a:lnTo>
                    <a:pt x="576" y="289"/>
                  </a:lnTo>
                  <a:lnTo>
                    <a:pt x="576" y="294"/>
                  </a:lnTo>
                  <a:lnTo>
                    <a:pt x="576" y="299"/>
                  </a:lnTo>
                  <a:lnTo>
                    <a:pt x="581" y="305"/>
                  </a:lnTo>
                  <a:lnTo>
                    <a:pt x="581" y="310"/>
                  </a:lnTo>
                  <a:lnTo>
                    <a:pt x="581" y="316"/>
                  </a:lnTo>
                  <a:lnTo>
                    <a:pt x="586" y="316"/>
                  </a:lnTo>
                  <a:lnTo>
                    <a:pt x="591" y="316"/>
                  </a:lnTo>
                  <a:lnTo>
                    <a:pt x="591" y="321"/>
                  </a:lnTo>
                  <a:lnTo>
                    <a:pt x="591" y="327"/>
                  </a:lnTo>
                  <a:lnTo>
                    <a:pt x="591" y="332"/>
                  </a:lnTo>
                  <a:lnTo>
                    <a:pt x="586" y="332"/>
                  </a:lnTo>
                  <a:lnTo>
                    <a:pt x="591" y="338"/>
                  </a:lnTo>
                  <a:lnTo>
                    <a:pt x="591" y="343"/>
                  </a:lnTo>
                  <a:lnTo>
                    <a:pt x="597" y="348"/>
                  </a:lnTo>
                  <a:lnTo>
                    <a:pt x="597" y="354"/>
                  </a:lnTo>
                  <a:lnTo>
                    <a:pt x="602" y="354"/>
                  </a:lnTo>
                  <a:lnTo>
                    <a:pt x="602" y="359"/>
                  </a:lnTo>
                  <a:lnTo>
                    <a:pt x="602" y="365"/>
                  </a:lnTo>
                  <a:lnTo>
                    <a:pt x="602" y="370"/>
                  </a:lnTo>
                  <a:lnTo>
                    <a:pt x="607" y="376"/>
                  </a:lnTo>
                  <a:lnTo>
                    <a:pt x="607" y="386"/>
                  </a:lnTo>
                  <a:lnTo>
                    <a:pt x="613" y="392"/>
                  </a:lnTo>
                  <a:lnTo>
                    <a:pt x="613" y="397"/>
                  </a:lnTo>
                  <a:lnTo>
                    <a:pt x="613" y="403"/>
                  </a:lnTo>
                  <a:lnTo>
                    <a:pt x="618" y="403"/>
                  </a:lnTo>
                  <a:lnTo>
                    <a:pt x="618" y="408"/>
                  </a:lnTo>
                  <a:lnTo>
                    <a:pt x="618" y="414"/>
                  </a:lnTo>
                  <a:lnTo>
                    <a:pt x="623" y="414"/>
                  </a:lnTo>
                  <a:lnTo>
                    <a:pt x="623" y="419"/>
                  </a:lnTo>
                  <a:lnTo>
                    <a:pt x="623" y="425"/>
                  </a:lnTo>
                  <a:lnTo>
                    <a:pt x="623" y="430"/>
                  </a:lnTo>
                  <a:lnTo>
                    <a:pt x="628" y="435"/>
                  </a:lnTo>
                  <a:lnTo>
                    <a:pt x="628" y="441"/>
                  </a:lnTo>
                  <a:lnTo>
                    <a:pt x="628" y="446"/>
                  </a:lnTo>
                  <a:lnTo>
                    <a:pt x="628" y="452"/>
                  </a:lnTo>
                  <a:lnTo>
                    <a:pt x="628" y="457"/>
                  </a:lnTo>
                  <a:lnTo>
                    <a:pt x="628" y="463"/>
                  </a:lnTo>
                  <a:lnTo>
                    <a:pt x="634" y="463"/>
                  </a:lnTo>
                  <a:lnTo>
                    <a:pt x="597" y="474"/>
                  </a:lnTo>
                  <a:lnTo>
                    <a:pt x="597" y="468"/>
                  </a:lnTo>
                  <a:lnTo>
                    <a:pt x="597" y="463"/>
                  </a:lnTo>
                  <a:lnTo>
                    <a:pt x="597" y="457"/>
                  </a:lnTo>
                  <a:lnTo>
                    <a:pt x="597" y="452"/>
                  </a:lnTo>
                  <a:lnTo>
                    <a:pt x="597" y="446"/>
                  </a:lnTo>
                  <a:lnTo>
                    <a:pt x="597" y="441"/>
                  </a:lnTo>
                  <a:lnTo>
                    <a:pt x="597" y="435"/>
                  </a:lnTo>
                  <a:lnTo>
                    <a:pt x="597" y="430"/>
                  </a:lnTo>
                  <a:lnTo>
                    <a:pt x="597" y="425"/>
                  </a:lnTo>
                  <a:lnTo>
                    <a:pt x="591" y="414"/>
                  </a:lnTo>
                  <a:lnTo>
                    <a:pt x="586" y="408"/>
                  </a:lnTo>
                  <a:lnTo>
                    <a:pt x="586" y="403"/>
                  </a:lnTo>
                  <a:lnTo>
                    <a:pt x="586" y="397"/>
                  </a:lnTo>
                  <a:lnTo>
                    <a:pt x="586" y="392"/>
                  </a:lnTo>
                  <a:lnTo>
                    <a:pt x="581" y="386"/>
                  </a:lnTo>
                  <a:lnTo>
                    <a:pt x="581" y="381"/>
                  </a:lnTo>
                  <a:lnTo>
                    <a:pt x="576" y="376"/>
                  </a:lnTo>
                  <a:lnTo>
                    <a:pt x="576" y="370"/>
                  </a:lnTo>
                  <a:lnTo>
                    <a:pt x="570" y="365"/>
                  </a:lnTo>
                  <a:lnTo>
                    <a:pt x="565" y="359"/>
                  </a:lnTo>
                  <a:lnTo>
                    <a:pt x="565" y="354"/>
                  </a:lnTo>
                  <a:lnTo>
                    <a:pt x="560" y="348"/>
                  </a:lnTo>
                  <a:lnTo>
                    <a:pt x="560" y="343"/>
                  </a:lnTo>
                  <a:lnTo>
                    <a:pt x="554" y="338"/>
                  </a:lnTo>
                  <a:lnTo>
                    <a:pt x="554" y="332"/>
                  </a:lnTo>
                  <a:lnTo>
                    <a:pt x="549" y="327"/>
                  </a:lnTo>
                  <a:lnTo>
                    <a:pt x="549" y="321"/>
                  </a:lnTo>
                  <a:lnTo>
                    <a:pt x="544" y="316"/>
                  </a:lnTo>
                  <a:lnTo>
                    <a:pt x="539" y="316"/>
                  </a:lnTo>
                  <a:lnTo>
                    <a:pt x="533" y="310"/>
                  </a:lnTo>
                  <a:lnTo>
                    <a:pt x="528" y="316"/>
                  </a:lnTo>
                  <a:lnTo>
                    <a:pt x="523" y="316"/>
                  </a:lnTo>
                  <a:lnTo>
                    <a:pt x="523" y="321"/>
                  </a:lnTo>
                  <a:lnTo>
                    <a:pt x="518" y="321"/>
                  </a:lnTo>
                  <a:lnTo>
                    <a:pt x="518" y="327"/>
                  </a:lnTo>
                  <a:lnTo>
                    <a:pt x="512" y="327"/>
                  </a:lnTo>
                  <a:lnTo>
                    <a:pt x="512" y="332"/>
                  </a:lnTo>
                  <a:lnTo>
                    <a:pt x="507" y="338"/>
                  </a:lnTo>
                  <a:lnTo>
                    <a:pt x="507" y="343"/>
                  </a:lnTo>
                  <a:lnTo>
                    <a:pt x="502" y="343"/>
                  </a:lnTo>
                  <a:lnTo>
                    <a:pt x="502" y="348"/>
                  </a:lnTo>
                  <a:lnTo>
                    <a:pt x="496" y="348"/>
                  </a:lnTo>
                  <a:lnTo>
                    <a:pt x="496" y="354"/>
                  </a:lnTo>
                  <a:lnTo>
                    <a:pt x="491" y="359"/>
                  </a:lnTo>
                  <a:lnTo>
                    <a:pt x="486" y="359"/>
                  </a:lnTo>
                  <a:lnTo>
                    <a:pt x="486" y="365"/>
                  </a:lnTo>
                  <a:lnTo>
                    <a:pt x="481" y="370"/>
                  </a:lnTo>
                  <a:lnTo>
                    <a:pt x="475" y="370"/>
                  </a:lnTo>
                  <a:lnTo>
                    <a:pt x="475" y="376"/>
                  </a:lnTo>
                  <a:lnTo>
                    <a:pt x="470" y="376"/>
                  </a:lnTo>
                  <a:lnTo>
                    <a:pt x="465" y="376"/>
                  </a:lnTo>
                  <a:lnTo>
                    <a:pt x="459" y="376"/>
                  </a:lnTo>
                  <a:lnTo>
                    <a:pt x="454" y="370"/>
                  </a:lnTo>
                  <a:lnTo>
                    <a:pt x="449" y="370"/>
                  </a:lnTo>
                  <a:lnTo>
                    <a:pt x="444" y="365"/>
                  </a:lnTo>
                  <a:lnTo>
                    <a:pt x="438" y="359"/>
                  </a:lnTo>
                  <a:lnTo>
                    <a:pt x="438" y="354"/>
                  </a:lnTo>
                  <a:lnTo>
                    <a:pt x="438" y="348"/>
                  </a:lnTo>
                  <a:lnTo>
                    <a:pt x="433" y="343"/>
                  </a:lnTo>
                  <a:lnTo>
                    <a:pt x="428" y="343"/>
                  </a:lnTo>
                  <a:lnTo>
                    <a:pt x="423" y="343"/>
                  </a:lnTo>
                  <a:lnTo>
                    <a:pt x="423" y="338"/>
                  </a:lnTo>
                  <a:lnTo>
                    <a:pt x="417" y="338"/>
                  </a:lnTo>
                  <a:lnTo>
                    <a:pt x="417" y="343"/>
                  </a:lnTo>
                  <a:lnTo>
                    <a:pt x="412" y="343"/>
                  </a:lnTo>
                  <a:lnTo>
                    <a:pt x="412" y="348"/>
                  </a:lnTo>
                  <a:lnTo>
                    <a:pt x="412" y="354"/>
                  </a:lnTo>
                  <a:lnTo>
                    <a:pt x="407" y="354"/>
                  </a:lnTo>
                  <a:lnTo>
                    <a:pt x="407" y="359"/>
                  </a:lnTo>
                  <a:lnTo>
                    <a:pt x="412" y="359"/>
                  </a:lnTo>
                  <a:lnTo>
                    <a:pt x="412" y="365"/>
                  </a:lnTo>
                  <a:lnTo>
                    <a:pt x="412" y="370"/>
                  </a:lnTo>
                  <a:lnTo>
                    <a:pt x="417" y="370"/>
                  </a:lnTo>
                  <a:lnTo>
                    <a:pt x="423" y="370"/>
                  </a:lnTo>
                  <a:lnTo>
                    <a:pt x="423" y="376"/>
                  </a:lnTo>
                  <a:lnTo>
                    <a:pt x="417" y="376"/>
                  </a:lnTo>
                  <a:lnTo>
                    <a:pt x="423" y="376"/>
                  </a:lnTo>
                  <a:lnTo>
                    <a:pt x="423" y="381"/>
                  </a:lnTo>
                  <a:lnTo>
                    <a:pt x="227" y="376"/>
                  </a:lnTo>
                  <a:lnTo>
                    <a:pt x="222" y="370"/>
                  </a:lnTo>
                  <a:lnTo>
                    <a:pt x="217" y="370"/>
                  </a:lnTo>
                  <a:lnTo>
                    <a:pt x="211" y="370"/>
                  </a:lnTo>
                  <a:lnTo>
                    <a:pt x="206" y="370"/>
                  </a:lnTo>
                  <a:lnTo>
                    <a:pt x="201" y="370"/>
                  </a:lnTo>
                  <a:lnTo>
                    <a:pt x="196" y="370"/>
                  </a:lnTo>
                  <a:lnTo>
                    <a:pt x="196" y="376"/>
                  </a:lnTo>
                  <a:lnTo>
                    <a:pt x="190" y="376"/>
                  </a:lnTo>
                  <a:lnTo>
                    <a:pt x="185" y="376"/>
                  </a:lnTo>
                  <a:lnTo>
                    <a:pt x="180" y="376"/>
                  </a:lnTo>
                  <a:lnTo>
                    <a:pt x="174" y="376"/>
                  </a:lnTo>
                  <a:lnTo>
                    <a:pt x="169" y="376"/>
                  </a:lnTo>
                  <a:lnTo>
                    <a:pt x="169" y="381"/>
                  </a:lnTo>
                  <a:lnTo>
                    <a:pt x="164" y="381"/>
                  </a:lnTo>
                  <a:lnTo>
                    <a:pt x="159" y="381"/>
                  </a:lnTo>
                  <a:lnTo>
                    <a:pt x="153" y="376"/>
                  </a:lnTo>
                  <a:lnTo>
                    <a:pt x="148" y="376"/>
                  </a:lnTo>
                  <a:lnTo>
                    <a:pt x="143" y="376"/>
                  </a:lnTo>
                  <a:lnTo>
                    <a:pt x="137" y="370"/>
                  </a:lnTo>
                  <a:lnTo>
                    <a:pt x="132" y="370"/>
                  </a:lnTo>
                  <a:lnTo>
                    <a:pt x="127" y="370"/>
                  </a:lnTo>
                  <a:lnTo>
                    <a:pt x="127" y="365"/>
                  </a:lnTo>
                  <a:lnTo>
                    <a:pt x="122" y="365"/>
                  </a:lnTo>
                  <a:lnTo>
                    <a:pt x="122" y="359"/>
                  </a:lnTo>
                  <a:lnTo>
                    <a:pt x="116" y="359"/>
                  </a:lnTo>
                  <a:lnTo>
                    <a:pt x="116" y="354"/>
                  </a:lnTo>
                  <a:lnTo>
                    <a:pt x="111" y="354"/>
                  </a:lnTo>
                  <a:lnTo>
                    <a:pt x="106" y="354"/>
                  </a:lnTo>
                  <a:lnTo>
                    <a:pt x="106" y="348"/>
                  </a:lnTo>
                  <a:lnTo>
                    <a:pt x="106" y="343"/>
                  </a:lnTo>
                  <a:lnTo>
                    <a:pt x="106" y="338"/>
                  </a:lnTo>
                  <a:lnTo>
                    <a:pt x="111" y="338"/>
                  </a:lnTo>
                  <a:lnTo>
                    <a:pt x="116" y="332"/>
                  </a:lnTo>
                  <a:lnTo>
                    <a:pt x="116" y="327"/>
                  </a:lnTo>
                  <a:lnTo>
                    <a:pt x="116" y="321"/>
                  </a:lnTo>
                  <a:lnTo>
                    <a:pt x="116" y="316"/>
                  </a:lnTo>
                  <a:lnTo>
                    <a:pt x="116" y="310"/>
                  </a:lnTo>
                  <a:lnTo>
                    <a:pt x="122" y="310"/>
                  </a:lnTo>
                  <a:lnTo>
                    <a:pt x="127" y="310"/>
                  </a:lnTo>
                  <a:lnTo>
                    <a:pt x="127" y="305"/>
                  </a:lnTo>
                  <a:lnTo>
                    <a:pt x="132" y="299"/>
                  </a:lnTo>
                  <a:lnTo>
                    <a:pt x="132" y="294"/>
                  </a:lnTo>
                  <a:lnTo>
                    <a:pt x="132" y="289"/>
                  </a:lnTo>
                  <a:lnTo>
                    <a:pt x="137" y="289"/>
                  </a:lnTo>
                  <a:lnTo>
                    <a:pt x="132" y="289"/>
                  </a:lnTo>
                  <a:lnTo>
                    <a:pt x="127" y="289"/>
                  </a:lnTo>
                  <a:lnTo>
                    <a:pt x="127" y="283"/>
                  </a:lnTo>
                  <a:lnTo>
                    <a:pt x="122" y="289"/>
                  </a:lnTo>
                  <a:lnTo>
                    <a:pt x="116" y="289"/>
                  </a:lnTo>
                  <a:lnTo>
                    <a:pt x="111" y="289"/>
                  </a:lnTo>
                  <a:lnTo>
                    <a:pt x="106" y="289"/>
                  </a:lnTo>
                  <a:lnTo>
                    <a:pt x="106" y="294"/>
                  </a:lnTo>
                  <a:lnTo>
                    <a:pt x="101" y="294"/>
                  </a:lnTo>
                  <a:lnTo>
                    <a:pt x="101" y="289"/>
                  </a:lnTo>
                  <a:lnTo>
                    <a:pt x="95" y="289"/>
                  </a:lnTo>
                  <a:lnTo>
                    <a:pt x="90" y="289"/>
                  </a:lnTo>
                  <a:lnTo>
                    <a:pt x="90" y="294"/>
                  </a:lnTo>
                  <a:lnTo>
                    <a:pt x="85" y="294"/>
                  </a:lnTo>
                  <a:lnTo>
                    <a:pt x="79" y="294"/>
                  </a:lnTo>
                  <a:lnTo>
                    <a:pt x="79" y="289"/>
                  </a:lnTo>
                  <a:lnTo>
                    <a:pt x="79" y="294"/>
                  </a:lnTo>
                  <a:lnTo>
                    <a:pt x="74" y="289"/>
                  </a:lnTo>
                  <a:lnTo>
                    <a:pt x="69" y="289"/>
                  </a:lnTo>
                  <a:lnTo>
                    <a:pt x="64" y="289"/>
                  </a:lnTo>
                  <a:lnTo>
                    <a:pt x="64" y="294"/>
                  </a:lnTo>
                  <a:lnTo>
                    <a:pt x="58" y="294"/>
                  </a:lnTo>
                  <a:lnTo>
                    <a:pt x="53" y="289"/>
                  </a:lnTo>
                  <a:lnTo>
                    <a:pt x="58" y="289"/>
                  </a:lnTo>
                  <a:lnTo>
                    <a:pt x="53" y="289"/>
                  </a:lnTo>
                  <a:lnTo>
                    <a:pt x="53" y="283"/>
                  </a:lnTo>
                  <a:lnTo>
                    <a:pt x="48" y="289"/>
                  </a:lnTo>
                  <a:lnTo>
                    <a:pt x="48" y="283"/>
                  </a:lnTo>
                  <a:lnTo>
                    <a:pt x="42" y="283"/>
                  </a:lnTo>
                  <a:lnTo>
                    <a:pt x="37" y="283"/>
                  </a:lnTo>
                  <a:lnTo>
                    <a:pt x="37" y="278"/>
                  </a:lnTo>
                  <a:lnTo>
                    <a:pt x="32" y="278"/>
                  </a:lnTo>
                  <a:lnTo>
                    <a:pt x="32" y="272"/>
                  </a:lnTo>
                  <a:lnTo>
                    <a:pt x="32" y="267"/>
                  </a:lnTo>
                  <a:lnTo>
                    <a:pt x="27" y="267"/>
                  </a:lnTo>
                  <a:lnTo>
                    <a:pt x="27" y="261"/>
                  </a:lnTo>
                  <a:lnTo>
                    <a:pt x="27" y="256"/>
                  </a:lnTo>
                  <a:lnTo>
                    <a:pt x="21" y="256"/>
                  </a:lnTo>
                  <a:lnTo>
                    <a:pt x="21" y="250"/>
                  </a:lnTo>
                  <a:lnTo>
                    <a:pt x="16" y="250"/>
                  </a:lnTo>
                  <a:lnTo>
                    <a:pt x="16" y="245"/>
                  </a:lnTo>
                  <a:lnTo>
                    <a:pt x="16" y="240"/>
                  </a:lnTo>
                  <a:lnTo>
                    <a:pt x="11" y="240"/>
                  </a:lnTo>
                  <a:lnTo>
                    <a:pt x="11" y="245"/>
                  </a:lnTo>
                  <a:lnTo>
                    <a:pt x="6" y="245"/>
                  </a:lnTo>
                  <a:lnTo>
                    <a:pt x="0" y="245"/>
                  </a:lnTo>
                  <a:lnTo>
                    <a:pt x="0" y="240"/>
                  </a:lnTo>
                  <a:lnTo>
                    <a:pt x="0" y="234"/>
                  </a:lnTo>
                  <a:lnTo>
                    <a:pt x="58" y="202"/>
                  </a:lnTo>
                  <a:lnTo>
                    <a:pt x="58" y="196"/>
                  </a:lnTo>
                  <a:lnTo>
                    <a:pt x="64" y="196"/>
                  </a:lnTo>
                  <a:lnTo>
                    <a:pt x="69" y="196"/>
                  </a:lnTo>
                  <a:lnTo>
                    <a:pt x="74" y="196"/>
                  </a:lnTo>
                  <a:lnTo>
                    <a:pt x="79" y="191"/>
                  </a:lnTo>
                  <a:lnTo>
                    <a:pt x="79" y="185"/>
                  </a:lnTo>
                  <a:lnTo>
                    <a:pt x="85" y="180"/>
                  </a:lnTo>
                  <a:lnTo>
                    <a:pt x="90" y="180"/>
                  </a:lnTo>
                  <a:lnTo>
                    <a:pt x="90" y="174"/>
                  </a:lnTo>
                  <a:lnTo>
                    <a:pt x="90" y="169"/>
                  </a:lnTo>
                  <a:lnTo>
                    <a:pt x="90" y="163"/>
                  </a:lnTo>
                  <a:lnTo>
                    <a:pt x="95" y="158"/>
                  </a:lnTo>
                  <a:lnTo>
                    <a:pt x="90" y="158"/>
                  </a:lnTo>
                  <a:lnTo>
                    <a:pt x="90" y="153"/>
                  </a:lnTo>
                  <a:lnTo>
                    <a:pt x="85" y="158"/>
                  </a:lnTo>
                  <a:lnTo>
                    <a:pt x="85" y="153"/>
                  </a:lnTo>
                  <a:lnTo>
                    <a:pt x="90" y="153"/>
                  </a:lnTo>
                  <a:lnTo>
                    <a:pt x="90" y="147"/>
                  </a:lnTo>
                  <a:lnTo>
                    <a:pt x="95" y="142"/>
                  </a:lnTo>
                  <a:lnTo>
                    <a:pt x="101" y="136"/>
                  </a:lnTo>
                  <a:lnTo>
                    <a:pt x="106" y="136"/>
                  </a:lnTo>
                  <a:lnTo>
                    <a:pt x="106" y="142"/>
                  </a:lnTo>
                  <a:lnTo>
                    <a:pt x="111" y="136"/>
                  </a:lnTo>
                  <a:lnTo>
                    <a:pt x="111" y="131"/>
                  </a:lnTo>
                  <a:lnTo>
                    <a:pt x="106" y="131"/>
                  </a:lnTo>
                  <a:lnTo>
                    <a:pt x="111" y="131"/>
                  </a:lnTo>
                  <a:lnTo>
                    <a:pt x="116" y="136"/>
                  </a:lnTo>
                  <a:lnTo>
                    <a:pt x="116" y="131"/>
                  </a:lnTo>
                  <a:lnTo>
                    <a:pt x="116" y="125"/>
                  </a:lnTo>
                  <a:lnTo>
                    <a:pt x="111" y="125"/>
                  </a:lnTo>
                  <a:lnTo>
                    <a:pt x="111" y="120"/>
                  </a:lnTo>
                  <a:lnTo>
                    <a:pt x="116" y="120"/>
                  </a:lnTo>
                  <a:lnTo>
                    <a:pt x="116" y="114"/>
                  </a:lnTo>
                  <a:lnTo>
                    <a:pt x="111" y="114"/>
                  </a:lnTo>
                  <a:lnTo>
                    <a:pt x="106" y="109"/>
                  </a:lnTo>
                  <a:lnTo>
                    <a:pt x="111" y="109"/>
                  </a:lnTo>
                  <a:lnTo>
                    <a:pt x="116" y="109"/>
                  </a:lnTo>
                  <a:lnTo>
                    <a:pt x="116" y="104"/>
                  </a:lnTo>
                  <a:lnTo>
                    <a:pt x="122" y="104"/>
                  </a:lnTo>
                  <a:lnTo>
                    <a:pt x="127" y="98"/>
                  </a:lnTo>
                  <a:lnTo>
                    <a:pt x="132" y="98"/>
                  </a:lnTo>
                  <a:lnTo>
                    <a:pt x="132" y="104"/>
                  </a:lnTo>
                  <a:lnTo>
                    <a:pt x="137" y="109"/>
                  </a:lnTo>
                  <a:lnTo>
                    <a:pt x="137" y="104"/>
                  </a:lnTo>
                  <a:lnTo>
                    <a:pt x="143" y="104"/>
                  </a:lnTo>
                  <a:lnTo>
                    <a:pt x="143" y="98"/>
                  </a:lnTo>
                  <a:lnTo>
                    <a:pt x="143" y="93"/>
                  </a:lnTo>
                  <a:lnTo>
                    <a:pt x="148" y="93"/>
                  </a:lnTo>
                  <a:lnTo>
                    <a:pt x="148" y="98"/>
                  </a:lnTo>
                  <a:lnTo>
                    <a:pt x="153" y="98"/>
                  </a:lnTo>
                  <a:lnTo>
                    <a:pt x="159" y="98"/>
                  </a:lnTo>
                  <a:lnTo>
                    <a:pt x="159" y="93"/>
                  </a:lnTo>
                  <a:lnTo>
                    <a:pt x="153" y="87"/>
                  </a:lnTo>
                  <a:lnTo>
                    <a:pt x="153" y="82"/>
                  </a:lnTo>
                  <a:lnTo>
                    <a:pt x="148" y="82"/>
                  </a:lnTo>
                  <a:lnTo>
                    <a:pt x="148" y="76"/>
                  </a:lnTo>
                  <a:lnTo>
                    <a:pt x="153" y="76"/>
                  </a:lnTo>
                  <a:lnTo>
                    <a:pt x="153" y="82"/>
                  </a:lnTo>
                  <a:lnTo>
                    <a:pt x="159" y="82"/>
                  </a:lnTo>
                  <a:lnTo>
                    <a:pt x="159" y="87"/>
                  </a:lnTo>
                  <a:lnTo>
                    <a:pt x="164" y="93"/>
                  </a:lnTo>
                  <a:lnTo>
                    <a:pt x="164" y="87"/>
                  </a:lnTo>
                  <a:lnTo>
                    <a:pt x="159" y="82"/>
                  </a:lnTo>
                  <a:lnTo>
                    <a:pt x="159" y="76"/>
                  </a:lnTo>
                  <a:lnTo>
                    <a:pt x="164" y="76"/>
                  </a:lnTo>
                  <a:lnTo>
                    <a:pt x="164" y="82"/>
                  </a:lnTo>
                  <a:lnTo>
                    <a:pt x="169" y="87"/>
                  </a:lnTo>
                  <a:lnTo>
                    <a:pt x="169" y="82"/>
                  </a:lnTo>
                  <a:lnTo>
                    <a:pt x="169" y="76"/>
                  </a:lnTo>
                  <a:lnTo>
                    <a:pt x="174" y="76"/>
                  </a:lnTo>
                  <a:lnTo>
                    <a:pt x="180" y="76"/>
                  </a:lnTo>
                  <a:lnTo>
                    <a:pt x="180" y="71"/>
                  </a:lnTo>
                  <a:lnTo>
                    <a:pt x="174" y="71"/>
                  </a:lnTo>
                  <a:lnTo>
                    <a:pt x="180" y="71"/>
                  </a:lnTo>
                  <a:lnTo>
                    <a:pt x="185" y="76"/>
                  </a:lnTo>
                  <a:lnTo>
                    <a:pt x="185" y="82"/>
                  </a:lnTo>
                  <a:lnTo>
                    <a:pt x="185" y="76"/>
                  </a:lnTo>
                  <a:lnTo>
                    <a:pt x="190" y="71"/>
                  </a:lnTo>
                  <a:lnTo>
                    <a:pt x="190" y="76"/>
                  </a:lnTo>
                  <a:lnTo>
                    <a:pt x="196" y="71"/>
                  </a:lnTo>
                  <a:lnTo>
                    <a:pt x="196" y="76"/>
                  </a:lnTo>
                  <a:lnTo>
                    <a:pt x="201" y="71"/>
                  </a:lnTo>
                  <a:lnTo>
                    <a:pt x="201" y="66"/>
                  </a:lnTo>
                  <a:lnTo>
                    <a:pt x="201" y="60"/>
                  </a:lnTo>
                  <a:lnTo>
                    <a:pt x="201" y="55"/>
                  </a:lnTo>
                  <a:lnTo>
                    <a:pt x="206" y="55"/>
                  </a:lnTo>
                  <a:lnTo>
                    <a:pt x="211" y="55"/>
                  </a:lnTo>
                  <a:lnTo>
                    <a:pt x="217" y="55"/>
                  </a:lnTo>
                  <a:lnTo>
                    <a:pt x="217" y="60"/>
                  </a:lnTo>
                  <a:lnTo>
                    <a:pt x="217" y="55"/>
                  </a:lnTo>
                  <a:lnTo>
                    <a:pt x="222" y="49"/>
                  </a:lnTo>
                  <a:lnTo>
                    <a:pt x="222" y="55"/>
                  </a:lnTo>
                  <a:lnTo>
                    <a:pt x="227" y="55"/>
                  </a:lnTo>
                  <a:lnTo>
                    <a:pt x="227" y="60"/>
                  </a:lnTo>
                  <a:lnTo>
                    <a:pt x="232" y="60"/>
                  </a:lnTo>
                  <a:lnTo>
                    <a:pt x="232" y="55"/>
                  </a:lnTo>
                  <a:lnTo>
                    <a:pt x="238" y="55"/>
                  </a:lnTo>
                  <a:lnTo>
                    <a:pt x="243" y="55"/>
                  </a:lnTo>
                  <a:lnTo>
                    <a:pt x="248" y="49"/>
                  </a:lnTo>
                  <a:lnTo>
                    <a:pt x="248" y="55"/>
                  </a:lnTo>
                  <a:lnTo>
                    <a:pt x="248" y="60"/>
                  </a:lnTo>
                  <a:lnTo>
                    <a:pt x="248" y="66"/>
                  </a:lnTo>
                  <a:lnTo>
                    <a:pt x="248" y="60"/>
                  </a:lnTo>
                  <a:lnTo>
                    <a:pt x="254" y="60"/>
                  </a:lnTo>
                  <a:lnTo>
                    <a:pt x="254" y="55"/>
                  </a:lnTo>
                  <a:lnTo>
                    <a:pt x="248" y="49"/>
                  </a:lnTo>
                  <a:lnTo>
                    <a:pt x="254" y="49"/>
                  </a:lnTo>
                  <a:lnTo>
                    <a:pt x="254" y="55"/>
                  </a:lnTo>
                  <a:lnTo>
                    <a:pt x="259" y="55"/>
                  </a:lnTo>
                  <a:lnTo>
                    <a:pt x="264" y="55"/>
                  </a:lnTo>
                  <a:lnTo>
                    <a:pt x="269" y="55"/>
                  </a:lnTo>
                  <a:lnTo>
                    <a:pt x="269" y="60"/>
                  </a:lnTo>
                  <a:lnTo>
                    <a:pt x="264" y="60"/>
                  </a:lnTo>
                  <a:lnTo>
                    <a:pt x="264" y="66"/>
                  </a:lnTo>
                  <a:lnTo>
                    <a:pt x="269" y="60"/>
                  </a:lnTo>
                  <a:lnTo>
                    <a:pt x="275" y="60"/>
                  </a:lnTo>
                  <a:lnTo>
                    <a:pt x="275" y="55"/>
                  </a:lnTo>
                  <a:lnTo>
                    <a:pt x="280" y="60"/>
                  </a:lnTo>
                  <a:lnTo>
                    <a:pt x="285" y="60"/>
                  </a:lnTo>
                  <a:lnTo>
                    <a:pt x="285" y="66"/>
                  </a:lnTo>
                  <a:lnTo>
                    <a:pt x="285" y="60"/>
                  </a:lnTo>
                  <a:lnTo>
                    <a:pt x="291" y="60"/>
                  </a:lnTo>
                  <a:lnTo>
                    <a:pt x="296" y="55"/>
                  </a:lnTo>
                  <a:lnTo>
                    <a:pt x="301" y="55"/>
                  </a:lnTo>
                  <a:lnTo>
                    <a:pt x="306" y="55"/>
                  </a:lnTo>
                  <a:lnTo>
                    <a:pt x="306" y="49"/>
                  </a:lnTo>
                  <a:lnTo>
                    <a:pt x="301" y="49"/>
                  </a:lnTo>
                  <a:lnTo>
                    <a:pt x="306" y="49"/>
                  </a:lnTo>
                  <a:lnTo>
                    <a:pt x="306" y="55"/>
                  </a:lnTo>
                  <a:lnTo>
                    <a:pt x="312" y="55"/>
                  </a:lnTo>
                  <a:lnTo>
                    <a:pt x="317" y="55"/>
                  </a:lnTo>
                  <a:lnTo>
                    <a:pt x="322" y="60"/>
                  </a:lnTo>
                  <a:lnTo>
                    <a:pt x="322" y="55"/>
                  </a:lnTo>
                  <a:lnTo>
                    <a:pt x="317" y="49"/>
                  </a:lnTo>
                  <a:lnTo>
                    <a:pt x="322" y="49"/>
                  </a:lnTo>
                  <a:lnTo>
                    <a:pt x="327" y="49"/>
                  </a:lnTo>
                  <a:lnTo>
                    <a:pt x="333" y="49"/>
                  </a:lnTo>
                  <a:lnTo>
                    <a:pt x="333" y="44"/>
                  </a:lnTo>
                  <a:lnTo>
                    <a:pt x="333" y="38"/>
                  </a:lnTo>
                  <a:lnTo>
                    <a:pt x="338" y="44"/>
                  </a:lnTo>
                  <a:lnTo>
                    <a:pt x="343" y="44"/>
                  </a:lnTo>
                  <a:lnTo>
                    <a:pt x="349" y="44"/>
                  </a:lnTo>
                  <a:lnTo>
                    <a:pt x="349" y="38"/>
                  </a:lnTo>
                  <a:lnTo>
                    <a:pt x="354" y="44"/>
                  </a:lnTo>
                  <a:lnTo>
                    <a:pt x="354" y="38"/>
                  </a:lnTo>
                  <a:lnTo>
                    <a:pt x="359" y="38"/>
                  </a:lnTo>
                  <a:lnTo>
                    <a:pt x="364" y="38"/>
                  </a:lnTo>
                  <a:lnTo>
                    <a:pt x="364" y="44"/>
                  </a:lnTo>
                  <a:lnTo>
                    <a:pt x="364" y="38"/>
                  </a:lnTo>
                  <a:lnTo>
                    <a:pt x="364" y="33"/>
                  </a:lnTo>
                  <a:lnTo>
                    <a:pt x="364" y="38"/>
                  </a:lnTo>
                  <a:lnTo>
                    <a:pt x="370" y="38"/>
                  </a:lnTo>
                  <a:lnTo>
                    <a:pt x="375" y="38"/>
                  </a:lnTo>
                  <a:lnTo>
                    <a:pt x="370" y="33"/>
                  </a:lnTo>
                  <a:lnTo>
                    <a:pt x="375" y="33"/>
                  </a:lnTo>
                  <a:lnTo>
                    <a:pt x="380" y="33"/>
                  </a:lnTo>
                  <a:lnTo>
                    <a:pt x="380" y="27"/>
                  </a:lnTo>
                  <a:lnTo>
                    <a:pt x="386" y="27"/>
                  </a:lnTo>
                  <a:lnTo>
                    <a:pt x="391" y="27"/>
                  </a:lnTo>
                  <a:lnTo>
                    <a:pt x="391" y="22"/>
                  </a:lnTo>
                  <a:lnTo>
                    <a:pt x="386" y="22"/>
                  </a:lnTo>
                  <a:lnTo>
                    <a:pt x="386" y="17"/>
                  </a:lnTo>
                  <a:lnTo>
                    <a:pt x="391" y="17"/>
                  </a:lnTo>
                  <a:lnTo>
                    <a:pt x="391" y="22"/>
                  </a:lnTo>
                  <a:lnTo>
                    <a:pt x="396" y="22"/>
                  </a:lnTo>
                  <a:lnTo>
                    <a:pt x="396" y="17"/>
                  </a:lnTo>
                  <a:lnTo>
                    <a:pt x="396" y="11"/>
                  </a:lnTo>
                  <a:lnTo>
                    <a:pt x="401" y="11"/>
                  </a:lnTo>
                  <a:lnTo>
                    <a:pt x="401" y="6"/>
                  </a:lnTo>
                  <a:lnTo>
                    <a:pt x="407" y="6"/>
                  </a:lnTo>
                  <a:lnTo>
                    <a:pt x="407" y="11"/>
                  </a:lnTo>
                  <a:lnTo>
                    <a:pt x="412" y="6"/>
                  </a:lnTo>
                  <a:lnTo>
                    <a:pt x="412" y="11"/>
                  </a:lnTo>
                  <a:lnTo>
                    <a:pt x="417" y="11"/>
                  </a:lnTo>
                  <a:lnTo>
                    <a:pt x="423" y="11"/>
                  </a:lnTo>
                  <a:lnTo>
                    <a:pt x="423" y="6"/>
                  </a:lnTo>
                  <a:lnTo>
                    <a:pt x="417" y="6"/>
                  </a:lnTo>
                  <a:lnTo>
                    <a:pt x="423" y="6"/>
                  </a:lnTo>
                  <a:lnTo>
                    <a:pt x="428" y="6"/>
                  </a:lnTo>
                  <a:lnTo>
                    <a:pt x="433" y="6"/>
                  </a:lnTo>
                  <a:lnTo>
                    <a:pt x="433" y="11"/>
                  </a:lnTo>
                  <a:lnTo>
                    <a:pt x="438" y="11"/>
                  </a:lnTo>
                  <a:lnTo>
                    <a:pt x="444" y="11"/>
                  </a:lnTo>
                  <a:lnTo>
                    <a:pt x="438" y="11"/>
                  </a:lnTo>
                  <a:lnTo>
                    <a:pt x="444" y="11"/>
                  </a:lnTo>
                  <a:lnTo>
                    <a:pt x="444" y="6"/>
                  </a:lnTo>
                  <a:lnTo>
                    <a:pt x="449" y="6"/>
                  </a:lnTo>
                  <a:lnTo>
                    <a:pt x="449" y="11"/>
                  </a:lnTo>
                  <a:lnTo>
                    <a:pt x="454" y="11"/>
                  </a:lnTo>
                  <a:lnTo>
                    <a:pt x="459" y="11"/>
                  </a:lnTo>
                  <a:lnTo>
                    <a:pt x="465" y="11"/>
                  </a:lnTo>
                  <a:lnTo>
                    <a:pt x="465" y="17"/>
                  </a:lnTo>
                  <a:lnTo>
                    <a:pt x="465" y="22"/>
                  </a:lnTo>
                  <a:lnTo>
                    <a:pt x="470" y="22"/>
                  </a:lnTo>
                  <a:lnTo>
                    <a:pt x="470" y="17"/>
                  </a:lnTo>
                  <a:lnTo>
                    <a:pt x="475" y="17"/>
                  </a:lnTo>
                  <a:lnTo>
                    <a:pt x="481" y="11"/>
                  </a:lnTo>
                  <a:lnTo>
                    <a:pt x="486" y="11"/>
                  </a:lnTo>
                  <a:lnTo>
                    <a:pt x="486" y="6"/>
                  </a:lnTo>
                  <a:lnTo>
                    <a:pt x="491" y="6"/>
                  </a:lnTo>
                  <a:lnTo>
                    <a:pt x="496" y="0"/>
                  </a:lnTo>
                  <a:close/>
                </a:path>
              </a:pathLst>
            </a:custGeom>
            <a:solidFill>
              <a:srgbClr val="FFBF00"/>
            </a:solidFill>
            <a:ln w="7938">
              <a:solidFill>
                <a:srgbClr val="000000"/>
              </a:solidFill>
              <a:round/>
              <a:headEnd/>
              <a:tailEnd/>
            </a:ln>
          </p:spPr>
          <p:txBody>
            <a:bodyPr/>
            <a:lstStyle/>
            <a:p>
              <a:endParaRPr lang="es-CO"/>
            </a:p>
          </p:txBody>
        </p:sp>
        <p:sp>
          <p:nvSpPr>
            <p:cNvPr id="53272" name="Freeform 23"/>
            <p:cNvSpPr>
              <a:spLocks/>
            </p:cNvSpPr>
            <p:nvPr/>
          </p:nvSpPr>
          <p:spPr bwMode="auto">
            <a:xfrm>
              <a:off x="3529" y="2635"/>
              <a:ext cx="338" cy="381"/>
            </a:xfrm>
            <a:custGeom>
              <a:avLst/>
              <a:gdLst>
                <a:gd name="T0" fmla="*/ 121 w 338"/>
                <a:gd name="T1" fmla="*/ 136 h 381"/>
                <a:gd name="T2" fmla="*/ 137 w 338"/>
                <a:gd name="T3" fmla="*/ 126 h 381"/>
                <a:gd name="T4" fmla="*/ 158 w 338"/>
                <a:gd name="T5" fmla="*/ 109 h 381"/>
                <a:gd name="T6" fmla="*/ 169 w 338"/>
                <a:gd name="T7" fmla="*/ 93 h 381"/>
                <a:gd name="T8" fmla="*/ 185 w 338"/>
                <a:gd name="T9" fmla="*/ 77 h 381"/>
                <a:gd name="T10" fmla="*/ 206 w 338"/>
                <a:gd name="T11" fmla="*/ 71 h 381"/>
                <a:gd name="T12" fmla="*/ 221 w 338"/>
                <a:gd name="T13" fmla="*/ 66 h 381"/>
                <a:gd name="T14" fmla="*/ 243 w 338"/>
                <a:gd name="T15" fmla="*/ 66 h 381"/>
                <a:gd name="T16" fmla="*/ 253 w 338"/>
                <a:gd name="T17" fmla="*/ 77 h 381"/>
                <a:gd name="T18" fmla="*/ 248 w 338"/>
                <a:gd name="T19" fmla="*/ 87 h 381"/>
                <a:gd name="T20" fmla="*/ 264 w 338"/>
                <a:gd name="T21" fmla="*/ 87 h 381"/>
                <a:gd name="T22" fmla="*/ 285 w 338"/>
                <a:gd name="T23" fmla="*/ 77 h 381"/>
                <a:gd name="T24" fmla="*/ 290 w 338"/>
                <a:gd name="T25" fmla="*/ 60 h 381"/>
                <a:gd name="T26" fmla="*/ 295 w 338"/>
                <a:gd name="T27" fmla="*/ 39 h 381"/>
                <a:gd name="T28" fmla="*/ 316 w 338"/>
                <a:gd name="T29" fmla="*/ 22 h 381"/>
                <a:gd name="T30" fmla="*/ 327 w 338"/>
                <a:gd name="T31" fmla="*/ 0 h 381"/>
                <a:gd name="T32" fmla="*/ 332 w 338"/>
                <a:gd name="T33" fmla="*/ 17 h 381"/>
                <a:gd name="T34" fmla="*/ 332 w 338"/>
                <a:gd name="T35" fmla="*/ 39 h 381"/>
                <a:gd name="T36" fmla="*/ 322 w 338"/>
                <a:gd name="T37" fmla="*/ 60 h 381"/>
                <a:gd name="T38" fmla="*/ 316 w 338"/>
                <a:gd name="T39" fmla="*/ 87 h 381"/>
                <a:gd name="T40" fmla="*/ 306 w 338"/>
                <a:gd name="T41" fmla="*/ 104 h 381"/>
                <a:gd name="T42" fmla="*/ 295 w 338"/>
                <a:gd name="T43" fmla="*/ 120 h 381"/>
                <a:gd name="T44" fmla="*/ 274 w 338"/>
                <a:gd name="T45" fmla="*/ 136 h 381"/>
                <a:gd name="T46" fmla="*/ 264 w 338"/>
                <a:gd name="T47" fmla="*/ 153 h 381"/>
                <a:gd name="T48" fmla="*/ 248 w 338"/>
                <a:gd name="T49" fmla="*/ 169 h 381"/>
                <a:gd name="T50" fmla="*/ 253 w 338"/>
                <a:gd name="T51" fmla="*/ 191 h 381"/>
                <a:gd name="T52" fmla="*/ 243 w 338"/>
                <a:gd name="T53" fmla="*/ 207 h 381"/>
                <a:gd name="T54" fmla="*/ 227 w 338"/>
                <a:gd name="T55" fmla="*/ 213 h 381"/>
                <a:gd name="T56" fmla="*/ 211 w 338"/>
                <a:gd name="T57" fmla="*/ 223 h 381"/>
                <a:gd name="T58" fmla="*/ 200 w 338"/>
                <a:gd name="T59" fmla="*/ 245 h 381"/>
                <a:gd name="T60" fmla="*/ 190 w 338"/>
                <a:gd name="T61" fmla="*/ 262 h 381"/>
                <a:gd name="T62" fmla="*/ 174 w 338"/>
                <a:gd name="T63" fmla="*/ 283 h 381"/>
                <a:gd name="T64" fmla="*/ 163 w 338"/>
                <a:gd name="T65" fmla="*/ 305 h 381"/>
                <a:gd name="T66" fmla="*/ 148 w 338"/>
                <a:gd name="T67" fmla="*/ 316 h 381"/>
                <a:gd name="T68" fmla="*/ 132 w 338"/>
                <a:gd name="T69" fmla="*/ 332 h 381"/>
                <a:gd name="T70" fmla="*/ 121 w 338"/>
                <a:gd name="T71" fmla="*/ 349 h 381"/>
                <a:gd name="T72" fmla="*/ 105 w 338"/>
                <a:gd name="T73" fmla="*/ 365 h 381"/>
                <a:gd name="T74" fmla="*/ 84 w 338"/>
                <a:gd name="T75" fmla="*/ 381 h 381"/>
                <a:gd name="T76" fmla="*/ 68 w 338"/>
                <a:gd name="T77" fmla="*/ 376 h 381"/>
                <a:gd name="T78" fmla="*/ 47 w 338"/>
                <a:gd name="T79" fmla="*/ 370 h 381"/>
                <a:gd name="T80" fmla="*/ 26 w 338"/>
                <a:gd name="T81" fmla="*/ 359 h 381"/>
                <a:gd name="T82" fmla="*/ 26 w 338"/>
                <a:gd name="T83" fmla="*/ 332 h 381"/>
                <a:gd name="T84" fmla="*/ 5 w 338"/>
                <a:gd name="T85" fmla="*/ 321 h 381"/>
                <a:gd name="T86" fmla="*/ 0 w 338"/>
                <a:gd name="T87" fmla="*/ 294 h 381"/>
                <a:gd name="T88" fmla="*/ 10 w 338"/>
                <a:gd name="T89" fmla="*/ 278 h 381"/>
                <a:gd name="T90" fmla="*/ 37 w 338"/>
                <a:gd name="T91" fmla="*/ 283 h 381"/>
                <a:gd name="T92" fmla="*/ 42 w 338"/>
                <a:gd name="T93" fmla="*/ 262 h 381"/>
                <a:gd name="T94" fmla="*/ 42 w 338"/>
                <a:gd name="T95" fmla="*/ 245 h 381"/>
                <a:gd name="T96" fmla="*/ 58 w 338"/>
                <a:gd name="T97" fmla="*/ 234 h 381"/>
                <a:gd name="T98" fmla="*/ 84 w 338"/>
                <a:gd name="T99" fmla="*/ 229 h 381"/>
                <a:gd name="T100" fmla="*/ 105 w 338"/>
                <a:gd name="T101" fmla="*/ 218 h 381"/>
                <a:gd name="T102" fmla="*/ 121 w 338"/>
                <a:gd name="T103" fmla="*/ 229 h 381"/>
                <a:gd name="T104" fmla="*/ 121 w 338"/>
                <a:gd name="T105" fmla="*/ 213 h 381"/>
                <a:gd name="T106" fmla="*/ 111 w 338"/>
                <a:gd name="T107" fmla="*/ 191 h 381"/>
                <a:gd name="T108" fmla="*/ 105 w 338"/>
                <a:gd name="T109" fmla="*/ 169 h 381"/>
                <a:gd name="T110" fmla="*/ 100 w 338"/>
                <a:gd name="T111" fmla="*/ 147 h 3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8"/>
                <a:gd name="T169" fmla="*/ 0 h 381"/>
                <a:gd name="T170" fmla="*/ 338 w 338"/>
                <a:gd name="T171" fmla="*/ 381 h 3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8" h="381">
                  <a:moveTo>
                    <a:pt x="100" y="136"/>
                  </a:moveTo>
                  <a:lnTo>
                    <a:pt x="105" y="136"/>
                  </a:lnTo>
                  <a:lnTo>
                    <a:pt x="111" y="136"/>
                  </a:lnTo>
                  <a:lnTo>
                    <a:pt x="116" y="136"/>
                  </a:lnTo>
                  <a:lnTo>
                    <a:pt x="121" y="136"/>
                  </a:lnTo>
                  <a:lnTo>
                    <a:pt x="121" y="131"/>
                  </a:lnTo>
                  <a:lnTo>
                    <a:pt x="121" y="126"/>
                  </a:lnTo>
                  <a:lnTo>
                    <a:pt x="126" y="126"/>
                  </a:lnTo>
                  <a:lnTo>
                    <a:pt x="132" y="126"/>
                  </a:lnTo>
                  <a:lnTo>
                    <a:pt x="137" y="126"/>
                  </a:lnTo>
                  <a:lnTo>
                    <a:pt x="137" y="120"/>
                  </a:lnTo>
                  <a:lnTo>
                    <a:pt x="142" y="120"/>
                  </a:lnTo>
                  <a:lnTo>
                    <a:pt x="148" y="115"/>
                  </a:lnTo>
                  <a:lnTo>
                    <a:pt x="153" y="115"/>
                  </a:lnTo>
                  <a:lnTo>
                    <a:pt x="158" y="109"/>
                  </a:lnTo>
                  <a:lnTo>
                    <a:pt x="163" y="109"/>
                  </a:lnTo>
                  <a:lnTo>
                    <a:pt x="163" y="104"/>
                  </a:lnTo>
                  <a:lnTo>
                    <a:pt x="163" y="98"/>
                  </a:lnTo>
                  <a:lnTo>
                    <a:pt x="163" y="93"/>
                  </a:lnTo>
                  <a:lnTo>
                    <a:pt x="169" y="93"/>
                  </a:lnTo>
                  <a:lnTo>
                    <a:pt x="174" y="93"/>
                  </a:lnTo>
                  <a:lnTo>
                    <a:pt x="174" y="87"/>
                  </a:lnTo>
                  <a:lnTo>
                    <a:pt x="179" y="87"/>
                  </a:lnTo>
                  <a:lnTo>
                    <a:pt x="185" y="82"/>
                  </a:lnTo>
                  <a:lnTo>
                    <a:pt x="185" y="77"/>
                  </a:lnTo>
                  <a:lnTo>
                    <a:pt x="190" y="77"/>
                  </a:lnTo>
                  <a:lnTo>
                    <a:pt x="195" y="77"/>
                  </a:lnTo>
                  <a:lnTo>
                    <a:pt x="195" y="71"/>
                  </a:lnTo>
                  <a:lnTo>
                    <a:pt x="200" y="71"/>
                  </a:lnTo>
                  <a:lnTo>
                    <a:pt x="206" y="71"/>
                  </a:lnTo>
                  <a:lnTo>
                    <a:pt x="211" y="71"/>
                  </a:lnTo>
                  <a:lnTo>
                    <a:pt x="211" y="77"/>
                  </a:lnTo>
                  <a:lnTo>
                    <a:pt x="216" y="77"/>
                  </a:lnTo>
                  <a:lnTo>
                    <a:pt x="216" y="71"/>
                  </a:lnTo>
                  <a:lnTo>
                    <a:pt x="221" y="66"/>
                  </a:lnTo>
                  <a:lnTo>
                    <a:pt x="221" y="71"/>
                  </a:lnTo>
                  <a:lnTo>
                    <a:pt x="227" y="71"/>
                  </a:lnTo>
                  <a:lnTo>
                    <a:pt x="232" y="66"/>
                  </a:lnTo>
                  <a:lnTo>
                    <a:pt x="237" y="66"/>
                  </a:lnTo>
                  <a:lnTo>
                    <a:pt x="243" y="66"/>
                  </a:lnTo>
                  <a:lnTo>
                    <a:pt x="248" y="66"/>
                  </a:lnTo>
                  <a:lnTo>
                    <a:pt x="248" y="60"/>
                  </a:lnTo>
                  <a:lnTo>
                    <a:pt x="248" y="66"/>
                  </a:lnTo>
                  <a:lnTo>
                    <a:pt x="253" y="71"/>
                  </a:lnTo>
                  <a:lnTo>
                    <a:pt x="253" y="77"/>
                  </a:lnTo>
                  <a:lnTo>
                    <a:pt x="248" y="77"/>
                  </a:lnTo>
                  <a:lnTo>
                    <a:pt x="248" y="82"/>
                  </a:lnTo>
                  <a:lnTo>
                    <a:pt x="243" y="82"/>
                  </a:lnTo>
                  <a:lnTo>
                    <a:pt x="243" y="87"/>
                  </a:lnTo>
                  <a:lnTo>
                    <a:pt x="248" y="87"/>
                  </a:lnTo>
                  <a:lnTo>
                    <a:pt x="253" y="87"/>
                  </a:lnTo>
                  <a:lnTo>
                    <a:pt x="253" y="93"/>
                  </a:lnTo>
                  <a:lnTo>
                    <a:pt x="258" y="93"/>
                  </a:lnTo>
                  <a:lnTo>
                    <a:pt x="258" y="87"/>
                  </a:lnTo>
                  <a:lnTo>
                    <a:pt x="264" y="87"/>
                  </a:lnTo>
                  <a:lnTo>
                    <a:pt x="269" y="87"/>
                  </a:lnTo>
                  <a:lnTo>
                    <a:pt x="274" y="82"/>
                  </a:lnTo>
                  <a:lnTo>
                    <a:pt x="280" y="82"/>
                  </a:lnTo>
                  <a:lnTo>
                    <a:pt x="280" y="77"/>
                  </a:lnTo>
                  <a:lnTo>
                    <a:pt x="285" y="77"/>
                  </a:lnTo>
                  <a:lnTo>
                    <a:pt x="285" y="71"/>
                  </a:lnTo>
                  <a:lnTo>
                    <a:pt x="290" y="71"/>
                  </a:lnTo>
                  <a:lnTo>
                    <a:pt x="290" y="66"/>
                  </a:lnTo>
                  <a:lnTo>
                    <a:pt x="295" y="60"/>
                  </a:lnTo>
                  <a:lnTo>
                    <a:pt x="290" y="60"/>
                  </a:lnTo>
                  <a:lnTo>
                    <a:pt x="290" y="55"/>
                  </a:lnTo>
                  <a:lnTo>
                    <a:pt x="290" y="49"/>
                  </a:lnTo>
                  <a:lnTo>
                    <a:pt x="295" y="49"/>
                  </a:lnTo>
                  <a:lnTo>
                    <a:pt x="295" y="44"/>
                  </a:lnTo>
                  <a:lnTo>
                    <a:pt x="295" y="39"/>
                  </a:lnTo>
                  <a:lnTo>
                    <a:pt x="301" y="39"/>
                  </a:lnTo>
                  <a:lnTo>
                    <a:pt x="301" y="33"/>
                  </a:lnTo>
                  <a:lnTo>
                    <a:pt x="306" y="33"/>
                  </a:lnTo>
                  <a:lnTo>
                    <a:pt x="311" y="28"/>
                  </a:lnTo>
                  <a:lnTo>
                    <a:pt x="316" y="22"/>
                  </a:lnTo>
                  <a:lnTo>
                    <a:pt x="322" y="17"/>
                  </a:lnTo>
                  <a:lnTo>
                    <a:pt x="322" y="11"/>
                  </a:lnTo>
                  <a:lnTo>
                    <a:pt x="327" y="11"/>
                  </a:lnTo>
                  <a:lnTo>
                    <a:pt x="327" y="6"/>
                  </a:lnTo>
                  <a:lnTo>
                    <a:pt x="327" y="0"/>
                  </a:lnTo>
                  <a:lnTo>
                    <a:pt x="332" y="0"/>
                  </a:lnTo>
                  <a:lnTo>
                    <a:pt x="332" y="6"/>
                  </a:lnTo>
                  <a:lnTo>
                    <a:pt x="338" y="11"/>
                  </a:lnTo>
                  <a:lnTo>
                    <a:pt x="338" y="17"/>
                  </a:lnTo>
                  <a:lnTo>
                    <a:pt x="332" y="17"/>
                  </a:lnTo>
                  <a:lnTo>
                    <a:pt x="338" y="17"/>
                  </a:lnTo>
                  <a:lnTo>
                    <a:pt x="338" y="22"/>
                  </a:lnTo>
                  <a:lnTo>
                    <a:pt x="338" y="28"/>
                  </a:lnTo>
                  <a:lnTo>
                    <a:pt x="332" y="33"/>
                  </a:lnTo>
                  <a:lnTo>
                    <a:pt x="332" y="39"/>
                  </a:lnTo>
                  <a:lnTo>
                    <a:pt x="327" y="44"/>
                  </a:lnTo>
                  <a:lnTo>
                    <a:pt x="327" y="49"/>
                  </a:lnTo>
                  <a:lnTo>
                    <a:pt x="322" y="49"/>
                  </a:lnTo>
                  <a:lnTo>
                    <a:pt x="322" y="55"/>
                  </a:lnTo>
                  <a:lnTo>
                    <a:pt x="322" y="60"/>
                  </a:lnTo>
                  <a:lnTo>
                    <a:pt x="322" y="66"/>
                  </a:lnTo>
                  <a:lnTo>
                    <a:pt x="322" y="71"/>
                  </a:lnTo>
                  <a:lnTo>
                    <a:pt x="322" y="77"/>
                  </a:lnTo>
                  <a:lnTo>
                    <a:pt x="322" y="82"/>
                  </a:lnTo>
                  <a:lnTo>
                    <a:pt x="316" y="87"/>
                  </a:lnTo>
                  <a:lnTo>
                    <a:pt x="316" y="93"/>
                  </a:lnTo>
                  <a:lnTo>
                    <a:pt x="311" y="93"/>
                  </a:lnTo>
                  <a:lnTo>
                    <a:pt x="311" y="98"/>
                  </a:lnTo>
                  <a:lnTo>
                    <a:pt x="306" y="98"/>
                  </a:lnTo>
                  <a:lnTo>
                    <a:pt x="306" y="104"/>
                  </a:lnTo>
                  <a:lnTo>
                    <a:pt x="306" y="109"/>
                  </a:lnTo>
                  <a:lnTo>
                    <a:pt x="301" y="109"/>
                  </a:lnTo>
                  <a:lnTo>
                    <a:pt x="301" y="115"/>
                  </a:lnTo>
                  <a:lnTo>
                    <a:pt x="295" y="115"/>
                  </a:lnTo>
                  <a:lnTo>
                    <a:pt x="295" y="120"/>
                  </a:lnTo>
                  <a:lnTo>
                    <a:pt x="290" y="120"/>
                  </a:lnTo>
                  <a:lnTo>
                    <a:pt x="285" y="120"/>
                  </a:lnTo>
                  <a:lnTo>
                    <a:pt x="285" y="126"/>
                  </a:lnTo>
                  <a:lnTo>
                    <a:pt x="280" y="131"/>
                  </a:lnTo>
                  <a:lnTo>
                    <a:pt x="274" y="136"/>
                  </a:lnTo>
                  <a:lnTo>
                    <a:pt x="274" y="142"/>
                  </a:lnTo>
                  <a:lnTo>
                    <a:pt x="269" y="142"/>
                  </a:lnTo>
                  <a:lnTo>
                    <a:pt x="269" y="147"/>
                  </a:lnTo>
                  <a:lnTo>
                    <a:pt x="269" y="153"/>
                  </a:lnTo>
                  <a:lnTo>
                    <a:pt x="264" y="153"/>
                  </a:lnTo>
                  <a:lnTo>
                    <a:pt x="264" y="158"/>
                  </a:lnTo>
                  <a:lnTo>
                    <a:pt x="258" y="158"/>
                  </a:lnTo>
                  <a:lnTo>
                    <a:pt x="253" y="164"/>
                  </a:lnTo>
                  <a:lnTo>
                    <a:pt x="253" y="169"/>
                  </a:lnTo>
                  <a:lnTo>
                    <a:pt x="248" y="169"/>
                  </a:lnTo>
                  <a:lnTo>
                    <a:pt x="248" y="175"/>
                  </a:lnTo>
                  <a:lnTo>
                    <a:pt x="248" y="180"/>
                  </a:lnTo>
                  <a:lnTo>
                    <a:pt x="253" y="180"/>
                  </a:lnTo>
                  <a:lnTo>
                    <a:pt x="253" y="185"/>
                  </a:lnTo>
                  <a:lnTo>
                    <a:pt x="253" y="191"/>
                  </a:lnTo>
                  <a:lnTo>
                    <a:pt x="258" y="191"/>
                  </a:lnTo>
                  <a:lnTo>
                    <a:pt x="258" y="196"/>
                  </a:lnTo>
                  <a:lnTo>
                    <a:pt x="253" y="196"/>
                  </a:lnTo>
                  <a:lnTo>
                    <a:pt x="253" y="202"/>
                  </a:lnTo>
                  <a:lnTo>
                    <a:pt x="243" y="207"/>
                  </a:lnTo>
                  <a:lnTo>
                    <a:pt x="243" y="213"/>
                  </a:lnTo>
                  <a:lnTo>
                    <a:pt x="237" y="213"/>
                  </a:lnTo>
                  <a:lnTo>
                    <a:pt x="232" y="218"/>
                  </a:lnTo>
                  <a:lnTo>
                    <a:pt x="227" y="218"/>
                  </a:lnTo>
                  <a:lnTo>
                    <a:pt x="227" y="213"/>
                  </a:lnTo>
                  <a:lnTo>
                    <a:pt x="221" y="207"/>
                  </a:lnTo>
                  <a:lnTo>
                    <a:pt x="221" y="213"/>
                  </a:lnTo>
                  <a:lnTo>
                    <a:pt x="216" y="213"/>
                  </a:lnTo>
                  <a:lnTo>
                    <a:pt x="216" y="218"/>
                  </a:lnTo>
                  <a:lnTo>
                    <a:pt x="211" y="223"/>
                  </a:lnTo>
                  <a:lnTo>
                    <a:pt x="211" y="229"/>
                  </a:lnTo>
                  <a:lnTo>
                    <a:pt x="211" y="234"/>
                  </a:lnTo>
                  <a:lnTo>
                    <a:pt x="206" y="240"/>
                  </a:lnTo>
                  <a:lnTo>
                    <a:pt x="206" y="245"/>
                  </a:lnTo>
                  <a:lnTo>
                    <a:pt x="200" y="245"/>
                  </a:lnTo>
                  <a:lnTo>
                    <a:pt x="200" y="251"/>
                  </a:lnTo>
                  <a:lnTo>
                    <a:pt x="195" y="251"/>
                  </a:lnTo>
                  <a:lnTo>
                    <a:pt x="195" y="256"/>
                  </a:lnTo>
                  <a:lnTo>
                    <a:pt x="190" y="256"/>
                  </a:lnTo>
                  <a:lnTo>
                    <a:pt x="190" y="262"/>
                  </a:lnTo>
                  <a:lnTo>
                    <a:pt x="185" y="267"/>
                  </a:lnTo>
                  <a:lnTo>
                    <a:pt x="185" y="272"/>
                  </a:lnTo>
                  <a:lnTo>
                    <a:pt x="179" y="272"/>
                  </a:lnTo>
                  <a:lnTo>
                    <a:pt x="179" y="278"/>
                  </a:lnTo>
                  <a:lnTo>
                    <a:pt x="174" y="283"/>
                  </a:lnTo>
                  <a:lnTo>
                    <a:pt x="174" y="289"/>
                  </a:lnTo>
                  <a:lnTo>
                    <a:pt x="169" y="294"/>
                  </a:lnTo>
                  <a:lnTo>
                    <a:pt x="169" y="300"/>
                  </a:lnTo>
                  <a:lnTo>
                    <a:pt x="169" y="305"/>
                  </a:lnTo>
                  <a:lnTo>
                    <a:pt x="163" y="305"/>
                  </a:lnTo>
                  <a:lnTo>
                    <a:pt x="158" y="305"/>
                  </a:lnTo>
                  <a:lnTo>
                    <a:pt x="153" y="305"/>
                  </a:lnTo>
                  <a:lnTo>
                    <a:pt x="153" y="311"/>
                  </a:lnTo>
                  <a:lnTo>
                    <a:pt x="148" y="311"/>
                  </a:lnTo>
                  <a:lnTo>
                    <a:pt x="148" y="316"/>
                  </a:lnTo>
                  <a:lnTo>
                    <a:pt x="142" y="316"/>
                  </a:lnTo>
                  <a:lnTo>
                    <a:pt x="137" y="321"/>
                  </a:lnTo>
                  <a:lnTo>
                    <a:pt x="137" y="327"/>
                  </a:lnTo>
                  <a:lnTo>
                    <a:pt x="137" y="332"/>
                  </a:lnTo>
                  <a:lnTo>
                    <a:pt x="132" y="332"/>
                  </a:lnTo>
                  <a:lnTo>
                    <a:pt x="132" y="338"/>
                  </a:lnTo>
                  <a:lnTo>
                    <a:pt x="126" y="338"/>
                  </a:lnTo>
                  <a:lnTo>
                    <a:pt x="126" y="343"/>
                  </a:lnTo>
                  <a:lnTo>
                    <a:pt x="126" y="349"/>
                  </a:lnTo>
                  <a:lnTo>
                    <a:pt x="121" y="349"/>
                  </a:lnTo>
                  <a:lnTo>
                    <a:pt x="121" y="354"/>
                  </a:lnTo>
                  <a:lnTo>
                    <a:pt x="116" y="354"/>
                  </a:lnTo>
                  <a:lnTo>
                    <a:pt x="116" y="359"/>
                  </a:lnTo>
                  <a:lnTo>
                    <a:pt x="111" y="359"/>
                  </a:lnTo>
                  <a:lnTo>
                    <a:pt x="105" y="365"/>
                  </a:lnTo>
                  <a:lnTo>
                    <a:pt x="100" y="370"/>
                  </a:lnTo>
                  <a:lnTo>
                    <a:pt x="95" y="376"/>
                  </a:lnTo>
                  <a:lnTo>
                    <a:pt x="90" y="376"/>
                  </a:lnTo>
                  <a:lnTo>
                    <a:pt x="84" y="376"/>
                  </a:lnTo>
                  <a:lnTo>
                    <a:pt x="84" y="381"/>
                  </a:lnTo>
                  <a:lnTo>
                    <a:pt x="79" y="381"/>
                  </a:lnTo>
                  <a:lnTo>
                    <a:pt x="79" y="376"/>
                  </a:lnTo>
                  <a:lnTo>
                    <a:pt x="74" y="376"/>
                  </a:lnTo>
                  <a:lnTo>
                    <a:pt x="68" y="370"/>
                  </a:lnTo>
                  <a:lnTo>
                    <a:pt x="68" y="376"/>
                  </a:lnTo>
                  <a:lnTo>
                    <a:pt x="63" y="376"/>
                  </a:lnTo>
                  <a:lnTo>
                    <a:pt x="58" y="376"/>
                  </a:lnTo>
                  <a:lnTo>
                    <a:pt x="53" y="376"/>
                  </a:lnTo>
                  <a:lnTo>
                    <a:pt x="53" y="370"/>
                  </a:lnTo>
                  <a:lnTo>
                    <a:pt x="47" y="370"/>
                  </a:lnTo>
                  <a:lnTo>
                    <a:pt x="47" y="365"/>
                  </a:lnTo>
                  <a:lnTo>
                    <a:pt x="42" y="365"/>
                  </a:lnTo>
                  <a:lnTo>
                    <a:pt x="37" y="359"/>
                  </a:lnTo>
                  <a:lnTo>
                    <a:pt x="31" y="359"/>
                  </a:lnTo>
                  <a:lnTo>
                    <a:pt x="26" y="359"/>
                  </a:lnTo>
                  <a:lnTo>
                    <a:pt x="26" y="354"/>
                  </a:lnTo>
                  <a:lnTo>
                    <a:pt x="26" y="349"/>
                  </a:lnTo>
                  <a:lnTo>
                    <a:pt x="26" y="343"/>
                  </a:lnTo>
                  <a:lnTo>
                    <a:pt x="26" y="338"/>
                  </a:lnTo>
                  <a:lnTo>
                    <a:pt x="26" y="332"/>
                  </a:lnTo>
                  <a:lnTo>
                    <a:pt x="21" y="327"/>
                  </a:lnTo>
                  <a:lnTo>
                    <a:pt x="21" y="321"/>
                  </a:lnTo>
                  <a:lnTo>
                    <a:pt x="16" y="321"/>
                  </a:lnTo>
                  <a:lnTo>
                    <a:pt x="10" y="321"/>
                  </a:lnTo>
                  <a:lnTo>
                    <a:pt x="5" y="321"/>
                  </a:lnTo>
                  <a:lnTo>
                    <a:pt x="0" y="316"/>
                  </a:lnTo>
                  <a:lnTo>
                    <a:pt x="0" y="311"/>
                  </a:lnTo>
                  <a:lnTo>
                    <a:pt x="0" y="305"/>
                  </a:lnTo>
                  <a:lnTo>
                    <a:pt x="0" y="300"/>
                  </a:lnTo>
                  <a:lnTo>
                    <a:pt x="0" y="294"/>
                  </a:lnTo>
                  <a:lnTo>
                    <a:pt x="0" y="289"/>
                  </a:lnTo>
                  <a:lnTo>
                    <a:pt x="0" y="283"/>
                  </a:lnTo>
                  <a:lnTo>
                    <a:pt x="0" y="278"/>
                  </a:lnTo>
                  <a:lnTo>
                    <a:pt x="5" y="278"/>
                  </a:lnTo>
                  <a:lnTo>
                    <a:pt x="10" y="278"/>
                  </a:lnTo>
                  <a:lnTo>
                    <a:pt x="16" y="278"/>
                  </a:lnTo>
                  <a:lnTo>
                    <a:pt x="21" y="278"/>
                  </a:lnTo>
                  <a:lnTo>
                    <a:pt x="26" y="283"/>
                  </a:lnTo>
                  <a:lnTo>
                    <a:pt x="31" y="283"/>
                  </a:lnTo>
                  <a:lnTo>
                    <a:pt x="37" y="283"/>
                  </a:lnTo>
                  <a:lnTo>
                    <a:pt x="42" y="278"/>
                  </a:lnTo>
                  <a:lnTo>
                    <a:pt x="42" y="272"/>
                  </a:lnTo>
                  <a:lnTo>
                    <a:pt x="42" y="267"/>
                  </a:lnTo>
                  <a:lnTo>
                    <a:pt x="37" y="267"/>
                  </a:lnTo>
                  <a:lnTo>
                    <a:pt x="42" y="262"/>
                  </a:lnTo>
                  <a:lnTo>
                    <a:pt x="42" y="256"/>
                  </a:lnTo>
                  <a:lnTo>
                    <a:pt x="37" y="256"/>
                  </a:lnTo>
                  <a:lnTo>
                    <a:pt x="37" y="251"/>
                  </a:lnTo>
                  <a:lnTo>
                    <a:pt x="37" y="245"/>
                  </a:lnTo>
                  <a:lnTo>
                    <a:pt x="42" y="245"/>
                  </a:lnTo>
                  <a:lnTo>
                    <a:pt x="47" y="245"/>
                  </a:lnTo>
                  <a:lnTo>
                    <a:pt x="53" y="240"/>
                  </a:lnTo>
                  <a:lnTo>
                    <a:pt x="53" y="234"/>
                  </a:lnTo>
                  <a:lnTo>
                    <a:pt x="58" y="229"/>
                  </a:lnTo>
                  <a:lnTo>
                    <a:pt x="58" y="234"/>
                  </a:lnTo>
                  <a:lnTo>
                    <a:pt x="63" y="234"/>
                  </a:lnTo>
                  <a:lnTo>
                    <a:pt x="68" y="234"/>
                  </a:lnTo>
                  <a:lnTo>
                    <a:pt x="74" y="234"/>
                  </a:lnTo>
                  <a:lnTo>
                    <a:pt x="79" y="234"/>
                  </a:lnTo>
                  <a:lnTo>
                    <a:pt x="84" y="229"/>
                  </a:lnTo>
                  <a:lnTo>
                    <a:pt x="90" y="223"/>
                  </a:lnTo>
                  <a:lnTo>
                    <a:pt x="90" y="218"/>
                  </a:lnTo>
                  <a:lnTo>
                    <a:pt x="95" y="218"/>
                  </a:lnTo>
                  <a:lnTo>
                    <a:pt x="100" y="218"/>
                  </a:lnTo>
                  <a:lnTo>
                    <a:pt x="105" y="218"/>
                  </a:lnTo>
                  <a:lnTo>
                    <a:pt x="105" y="223"/>
                  </a:lnTo>
                  <a:lnTo>
                    <a:pt x="111" y="223"/>
                  </a:lnTo>
                  <a:lnTo>
                    <a:pt x="111" y="229"/>
                  </a:lnTo>
                  <a:lnTo>
                    <a:pt x="116" y="229"/>
                  </a:lnTo>
                  <a:lnTo>
                    <a:pt x="121" y="229"/>
                  </a:lnTo>
                  <a:lnTo>
                    <a:pt x="121" y="223"/>
                  </a:lnTo>
                  <a:lnTo>
                    <a:pt x="126" y="223"/>
                  </a:lnTo>
                  <a:lnTo>
                    <a:pt x="126" y="218"/>
                  </a:lnTo>
                  <a:lnTo>
                    <a:pt x="121" y="218"/>
                  </a:lnTo>
                  <a:lnTo>
                    <a:pt x="121" y="213"/>
                  </a:lnTo>
                  <a:lnTo>
                    <a:pt x="121" y="207"/>
                  </a:lnTo>
                  <a:lnTo>
                    <a:pt x="116" y="202"/>
                  </a:lnTo>
                  <a:lnTo>
                    <a:pt x="116" y="196"/>
                  </a:lnTo>
                  <a:lnTo>
                    <a:pt x="116" y="191"/>
                  </a:lnTo>
                  <a:lnTo>
                    <a:pt x="111" y="191"/>
                  </a:lnTo>
                  <a:lnTo>
                    <a:pt x="111" y="185"/>
                  </a:lnTo>
                  <a:lnTo>
                    <a:pt x="105" y="185"/>
                  </a:lnTo>
                  <a:lnTo>
                    <a:pt x="105" y="180"/>
                  </a:lnTo>
                  <a:lnTo>
                    <a:pt x="105" y="175"/>
                  </a:lnTo>
                  <a:lnTo>
                    <a:pt x="105" y="169"/>
                  </a:lnTo>
                  <a:lnTo>
                    <a:pt x="100" y="169"/>
                  </a:lnTo>
                  <a:lnTo>
                    <a:pt x="100" y="164"/>
                  </a:lnTo>
                  <a:lnTo>
                    <a:pt x="100" y="158"/>
                  </a:lnTo>
                  <a:lnTo>
                    <a:pt x="100" y="153"/>
                  </a:lnTo>
                  <a:lnTo>
                    <a:pt x="100" y="147"/>
                  </a:lnTo>
                  <a:lnTo>
                    <a:pt x="100" y="142"/>
                  </a:lnTo>
                  <a:lnTo>
                    <a:pt x="100" y="136"/>
                  </a:lnTo>
                  <a:close/>
                </a:path>
              </a:pathLst>
            </a:custGeom>
            <a:solidFill>
              <a:srgbClr val="A5FAFF"/>
            </a:solidFill>
            <a:ln w="7938">
              <a:solidFill>
                <a:srgbClr val="000000"/>
              </a:solidFill>
              <a:round/>
              <a:headEnd/>
              <a:tailEnd/>
            </a:ln>
          </p:spPr>
          <p:txBody>
            <a:bodyPr/>
            <a:lstStyle/>
            <a:p>
              <a:endParaRPr lang="es-CO"/>
            </a:p>
          </p:txBody>
        </p:sp>
        <p:sp>
          <p:nvSpPr>
            <p:cNvPr id="53273" name="Freeform 24"/>
            <p:cNvSpPr>
              <a:spLocks/>
            </p:cNvSpPr>
            <p:nvPr/>
          </p:nvSpPr>
          <p:spPr bwMode="auto">
            <a:xfrm>
              <a:off x="3307" y="2717"/>
              <a:ext cx="348" cy="386"/>
            </a:xfrm>
            <a:custGeom>
              <a:avLst/>
              <a:gdLst>
                <a:gd name="T0" fmla="*/ 306 w 348"/>
                <a:gd name="T1" fmla="*/ 44 h 386"/>
                <a:gd name="T2" fmla="*/ 322 w 348"/>
                <a:gd name="T3" fmla="*/ 65 h 386"/>
                <a:gd name="T4" fmla="*/ 327 w 348"/>
                <a:gd name="T5" fmla="*/ 93 h 386"/>
                <a:gd name="T6" fmla="*/ 338 w 348"/>
                <a:gd name="T7" fmla="*/ 114 h 386"/>
                <a:gd name="T8" fmla="*/ 348 w 348"/>
                <a:gd name="T9" fmla="*/ 141 h 386"/>
                <a:gd name="T10" fmla="*/ 327 w 348"/>
                <a:gd name="T11" fmla="*/ 141 h 386"/>
                <a:gd name="T12" fmla="*/ 306 w 348"/>
                <a:gd name="T13" fmla="*/ 147 h 386"/>
                <a:gd name="T14" fmla="*/ 280 w 348"/>
                <a:gd name="T15" fmla="*/ 147 h 386"/>
                <a:gd name="T16" fmla="*/ 259 w 348"/>
                <a:gd name="T17" fmla="*/ 169 h 386"/>
                <a:gd name="T18" fmla="*/ 264 w 348"/>
                <a:gd name="T19" fmla="*/ 190 h 386"/>
                <a:gd name="T20" fmla="*/ 238 w 348"/>
                <a:gd name="T21" fmla="*/ 196 h 386"/>
                <a:gd name="T22" fmla="*/ 222 w 348"/>
                <a:gd name="T23" fmla="*/ 212 h 386"/>
                <a:gd name="T24" fmla="*/ 232 w 348"/>
                <a:gd name="T25" fmla="*/ 239 h 386"/>
                <a:gd name="T26" fmla="*/ 248 w 348"/>
                <a:gd name="T27" fmla="*/ 261 h 386"/>
                <a:gd name="T28" fmla="*/ 264 w 348"/>
                <a:gd name="T29" fmla="*/ 283 h 386"/>
                <a:gd name="T30" fmla="*/ 285 w 348"/>
                <a:gd name="T31" fmla="*/ 294 h 386"/>
                <a:gd name="T32" fmla="*/ 285 w 348"/>
                <a:gd name="T33" fmla="*/ 310 h 386"/>
                <a:gd name="T34" fmla="*/ 275 w 348"/>
                <a:gd name="T35" fmla="*/ 337 h 386"/>
                <a:gd name="T36" fmla="*/ 290 w 348"/>
                <a:gd name="T37" fmla="*/ 354 h 386"/>
                <a:gd name="T38" fmla="*/ 306 w 348"/>
                <a:gd name="T39" fmla="*/ 370 h 386"/>
                <a:gd name="T40" fmla="*/ 285 w 348"/>
                <a:gd name="T41" fmla="*/ 381 h 386"/>
                <a:gd name="T42" fmla="*/ 269 w 348"/>
                <a:gd name="T43" fmla="*/ 386 h 386"/>
                <a:gd name="T44" fmla="*/ 238 w 348"/>
                <a:gd name="T45" fmla="*/ 375 h 386"/>
                <a:gd name="T46" fmla="*/ 232 w 348"/>
                <a:gd name="T47" fmla="*/ 354 h 386"/>
                <a:gd name="T48" fmla="*/ 227 w 348"/>
                <a:gd name="T49" fmla="*/ 321 h 386"/>
                <a:gd name="T50" fmla="*/ 206 w 348"/>
                <a:gd name="T51" fmla="*/ 310 h 386"/>
                <a:gd name="T52" fmla="*/ 190 w 348"/>
                <a:gd name="T53" fmla="*/ 332 h 386"/>
                <a:gd name="T54" fmla="*/ 185 w 348"/>
                <a:gd name="T55" fmla="*/ 310 h 386"/>
                <a:gd name="T56" fmla="*/ 190 w 348"/>
                <a:gd name="T57" fmla="*/ 283 h 386"/>
                <a:gd name="T58" fmla="*/ 164 w 348"/>
                <a:gd name="T59" fmla="*/ 267 h 386"/>
                <a:gd name="T60" fmla="*/ 137 w 348"/>
                <a:gd name="T61" fmla="*/ 267 h 386"/>
                <a:gd name="T62" fmla="*/ 116 w 348"/>
                <a:gd name="T63" fmla="*/ 272 h 386"/>
                <a:gd name="T64" fmla="*/ 111 w 348"/>
                <a:gd name="T65" fmla="*/ 245 h 386"/>
                <a:gd name="T66" fmla="*/ 127 w 348"/>
                <a:gd name="T67" fmla="*/ 223 h 386"/>
                <a:gd name="T68" fmla="*/ 111 w 348"/>
                <a:gd name="T69" fmla="*/ 196 h 386"/>
                <a:gd name="T70" fmla="*/ 106 w 348"/>
                <a:gd name="T71" fmla="*/ 185 h 386"/>
                <a:gd name="T72" fmla="*/ 85 w 348"/>
                <a:gd name="T73" fmla="*/ 185 h 386"/>
                <a:gd name="T74" fmla="*/ 58 w 348"/>
                <a:gd name="T75" fmla="*/ 180 h 386"/>
                <a:gd name="T76" fmla="*/ 37 w 348"/>
                <a:gd name="T77" fmla="*/ 158 h 386"/>
                <a:gd name="T78" fmla="*/ 16 w 348"/>
                <a:gd name="T79" fmla="*/ 131 h 386"/>
                <a:gd name="T80" fmla="*/ 0 w 348"/>
                <a:gd name="T81" fmla="*/ 103 h 386"/>
                <a:gd name="T82" fmla="*/ 11 w 348"/>
                <a:gd name="T83" fmla="*/ 98 h 386"/>
                <a:gd name="T84" fmla="*/ 26 w 348"/>
                <a:gd name="T85" fmla="*/ 103 h 386"/>
                <a:gd name="T86" fmla="*/ 37 w 348"/>
                <a:gd name="T87" fmla="*/ 82 h 386"/>
                <a:gd name="T88" fmla="*/ 42 w 348"/>
                <a:gd name="T89" fmla="*/ 76 h 386"/>
                <a:gd name="T90" fmla="*/ 48 w 348"/>
                <a:gd name="T91" fmla="*/ 71 h 386"/>
                <a:gd name="T92" fmla="*/ 53 w 348"/>
                <a:gd name="T93" fmla="*/ 54 h 386"/>
                <a:gd name="T94" fmla="*/ 48 w 348"/>
                <a:gd name="T95" fmla="*/ 49 h 386"/>
                <a:gd name="T96" fmla="*/ 53 w 348"/>
                <a:gd name="T97" fmla="*/ 38 h 386"/>
                <a:gd name="T98" fmla="*/ 74 w 348"/>
                <a:gd name="T99" fmla="*/ 16 h 386"/>
                <a:gd name="T100" fmla="*/ 100 w 348"/>
                <a:gd name="T101" fmla="*/ 16 h 386"/>
                <a:gd name="T102" fmla="*/ 121 w 348"/>
                <a:gd name="T103" fmla="*/ 27 h 386"/>
                <a:gd name="T104" fmla="*/ 137 w 348"/>
                <a:gd name="T105" fmla="*/ 33 h 386"/>
                <a:gd name="T106" fmla="*/ 169 w 348"/>
                <a:gd name="T107" fmla="*/ 38 h 386"/>
                <a:gd name="T108" fmla="*/ 195 w 348"/>
                <a:gd name="T109" fmla="*/ 38 h 386"/>
                <a:gd name="T110" fmla="*/ 222 w 348"/>
                <a:gd name="T111" fmla="*/ 38 h 386"/>
                <a:gd name="T112" fmla="*/ 238 w 348"/>
                <a:gd name="T113" fmla="*/ 22 h 386"/>
                <a:gd name="T114" fmla="*/ 243 w 348"/>
                <a:gd name="T115" fmla="*/ 5 h 386"/>
                <a:gd name="T116" fmla="*/ 264 w 348"/>
                <a:gd name="T117" fmla="*/ 5 h 386"/>
                <a:gd name="T118" fmla="*/ 290 w 348"/>
                <a:gd name="T119" fmla="*/ 11 h 3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8"/>
                <a:gd name="T181" fmla="*/ 0 h 386"/>
                <a:gd name="T182" fmla="*/ 348 w 348"/>
                <a:gd name="T183" fmla="*/ 386 h 3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8" h="386">
                  <a:moveTo>
                    <a:pt x="306" y="16"/>
                  </a:moveTo>
                  <a:lnTo>
                    <a:pt x="306" y="22"/>
                  </a:lnTo>
                  <a:lnTo>
                    <a:pt x="306" y="27"/>
                  </a:lnTo>
                  <a:lnTo>
                    <a:pt x="306" y="33"/>
                  </a:lnTo>
                  <a:lnTo>
                    <a:pt x="306" y="38"/>
                  </a:lnTo>
                  <a:lnTo>
                    <a:pt x="306" y="44"/>
                  </a:lnTo>
                  <a:lnTo>
                    <a:pt x="312" y="44"/>
                  </a:lnTo>
                  <a:lnTo>
                    <a:pt x="312" y="49"/>
                  </a:lnTo>
                  <a:lnTo>
                    <a:pt x="317" y="54"/>
                  </a:lnTo>
                  <a:lnTo>
                    <a:pt x="322" y="54"/>
                  </a:lnTo>
                  <a:lnTo>
                    <a:pt x="322" y="60"/>
                  </a:lnTo>
                  <a:lnTo>
                    <a:pt x="322" y="65"/>
                  </a:lnTo>
                  <a:lnTo>
                    <a:pt x="322" y="71"/>
                  </a:lnTo>
                  <a:lnTo>
                    <a:pt x="322" y="76"/>
                  </a:lnTo>
                  <a:lnTo>
                    <a:pt x="322" y="82"/>
                  </a:lnTo>
                  <a:lnTo>
                    <a:pt x="322" y="87"/>
                  </a:lnTo>
                  <a:lnTo>
                    <a:pt x="327" y="87"/>
                  </a:lnTo>
                  <a:lnTo>
                    <a:pt x="327" y="93"/>
                  </a:lnTo>
                  <a:lnTo>
                    <a:pt x="327" y="98"/>
                  </a:lnTo>
                  <a:lnTo>
                    <a:pt x="327" y="103"/>
                  </a:lnTo>
                  <a:lnTo>
                    <a:pt x="333" y="103"/>
                  </a:lnTo>
                  <a:lnTo>
                    <a:pt x="333" y="109"/>
                  </a:lnTo>
                  <a:lnTo>
                    <a:pt x="338" y="109"/>
                  </a:lnTo>
                  <a:lnTo>
                    <a:pt x="338" y="114"/>
                  </a:lnTo>
                  <a:lnTo>
                    <a:pt x="338" y="120"/>
                  </a:lnTo>
                  <a:lnTo>
                    <a:pt x="343" y="125"/>
                  </a:lnTo>
                  <a:lnTo>
                    <a:pt x="343" y="131"/>
                  </a:lnTo>
                  <a:lnTo>
                    <a:pt x="343" y="136"/>
                  </a:lnTo>
                  <a:lnTo>
                    <a:pt x="348" y="136"/>
                  </a:lnTo>
                  <a:lnTo>
                    <a:pt x="348" y="141"/>
                  </a:lnTo>
                  <a:lnTo>
                    <a:pt x="343" y="141"/>
                  </a:lnTo>
                  <a:lnTo>
                    <a:pt x="343" y="147"/>
                  </a:lnTo>
                  <a:lnTo>
                    <a:pt x="338" y="147"/>
                  </a:lnTo>
                  <a:lnTo>
                    <a:pt x="333" y="147"/>
                  </a:lnTo>
                  <a:lnTo>
                    <a:pt x="333" y="141"/>
                  </a:lnTo>
                  <a:lnTo>
                    <a:pt x="327" y="141"/>
                  </a:lnTo>
                  <a:lnTo>
                    <a:pt x="327" y="136"/>
                  </a:lnTo>
                  <a:lnTo>
                    <a:pt x="322" y="136"/>
                  </a:lnTo>
                  <a:lnTo>
                    <a:pt x="317" y="136"/>
                  </a:lnTo>
                  <a:lnTo>
                    <a:pt x="312" y="136"/>
                  </a:lnTo>
                  <a:lnTo>
                    <a:pt x="312" y="141"/>
                  </a:lnTo>
                  <a:lnTo>
                    <a:pt x="306" y="147"/>
                  </a:lnTo>
                  <a:lnTo>
                    <a:pt x="301" y="152"/>
                  </a:lnTo>
                  <a:lnTo>
                    <a:pt x="296" y="152"/>
                  </a:lnTo>
                  <a:lnTo>
                    <a:pt x="290" y="152"/>
                  </a:lnTo>
                  <a:lnTo>
                    <a:pt x="285" y="152"/>
                  </a:lnTo>
                  <a:lnTo>
                    <a:pt x="280" y="152"/>
                  </a:lnTo>
                  <a:lnTo>
                    <a:pt x="280" y="147"/>
                  </a:lnTo>
                  <a:lnTo>
                    <a:pt x="275" y="152"/>
                  </a:lnTo>
                  <a:lnTo>
                    <a:pt x="275" y="158"/>
                  </a:lnTo>
                  <a:lnTo>
                    <a:pt x="269" y="163"/>
                  </a:lnTo>
                  <a:lnTo>
                    <a:pt x="264" y="163"/>
                  </a:lnTo>
                  <a:lnTo>
                    <a:pt x="259" y="163"/>
                  </a:lnTo>
                  <a:lnTo>
                    <a:pt x="259" y="169"/>
                  </a:lnTo>
                  <a:lnTo>
                    <a:pt x="259" y="174"/>
                  </a:lnTo>
                  <a:lnTo>
                    <a:pt x="264" y="174"/>
                  </a:lnTo>
                  <a:lnTo>
                    <a:pt x="264" y="180"/>
                  </a:lnTo>
                  <a:lnTo>
                    <a:pt x="259" y="185"/>
                  </a:lnTo>
                  <a:lnTo>
                    <a:pt x="264" y="185"/>
                  </a:lnTo>
                  <a:lnTo>
                    <a:pt x="264" y="190"/>
                  </a:lnTo>
                  <a:lnTo>
                    <a:pt x="264" y="196"/>
                  </a:lnTo>
                  <a:lnTo>
                    <a:pt x="259" y="201"/>
                  </a:lnTo>
                  <a:lnTo>
                    <a:pt x="253" y="201"/>
                  </a:lnTo>
                  <a:lnTo>
                    <a:pt x="248" y="201"/>
                  </a:lnTo>
                  <a:lnTo>
                    <a:pt x="243" y="196"/>
                  </a:lnTo>
                  <a:lnTo>
                    <a:pt x="238" y="196"/>
                  </a:lnTo>
                  <a:lnTo>
                    <a:pt x="232" y="196"/>
                  </a:lnTo>
                  <a:lnTo>
                    <a:pt x="227" y="196"/>
                  </a:lnTo>
                  <a:lnTo>
                    <a:pt x="222" y="196"/>
                  </a:lnTo>
                  <a:lnTo>
                    <a:pt x="222" y="201"/>
                  </a:lnTo>
                  <a:lnTo>
                    <a:pt x="222" y="207"/>
                  </a:lnTo>
                  <a:lnTo>
                    <a:pt x="222" y="212"/>
                  </a:lnTo>
                  <a:lnTo>
                    <a:pt x="222" y="218"/>
                  </a:lnTo>
                  <a:lnTo>
                    <a:pt x="222" y="223"/>
                  </a:lnTo>
                  <a:lnTo>
                    <a:pt x="222" y="229"/>
                  </a:lnTo>
                  <a:lnTo>
                    <a:pt x="222" y="234"/>
                  </a:lnTo>
                  <a:lnTo>
                    <a:pt x="227" y="239"/>
                  </a:lnTo>
                  <a:lnTo>
                    <a:pt x="232" y="239"/>
                  </a:lnTo>
                  <a:lnTo>
                    <a:pt x="238" y="239"/>
                  </a:lnTo>
                  <a:lnTo>
                    <a:pt x="243" y="239"/>
                  </a:lnTo>
                  <a:lnTo>
                    <a:pt x="243" y="245"/>
                  </a:lnTo>
                  <a:lnTo>
                    <a:pt x="248" y="250"/>
                  </a:lnTo>
                  <a:lnTo>
                    <a:pt x="248" y="256"/>
                  </a:lnTo>
                  <a:lnTo>
                    <a:pt x="248" y="261"/>
                  </a:lnTo>
                  <a:lnTo>
                    <a:pt x="248" y="267"/>
                  </a:lnTo>
                  <a:lnTo>
                    <a:pt x="248" y="272"/>
                  </a:lnTo>
                  <a:lnTo>
                    <a:pt x="248" y="277"/>
                  </a:lnTo>
                  <a:lnTo>
                    <a:pt x="253" y="277"/>
                  </a:lnTo>
                  <a:lnTo>
                    <a:pt x="259" y="277"/>
                  </a:lnTo>
                  <a:lnTo>
                    <a:pt x="264" y="283"/>
                  </a:lnTo>
                  <a:lnTo>
                    <a:pt x="269" y="283"/>
                  </a:lnTo>
                  <a:lnTo>
                    <a:pt x="269" y="288"/>
                  </a:lnTo>
                  <a:lnTo>
                    <a:pt x="275" y="288"/>
                  </a:lnTo>
                  <a:lnTo>
                    <a:pt x="275" y="294"/>
                  </a:lnTo>
                  <a:lnTo>
                    <a:pt x="280" y="294"/>
                  </a:lnTo>
                  <a:lnTo>
                    <a:pt x="285" y="294"/>
                  </a:lnTo>
                  <a:lnTo>
                    <a:pt x="290" y="294"/>
                  </a:lnTo>
                  <a:lnTo>
                    <a:pt x="290" y="288"/>
                  </a:lnTo>
                  <a:lnTo>
                    <a:pt x="296" y="294"/>
                  </a:lnTo>
                  <a:lnTo>
                    <a:pt x="290" y="294"/>
                  </a:lnTo>
                  <a:lnTo>
                    <a:pt x="285" y="305"/>
                  </a:lnTo>
                  <a:lnTo>
                    <a:pt x="285" y="310"/>
                  </a:lnTo>
                  <a:lnTo>
                    <a:pt x="285" y="316"/>
                  </a:lnTo>
                  <a:lnTo>
                    <a:pt x="280" y="316"/>
                  </a:lnTo>
                  <a:lnTo>
                    <a:pt x="280" y="321"/>
                  </a:lnTo>
                  <a:lnTo>
                    <a:pt x="275" y="326"/>
                  </a:lnTo>
                  <a:lnTo>
                    <a:pt x="275" y="332"/>
                  </a:lnTo>
                  <a:lnTo>
                    <a:pt x="275" y="337"/>
                  </a:lnTo>
                  <a:lnTo>
                    <a:pt x="280" y="337"/>
                  </a:lnTo>
                  <a:lnTo>
                    <a:pt x="280" y="343"/>
                  </a:lnTo>
                  <a:lnTo>
                    <a:pt x="280" y="354"/>
                  </a:lnTo>
                  <a:lnTo>
                    <a:pt x="285" y="348"/>
                  </a:lnTo>
                  <a:lnTo>
                    <a:pt x="290" y="348"/>
                  </a:lnTo>
                  <a:lnTo>
                    <a:pt x="290" y="354"/>
                  </a:lnTo>
                  <a:lnTo>
                    <a:pt x="290" y="359"/>
                  </a:lnTo>
                  <a:lnTo>
                    <a:pt x="290" y="365"/>
                  </a:lnTo>
                  <a:lnTo>
                    <a:pt x="296" y="359"/>
                  </a:lnTo>
                  <a:lnTo>
                    <a:pt x="296" y="365"/>
                  </a:lnTo>
                  <a:lnTo>
                    <a:pt x="301" y="365"/>
                  </a:lnTo>
                  <a:lnTo>
                    <a:pt x="306" y="370"/>
                  </a:lnTo>
                  <a:lnTo>
                    <a:pt x="306" y="375"/>
                  </a:lnTo>
                  <a:lnTo>
                    <a:pt x="301" y="375"/>
                  </a:lnTo>
                  <a:lnTo>
                    <a:pt x="301" y="381"/>
                  </a:lnTo>
                  <a:lnTo>
                    <a:pt x="296" y="375"/>
                  </a:lnTo>
                  <a:lnTo>
                    <a:pt x="290" y="375"/>
                  </a:lnTo>
                  <a:lnTo>
                    <a:pt x="285" y="381"/>
                  </a:lnTo>
                  <a:lnTo>
                    <a:pt x="290" y="381"/>
                  </a:lnTo>
                  <a:lnTo>
                    <a:pt x="285" y="381"/>
                  </a:lnTo>
                  <a:lnTo>
                    <a:pt x="285" y="386"/>
                  </a:lnTo>
                  <a:lnTo>
                    <a:pt x="280" y="386"/>
                  </a:lnTo>
                  <a:lnTo>
                    <a:pt x="275" y="386"/>
                  </a:lnTo>
                  <a:lnTo>
                    <a:pt x="269" y="386"/>
                  </a:lnTo>
                  <a:lnTo>
                    <a:pt x="264" y="386"/>
                  </a:lnTo>
                  <a:lnTo>
                    <a:pt x="259" y="386"/>
                  </a:lnTo>
                  <a:lnTo>
                    <a:pt x="253" y="386"/>
                  </a:lnTo>
                  <a:lnTo>
                    <a:pt x="248" y="381"/>
                  </a:lnTo>
                  <a:lnTo>
                    <a:pt x="243" y="381"/>
                  </a:lnTo>
                  <a:lnTo>
                    <a:pt x="238" y="375"/>
                  </a:lnTo>
                  <a:lnTo>
                    <a:pt x="232" y="375"/>
                  </a:lnTo>
                  <a:lnTo>
                    <a:pt x="232" y="370"/>
                  </a:lnTo>
                  <a:lnTo>
                    <a:pt x="227" y="370"/>
                  </a:lnTo>
                  <a:lnTo>
                    <a:pt x="227" y="365"/>
                  </a:lnTo>
                  <a:lnTo>
                    <a:pt x="227" y="359"/>
                  </a:lnTo>
                  <a:lnTo>
                    <a:pt x="232" y="354"/>
                  </a:lnTo>
                  <a:lnTo>
                    <a:pt x="232" y="348"/>
                  </a:lnTo>
                  <a:lnTo>
                    <a:pt x="232" y="343"/>
                  </a:lnTo>
                  <a:lnTo>
                    <a:pt x="232" y="337"/>
                  </a:lnTo>
                  <a:lnTo>
                    <a:pt x="232" y="326"/>
                  </a:lnTo>
                  <a:lnTo>
                    <a:pt x="232" y="321"/>
                  </a:lnTo>
                  <a:lnTo>
                    <a:pt x="227" y="321"/>
                  </a:lnTo>
                  <a:lnTo>
                    <a:pt x="227" y="316"/>
                  </a:lnTo>
                  <a:lnTo>
                    <a:pt x="222" y="316"/>
                  </a:lnTo>
                  <a:lnTo>
                    <a:pt x="222" y="310"/>
                  </a:lnTo>
                  <a:lnTo>
                    <a:pt x="216" y="310"/>
                  </a:lnTo>
                  <a:lnTo>
                    <a:pt x="211" y="310"/>
                  </a:lnTo>
                  <a:lnTo>
                    <a:pt x="206" y="310"/>
                  </a:lnTo>
                  <a:lnTo>
                    <a:pt x="206" y="316"/>
                  </a:lnTo>
                  <a:lnTo>
                    <a:pt x="206" y="321"/>
                  </a:lnTo>
                  <a:lnTo>
                    <a:pt x="201" y="326"/>
                  </a:lnTo>
                  <a:lnTo>
                    <a:pt x="201" y="332"/>
                  </a:lnTo>
                  <a:lnTo>
                    <a:pt x="195" y="332"/>
                  </a:lnTo>
                  <a:lnTo>
                    <a:pt x="190" y="332"/>
                  </a:lnTo>
                  <a:lnTo>
                    <a:pt x="185" y="332"/>
                  </a:lnTo>
                  <a:lnTo>
                    <a:pt x="185" y="326"/>
                  </a:lnTo>
                  <a:lnTo>
                    <a:pt x="190" y="326"/>
                  </a:lnTo>
                  <a:lnTo>
                    <a:pt x="190" y="321"/>
                  </a:lnTo>
                  <a:lnTo>
                    <a:pt x="190" y="316"/>
                  </a:lnTo>
                  <a:lnTo>
                    <a:pt x="185" y="310"/>
                  </a:lnTo>
                  <a:lnTo>
                    <a:pt x="185" y="305"/>
                  </a:lnTo>
                  <a:lnTo>
                    <a:pt x="190" y="305"/>
                  </a:lnTo>
                  <a:lnTo>
                    <a:pt x="190" y="299"/>
                  </a:lnTo>
                  <a:lnTo>
                    <a:pt x="190" y="294"/>
                  </a:lnTo>
                  <a:lnTo>
                    <a:pt x="195" y="288"/>
                  </a:lnTo>
                  <a:lnTo>
                    <a:pt x="190" y="283"/>
                  </a:lnTo>
                  <a:lnTo>
                    <a:pt x="185" y="283"/>
                  </a:lnTo>
                  <a:lnTo>
                    <a:pt x="185" y="277"/>
                  </a:lnTo>
                  <a:lnTo>
                    <a:pt x="180" y="277"/>
                  </a:lnTo>
                  <a:lnTo>
                    <a:pt x="174" y="272"/>
                  </a:lnTo>
                  <a:lnTo>
                    <a:pt x="169" y="272"/>
                  </a:lnTo>
                  <a:lnTo>
                    <a:pt x="164" y="267"/>
                  </a:lnTo>
                  <a:lnTo>
                    <a:pt x="158" y="261"/>
                  </a:lnTo>
                  <a:lnTo>
                    <a:pt x="153" y="261"/>
                  </a:lnTo>
                  <a:lnTo>
                    <a:pt x="153" y="267"/>
                  </a:lnTo>
                  <a:lnTo>
                    <a:pt x="148" y="267"/>
                  </a:lnTo>
                  <a:lnTo>
                    <a:pt x="143" y="267"/>
                  </a:lnTo>
                  <a:lnTo>
                    <a:pt x="137" y="267"/>
                  </a:lnTo>
                  <a:lnTo>
                    <a:pt x="132" y="267"/>
                  </a:lnTo>
                  <a:lnTo>
                    <a:pt x="127" y="267"/>
                  </a:lnTo>
                  <a:lnTo>
                    <a:pt x="121" y="272"/>
                  </a:lnTo>
                  <a:lnTo>
                    <a:pt x="121" y="267"/>
                  </a:lnTo>
                  <a:lnTo>
                    <a:pt x="116" y="267"/>
                  </a:lnTo>
                  <a:lnTo>
                    <a:pt x="116" y="272"/>
                  </a:lnTo>
                  <a:lnTo>
                    <a:pt x="111" y="267"/>
                  </a:lnTo>
                  <a:lnTo>
                    <a:pt x="106" y="267"/>
                  </a:lnTo>
                  <a:lnTo>
                    <a:pt x="111" y="261"/>
                  </a:lnTo>
                  <a:lnTo>
                    <a:pt x="111" y="256"/>
                  </a:lnTo>
                  <a:lnTo>
                    <a:pt x="111" y="250"/>
                  </a:lnTo>
                  <a:lnTo>
                    <a:pt x="111" y="245"/>
                  </a:lnTo>
                  <a:lnTo>
                    <a:pt x="116" y="239"/>
                  </a:lnTo>
                  <a:lnTo>
                    <a:pt x="116" y="234"/>
                  </a:lnTo>
                  <a:lnTo>
                    <a:pt x="121" y="234"/>
                  </a:lnTo>
                  <a:lnTo>
                    <a:pt x="121" y="229"/>
                  </a:lnTo>
                  <a:lnTo>
                    <a:pt x="127" y="229"/>
                  </a:lnTo>
                  <a:lnTo>
                    <a:pt x="127" y="223"/>
                  </a:lnTo>
                  <a:lnTo>
                    <a:pt x="121" y="218"/>
                  </a:lnTo>
                  <a:lnTo>
                    <a:pt x="116" y="212"/>
                  </a:lnTo>
                  <a:lnTo>
                    <a:pt x="116" y="207"/>
                  </a:lnTo>
                  <a:lnTo>
                    <a:pt x="116" y="201"/>
                  </a:lnTo>
                  <a:lnTo>
                    <a:pt x="116" y="196"/>
                  </a:lnTo>
                  <a:lnTo>
                    <a:pt x="111" y="196"/>
                  </a:lnTo>
                  <a:lnTo>
                    <a:pt x="111" y="201"/>
                  </a:lnTo>
                  <a:lnTo>
                    <a:pt x="106" y="201"/>
                  </a:lnTo>
                  <a:lnTo>
                    <a:pt x="106" y="196"/>
                  </a:lnTo>
                  <a:lnTo>
                    <a:pt x="106" y="190"/>
                  </a:lnTo>
                  <a:lnTo>
                    <a:pt x="100" y="185"/>
                  </a:lnTo>
                  <a:lnTo>
                    <a:pt x="106" y="185"/>
                  </a:lnTo>
                  <a:lnTo>
                    <a:pt x="100" y="185"/>
                  </a:lnTo>
                  <a:lnTo>
                    <a:pt x="100" y="180"/>
                  </a:lnTo>
                  <a:lnTo>
                    <a:pt x="95" y="180"/>
                  </a:lnTo>
                  <a:lnTo>
                    <a:pt x="90" y="180"/>
                  </a:lnTo>
                  <a:lnTo>
                    <a:pt x="90" y="185"/>
                  </a:lnTo>
                  <a:lnTo>
                    <a:pt x="85" y="185"/>
                  </a:lnTo>
                  <a:lnTo>
                    <a:pt x="79" y="185"/>
                  </a:lnTo>
                  <a:lnTo>
                    <a:pt x="74" y="185"/>
                  </a:lnTo>
                  <a:lnTo>
                    <a:pt x="69" y="185"/>
                  </a:lnTo>
                  <a:lnTo>
                    <a:pt x="63" y="185"/>
                  </a:lnTo>
                  <a:lnTo>
                    <a:pt x="58" y="185"/>
                  </a:lnTo>
                  <a:lnTo>
                    <a:pt x="58" y="180"/>
                  </a:lnTo>
                  <a:lnTo>
                    <a:pt x="53" y="180"/>
                  </a:lnTo>
                  <a:lnTo>
                    <a:pt x="48" y="174"/>
                  </a:lnTo>
                  <a:lnTo>
                    <a:pt x="42" y="174"/>
                  </a:lnTo>
                  <a:lnTo>
                    <a:pt x="42" y="169"/>
                  </a:lnTo>
                  <a:lnTo>
                    <a:pt x="42" y="163"/>
                  </a:lnTo>
                  <a:lnTo>
                    <a:pt x="37" y="158"/>
                  </a:lnTo>
                  <a:lnTo>
                    <a:pt x="32" y="152"/>
                  </a:lnTo>
                  <a:lnTo>
                    <a:pt x="32" y="147"/>
                  </a:lnTo>
                  <a:lnTo>
                    <a:pt x="26" y="147"/>
                  </a:lnTo>
                  <a:lnTo>
                    <a:pt x="21" y="141"/>
                  </a:lnTo>
                  <a:lnTo>
                    <a:pt x="21" y="136"/>
                  </a:lnTo>
                  <a:lnTo>
                    <a:pt x="16" y="131"/>
                  </a:lnTo>
                  <a:lnTo>
                    <a:pt x="11" y="125"/>
                  </a:lnTo>
                  <a:lnTo>
                    <a:pt x="5" y="120"/>
                  </a:lnTo>
                  <a:lnTo>
                    <a:pt x="5" y="114"/>
                  </a:lnTo>
                  <a:lnTo>
                    <a:pt x="0" y="114"/>
                  </a:lnTo>
                  <a:lnTo>
                    <a:pt x="0" y="109"/>
                  </a:lnTo>
                  <a:lnTo>
                    <a:pt x="0" y="103"/>
                  </a:lnTo>
                  <a:lnTo>
                    <a:pt x="0" y="109"/>
                  </a:lnTo>
                  <a:lnTo>
                    <a:pt x="5" y="109"/>
                  </a:lnTo>
                  <a:lnTo>
                    <a:pt x="5" y="103"/>
                  </a:lnTo>
                  <a:lnTo>
                    <a:pt x="11" y="98"/>
                  </a:lnTo>
                  <a:lnTo>
                    <a:pt x="11" y="103"/>
                  </a:lnTo>
                  <a:lnTo>
                    <a:pt x="11" y="98"/>
                  </a:lnTo>
                  <a:lnTo>
                    <a:pt x="11" y="93"/>
                  </a:lnTo>
                  <a:lnTo>
                    <a:pt x="16" y="93"/>
                  </a:lnTo>
                  <a:lnTo>
                    <a:pt x="16" y="98"/>
                  </a:lnTo>
                  <a:lnTo>
                    <a:pt x="21" y="98"/>
                  </a:lnTo>
                  <a:lnTo>
                    <a:pt x="21" y="103"/>
                  </a:lnTo>
                  <a:lnTo>
                    <a:pt x="26" y="103"/>
                  </a:lnTo>
                  <a:lnTo>
                    <a:pt x="26" y="98"/>
                  </a:lnTo>
                  <a:lnTo>
                    <a:pt x="26" y="93"/>
                  </a:lnTo>
                  <a:lnTo>
                    <a:pt x="26" y="87"/>
                  </a:lnTo>
                  <a:lnTo>
                    <a:pt x="32" y="87"/>
                  </a:lnTo>
                  <a:lnTo>
                    <a:pt x="37" y="87"/>
                  </a:lnTo>
                  <a:lnTo>
                    <a:pt x="37" y="82"/>
                  </a:lnTo>
                  <a:lnTo>
                    <a:pt x="42" y="82"/>
                  </a:lnTo>
                  <a:lnTo>
                    <a:pt x="37" y="82"/>
                  </a:lnTo>
                  <a:lnTo>
                    <a:pt x="32" y="82"/>
                  </a:lnTo>
                  <a:lnTo>
                    <a:pt x="37" y="82"/>
                  </a:lnTo>
                  <a:lnTo>
                    <a:pt x="37" y="76"/>
                  </a:lnTo>
                  <a:lnTo>
                    <a:pt x="42" y="76"/>
                  </a:lnTo>
                  <a:lnTo>
                    <a:pt x="42" y="71"/>
                  </a:lnTo>
                  <a:lnTo>
                    <a:pt x="48" y="71"/>
                  </a:lnTo>
                  <a:lnTo>
                    <a:pt x="53" y="71"/>
                  </a:lnTo>
                  <a:lnTo>
                    <a:pt x="53" y="65"/>
                  </a:lnTo>
                  <a:lnTo>
                    <a:pt x="53" y="71"/>
                  </a:lnTo>
                  <a:lnTo>
                    <a:pt x="48" y="71"/>
                  </a:lnTo>
                  <a:lnTo>
                    <a:pt x="48" y="65"/>
                  </a:lnTo>
                  <a:lnTo>
                    <a:pt x="48" y="71"/>
                  </a:lnTo>
                  <a:lnTo>
                    <a:pt x="42" y="65"/>
                  </a:lnTo>
                  <a:lnTo>
                    <a:pt x="48" y="65"/>
                  </a:lnTo>
                  <a:lnTo>
                    <a:pt x="48" y="60"/>
                  </a:lnTo>
                  <a:lnTo>
                    <a:pt x="53" y="54"/>
                  </a:lnTo>
                  <a:lnTo>
                    <a:pt x="53" y="49"/>
                  </a:lnTo>
                  <a:lnTo>
                    <a:pt x="48" y="49"/>
                  </a:lnTo>
                  <a:lnTo>
                    <a:pt x="48" y="54"/>
                  </a:lnTo>
                  <a:lnTo>
                    <a:pt x="42" y="54"/>
                  </a:lnTo>
                  <a:lnTo>
                    <a:pt x="42" y="49"/>
                  </a:lnTo>
                  <a:lnTo>
                    <a:pt x="48" y="49"/>
                  </a:lnTo>
                  <a:lnTo>
                    <a:pt x="48" y="44"/>
                  </a:lnTo>
                  <a:lnTo>
                    <a:pt x="53" y="38"/>
                  </a:lnTo>
                  <a:lnTo>
                    <a:pt x="53" y="44"/>
                  </a:lnTo>
                  <a:lnTo>
                    <a:pt x="58" y="44"/>
                  </a:lnTo>
                  <a:lnTo>
                    <a:pt x="58" y="38"/>
                  </a:lnTo>
                  <a:lnTo>
                    <a:pt x="53" y="38"/>
                  </a:lnTo>
                  <a:lnTo>
                    <a:pt x="58" y="38"/>
                  </a:lnTo>
                  <a:lnTo>
                    <a:pt x="58" y="33"/>
                  </a:lnTo>
                  <a:lnTo>
                    <a:pt x="63" y="33"/>
                  </a:lnTo>
                  <a:lnTo>
                    <a:pt x="63" y="27"/>
                  </a:lnTo>
                  <a:lnTo>
                    <a:pt x="69" y="22"/>
                  </a:lnTo>
                  <a:lnTo>
                    <a:pt x="74" y="16"/>
                  </a:lnTo>
                  <a:lnTo>
                    <a:pt x="79" y="16"/>
                  </a:lnTo>
                  <a:lnTo>
                    <a:pt x="79" y="11"/>
                  </a:lnTo>
                  <a:lnTo>
                    <a:pt x="85" y="11"/>
                  </a:lnTo>
                  <a:lnTo>
                    <a:pt x="90" y="11"/>
                  </a:lnTo>
                  <a:lnTo>
                    <a:pt x="95" y="11"/>
                  </a:lnTo>
                  <a:lnTo>
                    <a:pt x="100" y="16"/>
                  </a:lnTo>
                  <a:lnTo>
                    <a:pt x="100" y="22"/>
                  </a:lnTo>
                  <a:lnTo>
                    <a:pt x="106" y="22"/>
                  </a:lnTo>
                  <a:lnTo>
                    <a:pt x="111" y="22"/>
                  </a:lnTo>
                  <a:lnTo>
                    <a:pt x="116" y="22"/>
                  </a:lnTo>
                  <a:lnTo>
                    <a:pt x="116" y="27"/>
                  </a:lnTo>
                  <a:lnTo>
                    <a:pt x="121" y="27"/>
                  </a:lnTo>
                  <a:lnTo>
                    <a:pt x="121" y="33"/>
                  </a:lnTo>
                  <a:lnTo>
                    <a:pt x="121" y="38"/>
                  </a:lnTo>
                  <a:lnTo>
                    <a:pt x="127" y="38"/>
                  </a:lnTo>
                  <a:lnTo>
                    <a:pt x="127" y="33"/>
                  </a:lnTo>
                  <a:lnTo>
                    <a:pt x="132" y="33"/>
                  </a:lnTo>
                  <a:lnTo>
                    <a:pt x="137" y="33"/>
                  </a:lnTo>
                  <a:lnTo>
                    <a:pt x="143" y="38"/>
                  </a:lnTo>
                  <a:lnTo>
                    <a:pt x="148" y="38"/>
                  </a:lnTo>
                  <a:lnTo>
                    <a:pt x="153" y="38"/>
                  </a:lnTo>
                  <a:lnTo>
                    <a:pt x="158" y="38"/>
                  </a:lnTo>
                  <a:lnTo>
                    <a:pt x="164" y="38"/>
                  </a:lnTo>
                  <a:lnTo>
                    <a:pt x="169" y="38"/>
                  </a:lnTo>
                  <a:lnTo>
                    <a:pt x="169" y="44"/>
                  </a:lnTo>
                  <a:lnTo>
                    <a:pt x="174" y="38"/>
                  </a:lnTo>
                  <a:lnTo>
                    <a:pt x="180" y="38"/>
                  </a:lnTo>
                  <a:lnTo>
                    <a:pt x="185" y="38"/>
                  </a:lnTo>
                  <a:lnTo>
                    <a:pt x="190" y="38"/>
                  </a:lnTo>
                  <a:lnTo>
                    <a:pt x="195" y="38"/>
                  </a:lnTo>
                  <a:lnTo>
                    <a:pt x="201" y="38"/>
                  </a:lnTo>
                  <a:lnTo>
                    <a:pt x="206" y="38"/>
                  </a:lnTo>
                  <a:lnTo>
                    <a:pt x="211" y="33"/>
                  </a:lnTo>
                  <a:lnTo>
                    <a:pt x="216" y="33"/>
                  </a:lnTo>
                  <a:lnTo>
                    <a:pt x="222" y="33"/>
                  </a:lnTo>
                  <a:lnTo>
                    <a:pt x="222" y="38"/>
                  </a:lnTo>
                  <a:lnTo>
                    <a:pt x="222" y="33"/>
                  </a:lnTo>
                  <a:lnTo>
                    <a:pt x="227" y="33"/>
                  </a:lnTo>
                  <a:lnTo>
                    <a:pt x="232" y="33"/>
                  </a:lnTo>
                  <a:lnTo>
                    <a:pt x="232" y="27"/>
                  </a:lnTo>
                  <a:lnTo>
                    <a:pt x="238" y="27"/>
                  </a:lnTo>
                  <a:lnTo>
                    <a:pt x="238" y="22"/>
                  </a:lnTo>
                  <a:lnTo>
                    <a:pt x="238" y="16"/>
                  </a:lnTo>
                  <a:lnTo>
                    <a:pt x="243" y="16"/>
                  </a:lnTo>
                  <a:lnTo>
                    <a:pt x="243" y="11"/>
                  </a:lnTo>
                  <a:lnTo>
                    <a:pt x="243" y="5"/>
                  </a:lnTo>
                  <a:lnTo>
                    <a:pt x="238" y="5"/>
                  </a:lnTo>
                  <a:lnTo>
                    <a:pt x="243" y="5"/>
                  </a:lnTo>
                  <a:lnTo>
                    <a:pt x="243" y="0"/>
                  </a:lnTo>
                  <a:lnTo>
                    <a:pt x="248" y="0"/>
                  </a:lnTo>
                  <a:lnTo>
                    <a:pt x="253" y="0"/>
                  </a:lnTo>
                  <a:lnTo>
                    <a:pt x="253" y="5"/>
                  </a:lnTo>
                  <a:lnTo>
                    <a:pt x="259" y="5"/>
                  </a:lnTo>
                  <a:lnTo>
                    <a:pt x="264" y="5"/>
                  </a:lnTo>
                  <a:lnTo>
                    <a:pt x="269" y="5"/>
                  </a:lnTo>
                  <a:lnTo>
                    <a:pt x="275" y="5"/>
                  </a:lnTo>
                  <a:lnTo>
                    <a:pt x="280" y="5"/>
                  </a:lnTo>
                  <a:lnTo>
                    <a:pt x="285" y="5"/>
                  </a:lnTo>
                  <a:lnTo>
                    <a:pt x="285" y="11"/>
                  </a:lnTo>
                  <a:lnTo>
                    <a:pt x="290" y="11"/>
                  </a:lnTo>
                  <a:lnTo>
                    <a:pt x="296" y="16"/>
                  </a:lnTo>
                  <a:lnTo>
                    <a:pt x="301" y="16"/>
                  </a:lnTo>
                  <a:lnTo>
                    <a:pt x="306" y="16"/>
                  </a:lnTo>
                  <a:close/>
                </a:path>
              </a:pathLst>
            </a:custGeom>
            <a:solidFill>
              <a:srgbClr val="FFFF00"/>
            </a:solidFill>
            <a:ln w="7938">
              <a:solidFill>
                <a:srgbClr val="000000"/>
              </a:solidFill>
              <a:round/>
              <a:headEnd/>
              <a:tailEnd/>
            </a:ln>
          </p:spPr>
          <p:txBody>
            <a:bodyPr/>
            <a:lstStyle/>
            <a:p>
              <a:endParaRPr lang="es-CO"/>
            </a:p>
          </p:txBody>
        </p:sp>
        <p:sp>
          <p:nvSpPr>
            <p:cNvPr id="53274" name="Freeform 25"/>
            <p:cNvSpPr>
              <a:spLocks/>
            </p:cNvSpPr>
            <p:nvPr/>
          </p:nvSpPr>
          <p:spPr bwMode="auto">
            <a:xfrm>
              <a:off x="3582" y="2777"/>
              <a:ext cx="765" cy="604"/>
            </a:xfrm>
            <a:custGeom>
              <a:avLst/>
              <a:gdLst>
                <a:gd name="T0" fmla="*/ 432 w 765"/>
                <a:gd name="T1" fmla="*/ 245 h 604"/>
                <a:gd name="T2" fmla="*/ 454 w 765"/>
                <a:gd name="T3" fmla="*/ 283 h 604"/>
                <a:gd name="T4" fmla="*/ 475 w 765"/>
                <a:gd name="T5" fmla="*/ 315 h 604"/>
                <a:gd name="T6" fmla="*/ 512 w 765"/>
                <a:gd name="T7" fmla="*/ 337 h 604"/>
                <a:gd name="T8" fmla="*/ 538 w 765"/>
                <a:gd name="T9" fmla="*/ 321 h 604"/>
                <a:gd name="T10" fmla="*/ 538 w 765"/>
                <a:gd name="T11" fmla="*/ 299 h 604"/>
                <a:gd name="T12" fmla="*/ 570 w 765"/>
                <a:gd name="T13" fmla="*/ 294 h 604"/>
                <a:gd name="T14" fmla="*/ 607 w 765"/>
                <a:gd name="T15" fmla="*/ 310 h 604"/>
                <a:gd name="T16" fmla="*/ 622 w 765"/>
                <a:gd name="T17" fmla="*/ 337 h 604"/>
                <a:gd name="T18" fmla="*/ 644 w 765"/>
                <a:gd name="T19" fmla="*/ 359 h 604"/>
                <a:gd name="T20" fmla="*/ 665 w 765"/>
                <a:gd name="T21" fmla="*/ 375 h 604"/>
                <a:gd name="T22" fmla="*/ 680 w 765"/>
                <a:gd name="T23" fmla="*/ 392 h 604"/>
                <a:gd name="T24" fmla="*/ 696 w 765"/>
                <a:gd name="T25" fmla="*/ 402 h 604"/>
                <a:gd name="T26" fmla="*/ 712 w 765"/>
                <a:gd name="T27" fmla="*/ 430 h 604"/>
                <a:gd name="T28" fmla="*/ 728 w 765"/>
                <a:gd name="T29" fmla="*/ 441 h 604"/>
                <a:gd name="T30" fmla="*/ 744 w 765"/>
                <a:gd name="T31" fmla="*/ 457 h 604"/>
                <a:gd name="T32" fmla="*/ 760 w 765"/>
                <a:gd name="T33" fmla="*/ 462 h 604"/>
                <a:gd name="T34" fmla="*/ 749 w 765"/>
                <a:gd name="T35" fmla="*/ 484 h 604"/>
                <a:gd name="T36" fmla="*/ 712 w 765"/>
                <a:gd name="T37" fmla="*/ 528 h 604"/>
                <a:gd name="T38" fmla="*/ 675 w 765"/>
                <a:gd name="T39" fmla="*/ 533 h 604"/>
                <a:gd name="T40" fmla="*/ 649 w 765"/>
                <a:gd name="T41" fmla="*/ 555 h 604"/>
                <a:gd name="T42" fmla="*/ 622 w 765"/>
                <a:gd name="T43" fmla="*/ 593 h 604"/>
                <a:gd name="T44" fmla="*/ 601 w 765"/>
                <a:gd name="T45" fmla="*/ 593 h 604"/>
                <a:gd name="T46" fmla="*/ 564 w 765"/>
                <a:gd name="T47" fmla="*/ 582 h 604"/>
                <a:gd name="T48" fmla="*/ 527 w 765"/>
                <a:gd name="T49" fmla="*/ 577 h 604"/>
                <a:gd name="T50" fmla="*/ 496 w 765"/>
                <a:gd name="T51" fmla="*/ 587 h 604"/>
                <a:gd name="T52" fmla="*/ 454 w 765"/>
                <a:gd name="T53" fmla="*/ 571 h 604"/>
                <a:gd name="T54" fmla="*/ 422 w 765"/>
                <a:gd name="T55" fmla="*/ 560 h 604"/>
                <a:gd name="T56" fmla="*/ 390 w 765"/>
                <a:gd name="T57" fmla="*/ 555 h 604"/>
                <a:gd name="T58" fmla="*/ 353 w 765"/>
                <a:gd name="T59" fmla="*/ 538 h 604"/>
                <a:gd name="T60" fmla="*/ 327 w 765"/>
                <a:gd name="T61" fmla="*/ 528 h 604"/>
                <a:gd name="T62" fmla="*/ 306 w 765"/>
                <a:gd name="T63" fmla="*/ 506 h 604"/>
                <a:gd name="T64" fmla="*/ 285 w 765"/>
                <a:gd name="T65" fmla="*/ 506 h 604"/>
                <a:gd name="T66" fmla="*/ 263 w 765"/>
                <a:gd name="T67" fmla="*/ 500 h 604"/>
                <a:gd name="T68" fmla="*/ 253 w 765"/>
                <a:gd name="T69" fmla="*/ 473 h 604"/>
                <a:gd name="T70" fmla="*/ 237 w 765"/>
                <a:gd name="T71" fmla="*/ 451 h 604"/>
                <a:gd name="T72" fmla="*/ 205 w 765"/>
                <a:gd name="T73" fmla="*/ 435 h 604"/>
                <a:gd name="T74" fmla="*/ 195 w 765"/>
                <a:gd name="T75" fmla="*/ 408 h 604"/>
                <a:gd name="T76" fmla="*/ 163 w 765"/>
                <a:gd name="T77" fmla="*/ 397 h 604"/>
                <a:gd name="T78" fmla="*/ 153 w 765"/>
                <a:gd name="T79" fmla="*/ 364 h 604"/>
                <a:gd name="T80" fmla="*/ 116 w 765"/>
                <a:gd name="T81" fmla="*/ 348 h 604"/>
                <a:gd name="T82" fmla="*/ 79 w 765"/>
                <a:gd name="T83" fmla="*/ 348 h 604"/>
                <a:gd name="T84" fmla="*/ 52 w 765"/>
                <a:gd name="T85" fmla="*/ 321 h 604"/>
                <a:gd name="T86" fmla="*/ 26 w 765"/>
                <a:gd name="T87" fmla="*/ 305 h 604"/>
                <a:gd name="T88" fmla="*/ 5 w 765"/>
                <a:gd name="T89" fmla="*/ 283 h 604"/>
                <a:gd name="T90" fmla="*/ 10 w 765"/>
                <a:gd name="T91" fmla="*/ 245 h 604"/>
                <a:gd name="T92" fmla="*/ 47 w 765"/>
                <a:gd name="T93" fmla="*/ 228 h 604"/>
                <a:gd name="T94" fmla="*/ 73 w 765"/>
                <a:gd name="T95" fmla="*/ 196 h 604"/>
                <a:gd name="T96" fmla="*/ 100 w 765"/>
                <a:gd name="T97" fmla="*/ 169 h 604"/>
                <a:gd name="T98" fmla="*/ 126 w 765"/>
                <a:gd name="T99" fmla="*/ 136 h 604"/>
                <a:gd name="T100" fmla="*/ 147 w 765"/>
                <a:gd name="T101" fmla="*/ 103 h 604"/>
                <a:gd name="T102" fmla="*/ 168 w 765"/>
                <a:gd name="T103" fmla="*/ 65 h 604"/>
                <a:gd name="T104" fmla="*/ 205 w 765"/>
                <a:gd name="T105" fmla="*/ 54 h 604"/>
                <a:gd name="T106" fmla="*/ 200 w 765"/>
                <a:gd name="T107" fmla="*/ 22 h 604"/>
                <a:gd name="T108" fmla="*/ 232 w 765"/>
                <a:gd name="T109" fmla="*/ 5 h 604"/>
                <a:gd name="T110" fmla="*/ 269 w 765"/>
                <a:gd name="T111" fmla="*/ 33 h 604"/>
                <a:gd name="T112" fmla="*/ 253 w 765"/>
                <a:gd name="T113" fmla="*/ 71 h 604"/>
                <a:gd name="T114" fmla="*/ 258 w 765"/>
                <a:gd name="T115" fmla="*/ 114 h 604"/>
                <a:gd name="T116" fmla="*/ 269 w 765"/>
                <a:gd name="T117" fmla="*/ 163 h 604"/>
                <a:gd name="T118" fmla="*/ 300 w 765"/>
                <a:gd name="T119" fmla="*/ 190 h 604"/>
                <a:gd name="T120" fmla="*/ 348 w 765"/>
                <a:gd name="T121" fmla="*/ 212 h 604"/>
                <a:gd name="T122" fmla="*/ 390 w 765"/>
                <a:gd name="T123" fmla="*/ 223 h 6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5"/>
                <a:gd name="T187" fmla="*/ 0 h 604"/>
                <a:gd name="T188" fmla="*/ 765 w 765"/>
                <a:gd name="T189" fmla="*/ 604 h 6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5" h="604">
                  <a:moveTo>
                    <a:pt x="417" y="217"/>
                  </a:moveTo>
                  <a:lnTo>
                    <a:pt x="422" y="217"/>
                  </a:lnTo>
                  <a:lnTo>
                    <a:pt x="422" y="223"/>
                  </a:lnTo>
                  <a:lnTo>
                    <a:pt x="422" y="228"/>
                  </a:lnTo>
                  <a:lnTo>
                    <a:pt x="422" y="234"/>
                  </a:lnTo>
                  <a:lnTo>
                    <a:pt x="422" y="239"/>
                  </a:lnTo>
                  <a:lnTo>
                    <a:pt x="427" y="239"/>
                  </a:lnTo>
                  <a:lnTo>
                    <a:pt x="427" y="245"/>
                  </a:lnTo>
                  <a:lnTo>
                    <a:pt x="432" y="245"/>
                  </a:lnTo>
                  <a:lnTo>
                    <a:pt x="432" y="250"/>
                  </a:lnTo>
                  <a:lnTo>
                    <a:pt x="438" y="256"/>
                  </a:lnTo>
                  <a:lnTo>
                    <a:pt x="438" y="261"/>
                  </a:lnTo>
                  <a:lnTo>
                    <a:pt x="443" y="261"/>
                  </a:lnTo>
                  <a:lnTo>
                    <a:pt x="448" y="266"/>
                  </a:lnTo>
                  <a:lnTo>
                    <a:pt x="448" y="272"/>
                  </a:lnTo>
                  <a:lnTo>
                    <a:pt x="454" y="272"/>
                  </a:lnTo>
                  <a:lnTo>
                    <a:pt x="454" y="277"/>
                  </a:lnTo>
                  <a:lnTo>
                    <a:pt x="454" y="283"/>
                  </a:lnTo>
                  <a:lnTo>
                    <a:pt x="454" y="288"/>
                  </a:lnTo>
                  <a:lnTo>
                    <a:pt x="454" y="294"/>
                  </a:lnTo>
                  <a:lnTo>
                    <a:pt x="459" y="294"/>
                  </a:lnTo>
                  <a:lnTo>
                    <a:pt x="459" y="299"/>
                  </a:lnTo>
                  <a:lnTo>
                    <a:pt x="464" y="305"/>
                  </a:lnTo>
                  <a:lnTo>
                    <a:pt x="469" y="305"/>
                  </a:lnTo>
                  <a:lnTo>
                    <a:pt x="469" y="310"/>
                  </a:lnTo>
                  <a:lnTo>
                    <a:pt x="475" y="310"/>
                  </a:lnTo>
                  <a:lnTo>
                    <a:pt x="475" y="315"/>
                  </a:lnTo>
                  <a:lnTo>
                    <a:pt x="480" y="315"/>
                  </a:lnTo>
                  <a:lnTo>
                    <a:pt x="485" y="321"/>
                  </a:lnTo>
                  <a:lnTo>
                    <a:pt x="490" y="321"/>
                  </a:lnTo>
                  <a:lnTo>
                    <a:pt x="490" y="326"/>
                  </a:lnTo>
                  <a:lnTo>
                    <a:pt x="496" y="326"/>
                  </a:lnTo>
                  <a:lnTo>
                    <a:pt x="496" y="332"/>
                  </a:lnTo>
                  <a:lnTo>
                    <a:pt x="501" y="332"/>
                  </a:lnTo>
                  <a:lnTo>
                    <a:pt x="506" y="337"/>
                  </a:lnTo>
                  <a:lnTo>
                    <a:pt x="512" y="337"/>
                  </a:lnTo>
                  <a:lnTo>
                    <a:pt x="517" y="337"/>
                  </a:lnTo>
                  <a:lnTo>
                    <a:pt x="517" y="332"/>
                  </a:lnTo>
                  <a:lnTo>
                    <a:pt x="522" y="332"/>
                  </a:lnTo>
                  <a:lnTo>
                    <a:pt x="522" y="326"/>
                  </a:lnTo>
                  <a:lnTo>
                    <a:pt x="522" y="332"/>
                  </a:lnTo>
                  <a:lnTo>
                    <a:pt x="527" y="326"/>
                  </a:lnTo>
                  <a:lnTo>
                    <a:pt x="533" y="326"/>
                  </a:lnTo>
                  <a:lnTo>
                    <a:pt x="533" y="321"/>
                  </a:lnTo>
                  <a:lnTo>
                    <a:pt x="538" y="321"/>
                  </a:lnTo>
                  <a:lnTo>
                    <a:pt x="538" y="315"/>
                  </a:lnTo>
                  <a:lnTo>
                    <a:pt x="543" y="315"/>
                  </a:lnTo>
                  <a:lnTo>
                    <a:pt x="538" y="315"/>
                  </a:lnTo>
                  <a:lnTo>
                    <a:pt x="543" y="315"/>
                  </a:lnTo>
                  <a:lnTo>
                    <a:pt x="543" y="310"/>
                  </a:lnTo>
                  <a:lnTo>
                    <a:pt x="538" y="310"/>
                  </a:lnTo>
                  <a:lnTo>
                    <a:pt x="538" y="305"/>
                  </a:lnTo>
                  <a:lnTo>
                    <a:pt x="543" y="305"/>
                  </a:lnTo>
                  <a:lnTo>
                    <a:pt x="538" y="299"/>
                  </a:lnTo>
                  <a:lnTo>
                    <a:pt x="543" y="299"/>
                  </a:lnTo>
                  <a:lnTo>
                    <a:pt x="543" y="294"/>
                  </a:lnTo>
                  <a:lnTo>
                    <a:pt x="549" y="294"/>
                  </a:lnTo>
                  <a:lnTo>
                    <a:pt x="554" y="294"/>
                  </a:lnTo>
                  <a:lnTo>
                    <a:pt x="559" y="294"/>
                  </a:lnTo>
                  <a:lnTo>
                    <a:pt x="559" y="299"/>
                  </a:lnTo>
                  <a:lnTo>
                    <a:pt x="564" y="299"/>
                  </a:lnTo>
                  <a:lnTo>
                    <a:pt x="564" y="294"/>
                  </a:lnTo>
                  <a:lnTo>
                    <a:pt x="570" y="294"/>
                  </a:lnTo>
                  <a:lnTo>
                    <a:pt x="575" y="294"/>
                  </a:lnTo>
                  <a:lnTo>
                    <a:pt x="580" y="294"/>
                  </a:lnTo>
                  <a:lnTo>
                    <a:pt x="580" y="299"/>
                  </a:lnTo>
                  <a:lnTo>
                    <a:pt x="585" y="299"/>
                  </a:lnTo>
                  <a:lnTo>
                    <a:pt x="585" y="305"/>
                  </a:lnTo>
                  <a:lnTo>
                    <a:pt x="591" y="305"/>
                  </a:lnTo>
                  <a:lnTo>
                    <a:pt x="596" y="310"/>
                  </a:lnTo>
                  <a:lnTo>
                    <a:pt x="601" y="310"/>
                  </a:lnTo>
                  <a:lnTo>
                    <a:pt x="607" y="310"/>
                  </a:lnTo>
                  <a:lnTo>
                    <a:pt x="612" y="315"/>
                  </a:lnTo>
                  <a:lnTo>
                    <a:pt x="612" y="321"/>
                  </a:lnTo>
                  <a:lnTo>
                    <a:pt x="617" y="321"/>
                  </a:lnTo>
                  <a:lnTo>
                    <a:pt x="617" y="326"/>
                  </a:lnTo>
                  <a:lnTo>
                    <a:pt x="617" y="332"/>
                  </a:lnTo>
                  <a:lnTo>
                    <a:pt x="617" y="337"/>
                  </a:lnTo>
                  <a:lnTo>
                    <a:pt x="622" y="337"/>
                  </a:lnTo>
                  <a:lnTo>
                    <a:pt x="628" y="337"/>
                  </a:lnTo>
                  <a:lnTo>
                    <a:pt x="622" y="337"/>
                  </a:lnTo>
                  <a:lnTo>
                    <a:pt x="628" y="343"/>
                  </a:lnTo>
                  <a:lnTo>
                    <a:pt x="628" y="348"/>
                  </a:lnTo>
                  <a:lnTo>
                    <a:pt x="628" y="343"/>
                  </a:lnTo>
                  <a:lnTo>
                    <a:pt x="633" y="343"/>
                  </a:lnTo>
                  <a:lnTo>
                    <a:pt x="633" y="348"/>
                  </a:lnTo>
                  <a:lnTo>
                    <a:pt x="633" y="353"/>
                  </a:lnTo>
                  <a:lnTo>
                    <a:pt x="633" y="359"/>
                  </a:lnTo>
                  <a:lnTo>
                    <a:pt x="638" y="359"/>
                  </a:lnTo>
                  <a:lnTo>
                    <a:pt x="644" y="359"/>
                  </a:lnTo>
                  <a:lnTo>
                    <a:pt x="644" y="364"/>
                  </a:lnTo>
                  <a:lnTo>
                    <a:pt x="644" y="370"/>
                  </a:lnTo>
                  <a:lnTo>
                    <a:pt x="649" y="370"/>
                  </a:lnTo>
                  <a:lnTo>
                    <a:pt x="654" y="370"/>
                  </a:lnTo>
                  <a:lnTo>
                    <a:pt x="659" y="370"/>
                  </a:lnTo>
                  <a:lnTo>
                    <a:pt x="659" y="364"/>
                  </a:lnTo>
                  <a:lnTo>
                    <a:pt x="659" y="370"/>
                  </a:lnTo>
                  <a:lnTo>
                    <a:pt x="665" y="370"/>
                  </a:lnTo>
                  <a:lnTo>
                    <a:pt x="665" y="375"/>
                  </a:lnTo>
                  <a:lnTo>
                    <a:pt x="670" y="375"/>
                  </a:lnTo>
                  <a:lnTo>
                    <a:pt x="670" y="381"/>
                  </a:lnTo>
                  <a:lnTo>
                    <a:pt x="675" y="381"/>
                  </a:lnTo>
                  <a:lnTo>
                    <a:pt x="675" y="375"/>
                  </a:lnTo>
                  <a:lnTo>
                    <a:pt x="680" y="381"/>
                  </a:lnTo>
                  <a:lnTo>
                    <a:pt x="680" y="386"/>
                  </a:lnTo>
                  <a:lnTo>
                    <a:pt x="686" y="386"/>
                  </a:lnTo>
                  <a:lnTo>
                    <a:pt x="680" y="386"/>
                  </a:lnTo>
                  <a:lnTo>
                    <a:pt x="680" y="392"/>
                  </a:lnTo>
                  <a:lnTo>
                    <a:pt x="680" y="397"/>
                  </a:lnTo>
                  <a:lnTo>
                    <a:pt x="686" y="397"/>
                  </a:lnTo>
                  <a:lnTo>
                    <a:pt x="691" y="397"/>
                  </a:lnTo>
                  <a:lnTo>
                    <a:pt x="686" y="397"/>
                  </a:lnTo>
                  <a:lnTo>
                    <a:pt x="686" y="392"/>
                  </a:lnTo>
                  <a:lnTo>
                    <a:pt x="691" y="392"/>
                  </a:lnTo>
                  <a:lnTo>
                    <a:pt x="691" y="397"/>
                  </a:lnTo>
                  <a:lnTo>
                    <a:pt x="691" y="402"/>
                  </a:lnTo>
                  <a:lnTo>
                    <a:pt x="696" y="402"/>
                  </a:lnTo>
                  <a:lnTo>
                    <a:pt x="691" y="408"/>
                  </a:lnTo>
                  <a:lnTo>
                    <a:pt x="696" y="408"/>
                  </a:lnTo>
                  <a:lnTo>
                    <a:pt x="696" y="413"/>
                  </a:lnTo>
                  <a:lnTo>
                    <a:pt x="696" y="419"/>
                  </a:lnTo>
                  <a:lnTo>
                    <a:pt x="702" y="419"/>
                  </a:lnTo>
                  <a:lnTo>
                    <a:pt x="707" y="419"/>
                  </a:lnTo>
                  <a:lnTo>
                    <a:pt x="707" y="424"/>
                  </a:lnTo>
                  <a:lnTo>
                    <a:pt x="707" y="430"/>
                  </a:lnTo>
                  <a:lnTo>
                    <a:pt x="712" y="430"/>
                  </a:lnTo>
                  <a:lnTo>
                    <a:pt x="717" y="430"/>
                  </a:lnTo>
                  <a:lnTo>
                    <a:pt x="712" y="430"/>
                  </a:lnTo>
                  <a:lnTo>
                    <a:pt x="717" y="430"/>
                  </a:lnTo>
                  <a:lnTo>
                    <a:pt x="717" y="435"/>
                  </a:lnTo>
                  <a:lnTo>
                    <a:pt x="717" y="441"/>
                  </a:lnTo>
                  <a:lnTo>
                    <a:pt x="723" y="441"/>
                  </a:lnTo>
                  <a:lnTo>
                    <a:pt x="723" y="435"/>
                  </a:lnTo>
                  <a:lnTo>
                    <a:pt x="728" y="435"/>
                  </a:lnTo>
                  <a:lnTo>
                    <a:pt x="728" y="441"/>
                  </a:lnTo>
                  <a:lnTo>
                    <a:pt x="723" y="441"/>
                  </a:lnTo>
                  <a:lnTo>
                    <a:pt x="728" y="441"/>
                  </a:lnTo>
                  <a:lnTo>
                    <a:pt x="728" y="446"/>
                  </a:lnTo>
                  <a:lnTo>
                    <a:pt x="733" y="451"/>
                  </a:lnTo>
                  <a:lnTo>
                    <a:pt x="739" y="451"/>
                  </a:lnTo>
                  <a:lnTo>
                    <a:pt x="744" y="451"/>
                  </a:lnTo>
                  <a:lnTo>
                    <a:pt x="739" y="451"/>
                  </a:lnTo>
                  <a:lnTo>
                    <a:pt x="739" y="457"/>
                  </a:lnTo>
                  <a:lnTo>
                    <a:pt x="744" y="457"/>
                  </a:lnTo>
                  <a:lnTo>
                    <a:pt x="749" y="451"/>
                  </a:lnTo>
                  <a:lnTo>
                    <a:pt x="749" y="457"/>
                  </a:lnTo>
                  <a:lnTo>
                    <a:pt x="744" y="457"/>
                  </a:lnTo>
                  <a:lnTo>
                    <a:pt x="749" y="457"/>
                  </a:lnTo>
                  <a:lnTo>
                    <a:pt x="754" y="457"/>
                  </a:lnTo>
                  <a:lnTo>
                    <a:pt x="754" y="462"/>
                  </a:lnTo>
                  <a:lnTo>
                    <a:pt x="754" y="468"/>
                  </a:lnTo>
                  <a:lnTo>
                    <a:pt x="760" y="468"/>
                  </a:lnTo>
                  <a:lnTo>
                    <a:pt x="760" y="462"/>
                  </a:lnTo>
                  <a:lnTo>
                    <a:pt x="765" y="462"/>
                  </a:lnTo>
                  <a:lnTo>
                    <a:pt x="765" y="457"/>
                  </a:lnTo>
                  <a:lnTo>
                    <a:pt x="765" y="462"/>
                  </a:lnTo>
                  <a:lnTo>
                    <a:pt x="760" y="468"/>
                  </a:lnTo>
                  <a:lnTo>
                    <a:pt x="760" y="473"/>
                  </a:lnTo>
                  <a:lnTo>
                    <a:pt x="754" y="473"/>
                  </a:lnTo>
                  <a:lnTo>
                    <a:pt x="754" y="479"/>
                  </a:lnTo>
                  <a:lnTo>
                    <a:pt x="749" y="479"/>
                  </a:lnTo>
                  <a:lnTo>
                    <a:pt x="749" y="484"/>
                  </a:lnTo>
                  <a:lnTo>
                    <a:pt x="744" y="484"/>
                  </a:lnTo>
                  <a:lnTo>
                    <a:pt x="744" y="489"/>
                  </a:lnTo>
                  <a:lnTo>
                    <a:pt x="739" y="495"/>
                  </a:lnTo>
                  <a:lnTo>
                    <a:pt x="733" y="495"/>
                  </a:lnTo>
                  <a:lnTo>
                    <a:pt x="728" y="500"/>
                  </a:lnTo>
                  <a:lnTo>
                    <a:pt x="723" y="506"/>
                  </a:lnTo>
                  <a:lnTo>
                    <a:pt x="723" y="511"/>
                  </a:lnTo>
                  <a:lnTo>
                    <a:pt x="717" y="511"/>
                  </a:lnTo>
                  <a:lnTo>
                    <a:pt x="712" y="528"/>
                  </a:lnTo>
                  <a:lnTo>
                    <a:pt x="707" y="533"/>
                  </a:lnTo>
                  <a:lnTo>
                    <a:pt x="702" y="533"/>
                  </a:lnTo>
                  <a:lnTo>
                    <a:pt x="696" y="533"/>
                  </a:lnTo>
                  <a:lnTo>
                    <a:pt x="691" y="533"/>
                  </a:lnTo>
                  <a:lnTo>
                    <a:pt x="691" y="528"/>
                  </a:lnTo>
                  <a:lnTo>
                    <a:pt x="686" y="528"/>
                  </a:lnTo>
                  <a:lnTo>
                    <a:pt x="680" y="528"/>
                  </a:lnTo>
                  <a:lnTo>
                    <a:pt x="675" y="528"/>
                  </a:lnTo>
                  <a:lnTo>
                    <a:pt x="675" y="533"/>
                  </a:lnTo>
                  <a:lnTo>
                    <a:pt x="670" y="533"/>
                  </a:lnTo>
                  <a:lnTo>
                    <a:pt x="670" y="538"/>
                  </a:lnTo>
                  <a:lnTo>
                    <a:pt x="670" y="544"/>
                  </a:lnTo>
                  <a:lnTo>
                    <a:pt x="665" y="544"/>
                  </a:lnTo>
                  <a:lnTo>
                    <a:pt x="659" y="544"/>
                  </a:lnTo>
                  <a:lnTo>
                    <a:pt x="659" y="549"/>
                  </a:lnTo>
                  <a:lnTo>
                    <a:pt x="654" y="549"/>
                  </a:lnTo>
                  <a:lnTo>
                    <a:pt x="654" y="555"/>
                  </a:lnTo>
                  <a:lnTo>
                    <a:pt x="649" y="555"/>
                  </a:lnTo>
                  <a:lnTo>
                    <a:pt x="649" y="566"/>
                  </a:lnTo>
                  <a:lnTo>
                    <a:pt x="649" y="571"/>
                  </a:lnTo>
                  <a:lnTo>
                    <a:pt x="644" y="571"/>
                  </a:lnTo>
                  <a:lnTo>
                    <a:pt x="644" y="577"/>
                  </a:lnTo>
                  <a:lnTo>
                    <a:pt x="644" y="582"/>
                  </a:lnTo>
                  <a:lnTo>
                    <a:pt x="638" y="587"/>
                  </a:lnTo>
                  <a:lnTo>
                    <a:pt x="633" y="593"/>
                  </a:lnTo>
                  <a:lnTo>
                    <a:pt x="628" y="593"/>
                  </a:lnTo>
                  <a:lnTo>
                    <a:pt x="622" y="593"/>
                  </a:lnTo>
                  <a:lnTo>
                    <a:pt x="622" y="587"/>
                  </a:lnTo>
                  <a:lnTo>
                    <a:pt x="617" y="587"/>
                  </a:lnTo>
                  <a:lnTo>
                    <a:pt x="617" y="582"/>
                  </a:lnTo>
                  <a:lnTo>
                    <a:pt x="612" y="582"/>
                  </a:lnTo>
                  <a:lnTo>
                    <a:pt x="612" y="577"/>
                  </a:lnTo>
                  <a:lnTo>
                    <a:pt x="607" y="582"/>
                  </a:lnTo>
                  <a:lnTo>
                    <a:pt x="607" y="587"/>
                  </a:lnTo>
                  <a:lnTo>
                    <a:pt x="601" y="587"/>
                  </a:lnTo>
                  <a:lnTo>
                    <a:pt x="601" y="593"/>
                  </a:lnTo>
                  <a:lnTo>
                    <a:pt x="596" y="593"/>
                  </a:lnTo>
                  <a:lnTo>
                    <a:pt x="596" y="598"/>
                  </a:lnTo>
                  <a:lnTo>
                    <a:pt x="591" y="598"/>
                  </a:lnTo>
                  <a:lnTo>
                    <a:pt x="591" y="604"/>
                  </a:lnTo>
                  <a:lnTo>
                    <a:pt x="585" y="598"/>
                  </a:lnTo>
                  <a:lnTo>
                    <a:pt x="580" y="598"/>
                  </a:lnTo>
                  <a:lnTo>
                    <a:pt x="580" y="593"/>
                  </a:lnTo>
                  <a:lnTo>
                    <a:pt x="570" y="587"/>
                  </a:lnTo>
                  <a:lnTo>
                    <a:pt x="564" y="582"/>
                  </a:lnTo>
                  <a:lnTo>
                    <a:pt x="559" y="582"/>
                  </a:lnTo>
                  <a:lnTo>
                    <a:pt x="559" y="577"/>
                  </a:lnTo>
                  <a:lnTo>
                    <a:pt x="554" y="582"/>
                  </a:lnTo>
                  <a:lnTo>
                    <a:pt x="549" y="587"/>
                  </a:lnTo>
                  <a:lnTo>
                    <a:pt x="543" y="587"/>
                  </a:lnTo>
                  <a:lnTo>
                    <a:pt x="538" y="587"/>
                  </a:lnTo>
                  <a:lnTo>
                    <a:pt x="533" y="587"/>
                  </a:lnTo>
                  <a:lnTo>
                    <a:pt x="527" y="582"/>
                  </a:lnTo>
                  <a:lnTo>
                    <a:pt x="527" y="577"/>
                  </a:lnTo>
                  <a:lnTo>
                    <a:pt x="522" y="577"/>
                  </a:lnTo>
                  <a:lnTo>
                    <a:pt x="522" y="571"/>
                  </a:lnTo>
                  <a:lnTo>
                    <a:pt x="517" y="571"/>
                  </a:lnTo>
                  <a:lnTo>
                    <a:pt x="512" y="577"/>
                  </a:lnTo>
                  <a:lnTo>
                    <a:pt x="512" y="582"/>
                  </a:lnTo>
                  <a:lnTo>
                    <a:pt x="512" y="587"/>
                  </a:lnTo>
                  <a:lnTo>
                    <a:pt x="506" y="587"/>
                  </a:lnTo>
                  <a:lnTo>
                    <a:pt x="501" y="587"/>
                  </a:lnTo>
                  <a:lnTo>
                    <a:pt x="496" y="587"/>
                  </a:lnTo>
                  <a:lnTo>
                    <a:pt x="490" y="587"/>
                  </a:lnTo>
                  <a:lnTo>
                    <a:pt x="485" y="587"/>
                  </a:lnTo>
                  <a:lnTo>
                    <a:pt x="480" y="582"/>
                  </a:lnTo>
                  <a:lnTo>
                    <a:pt x="480" y="577"/>
                  </a:lnTo>
                  <a:lnTo>
                    <a:pt x="475" y="577"/>
                  </a:lnTo>
                  <a:lnTo>
                    <a:pt x="469" y="577"/>
                  </a:lnTo>
                  <a:lnTo>
                    <a:pt x="464" y="571"/>
                  </a:lnTo>
                  <a:lnTo>
                    <a:pt x="459" y="571"/>
                  </a:lnTo>
                  <a:lnTo>
                    <a:pt x="454" y="571"/>
                  </a:lnTo>
                  <a:lnTo>
                    <a:pt x="448" y="571"/>
                  </a:lnTo>
                  <a:lnTo>
                    <a:pt x="443" y="571"/>
                  </a:lnTo>
                  <a:lnTo>
                    <a:pt x="438" y="571"/>
                  </a:lnTo>
                  <a:lnTo>
                    <a:pt x="432" y="571"/>
                  </a:lnTo>
                  <a:lnTo>
                    <a:pt x="427" y="571"/>
                  </a:lnTo>
                  <a:lnTo>
                    <a:pt x="432" y="566"/>
                  </a:lnTo>
                  <a:lnTo>
                    <a:pt x="427" y="566"/>
                  </a:lnTo>
                  <a:lnTo>
                    <a:pt x="427" y="560"/>
                  </a:lnTo>
                  <a:lnTo>
                    <a:pt x="422" y="560"/>
                  </a:lnTo>
                  <a:lnTo>
                    <a:pt x="417" y="560"/>
                  </a:lnTo>
                  <a:lnTo>
                    <a:pt x="417" y="555"/>
                  </a:lnTo>
                  <a:lnTo>
                    <a:pt x="411" y="555"/>
                  </a:lnTo>
                  <a:lnTo>
                    <a:pt x="406" y="555"/>
                  </a:lnTo>
                  <a:lnTo>
                    <a:pt x="406" y="549"/>
                  </a:lnTo>
                  <a:lnTo>
                    <a:pt x="401" y="549"/>
                  </a:lnTo>
                  <a:lnTo>
                    <a:pt x="401" y="555"/>
                  </a:lnTo>
                  <a:lnTo>
                    <a:pt x="395" y="555"/>
                  </a:lnTo>
                  <a:lnTo>
                    <a:pt x="390" y="555"/>
                  </a:lnTo>
                  <a:lnTo>
                    <a:pt x="385" y="555"/>
                  </a:lnTo>
                  <a:lnTo>
                    <a:pt x="380" y="555"/>
                  </a:lnTo>
                  <a:lnTo>
                    <a:pt x="380" y="549"/>
                  </a:lnTo>
                  <a:lnTo>
                    <a:pt x="374" y="549"/>
                  </a:lnTo>
                  <a:lnTo>
                    <a:pt x="369" y="549"/>
                  </a:lnTo>
                  <a:lnTo>
                    <a:pt x="369" y="544"/>
                  </a:lnTo>
                  <a:lnTo>
                    <a:pt x="364" y="544"/>
                  </a:lnTo>
                  <a:lnTo>
                    <a:pt x="358" y="544"/>
                  </a:lnTo>
                  <a:lnTo>
                    <a:pt x="353" y="538"/>
                  </a:lnTo>
                  <a:lnTo>
                    <a:pt x="353" y="533"/>
                  </a:lnTo>
                  <a:lnTo>
                    <a:pt x="348" y="533"/>
                  </a:lnTo>
                  <a:lnTo>
                    <a:pt x="343" y="533"/>
                  </a:lnTo>
                  <a:lnTo>
                    <a:pt x="343" y="528"/>
                  </a:lnTo>
                  <a:lnTo>
                    <a:pt x="337" y="528"/>
                  </a:lnTo>
                  <a:lnTo>
                    <a:pt x="337" y="533"/>
                  </a:lnTo>
                  <a:lnTo>
                    <a:pt x="332" y="533"/>
                  </a:lnTo>
                  <a:lnTo>
                    <a:pt x="332" y="528"/>
                  </a:lnTo>
                  <a:lnTo>
                    <a:pt x="327" y="528"/>
                  </a:lnTo>
                  <a:lnTo>
                    <a:pt x="327" y="522"/>
                  </a:lnTo>
                  <a:lnTo>
                    <a:pt x="327" y="528"/>
                  </a:lnTo>
                  <a:lnTo>
                    <a:pt x="322" y="528"/>
                  </a:lnTo>
                  <a:lnTo>
                    <a:pt x="322" y="522"/>
                  </a:lnTo>
                  <a:lnTo>
                    <a:pt x="316" y="522"/>
                  </a:lnTo>
                  <a:lnTo>
                    <a:pt x="316" y="517"/>
                  </a:lnTo>
                  <a:lnTo>
                    <a:pt x="316" y="511"/>
                  </a:lnTo>
                  <a:lnTo>
                    <a:pt x="311" y="511"/>
                  </a:lnTo>
                  <a:lnTo>
                    <a:pt x="306" y="506"/>
                  </a:lnTo>
                  <a:lnTo>
                    <a:pt x="300" y="506"/>
                  </a:lnTo>
                  <a:lnTo>
                    <a:pt x="300" y="511"/>
                  </a:lnTo>
                  <a:lnTo>
                    <a:pt x="295" y="511"/>
                  </a:lnTo>
                  <a:lnTo>
                    <a:pt x="290" y="511"/>
                  </a:lnTo>
                  <a:lnTo>
                    <a:pt x="290" y="506"/>
                  </a:lnTo>
                  <a:lnTo>
                    <a:pt x="295" y="506"/>
                  </a:lnTo>
                  <a:lnTo>
                    <a:pt x="290" y="500"/>
                  </a:lnTo>
                  <a:lnTo>
                    <a:pt x="290" y="506"/>
                  </a:lnTo>
                  <a:lnTo>
                    <a:pt x="285" y="506"/>
                  </a:lnTo>
                  <a:lnTo>
                    <a:pt x="285" y="511"/>
                  </a:lnTo>
                  <a:lnTo>
                    <a:pt x="279" y="511"/>
                  </a:lnTo>
                  <a:lnTo>
                    <a:pt x="279" y="506"/>
                  </a:lnTo>
                  <a:lnTo>
                    <a:pt x="279" y="511"/>
                  </a:lnTo>
                  <a:lnTo>
                    <a:pt x="274" y="511"/>
                  </a:lnTo>
                  <a:lnTo>
                    <a:pt x="274" y="506"/>
                  </a:lnTo>
                  <a:lnTo>
                    <a:pt x="269" y="506"/>
                  </a:lnTo>
                  <a:lnTo>
                    <a:pt x="263" y="506"/>
                  </a:lnTo>
                  <a:lnTo>
                    <a:pt x="263" y="500"/>
                  </a:lnTo>
                  <a:lnTo>
                    <a:pt x="258" y="495"/>
                  </a:lnTo>
                  <a:lnTo>
                    <a:pt x="258" y="500"/>
                  </a:lnTo>
                  <a:lnTo>
                    <a:pt x="253" y="500"/>
                  </a:lnTo>
                  <a:lnTo>
                    <a:pt x="253" y="495"/>
                  </a:lnTo>
                  <a:lnTo>
                    <a:pt x="258" y="495"/>
                  </a:lnTo>
                  <a:lnTo>
                    <a:pt x="253" y="489"/>
                  </a:lnTo>
                  <a:lnTo>
                    <a:pt x="253" y="484"/>
                  </a:lnTo>
                  <a:lnTo>
                    <a:pt x="253" y="479"/>
                  </a:lnTo>
                  <a:lnTo>
                    <a:pt x="253" y="473"/>
                  </a:lnTo>
                  <a:lnTo>
                    <a:pt x="248" y="473"/>
                  </a:lnTo>
                  <a:lnTo>
                    <a:pt x="253" y="473"/>
                  </a:lnTo>
                  <a:lnTo>
                    <a:pt x="253" y="468"/>
                  </a:lnTo>
                  <a:lnTo>
                    <a:pt x="253" y="462"/>
                  </a:lnTo>
                  <a:lnTo>
                    <a:pt x="253" y="457"/>
                  </a:lnTo>
                  <a:lnTo>
                    <a:pt x="248" y="457"/>
                  </a:lnTo>
                  <a:lnTo>
                    <a:pt x="248" y="451"/>
                  </a:lnTo>
                  <a:lnTo>
                    <a:pt x="242" y="451"/>
                  </a:lnTo>
                  <a:lnTo>
                    <a:pt x="237" y="451"/>
                  </a:lnTo>
                  <a:lnTo>
                    <a:pt x="232" y="451"/>
                  </a:lnTo>
                  <a:lnTo>
                    <a:pt x="227" y="451"/>
                  </a:lnTo>
                  <a:lnTo>
                    <a:pt x="216" y="446"/>
                  </a:lnTo>
                  <a:lnTo>
                    <a:pt x="211" y="446"/>
                  </a:lnTo>
                  <a:lnTo>
                    <a:pt x="205" y="446"/>
                  </a:lnTo>
                  <a:lnTo>
                    <a:pt x="205" y="441"/>
                  </a:lnTo>
                  <a:lnTo>
                    <a:pt x="200" y="441"/>
                  </a:lnTo>
                  <a:lnTo>
                    <a:pt x="205" y="441"/>
                  </a:lnTo>
                  <a:lnTo>
                    <a:pt x="205" y="435"/>
                  </a:lnTo>
                  <a:lnTo>
                    <a:pt x="205" y="430"/>
                  </a:lnTo>
                  <a:lnTo>
                    <a:pt x="200" y="430"/>
                  </a:lnTo>
                  <a:lnTo>
                    <a:pt x="200" y="424"/>
                  </a:lnTo>
                  <a:lnTo>
                    <a:pt x="205" y="424"/>
                  </a:lnTo>
                  <a:lnTo>
                    <a:pt x="205" y="419"/>
                  </a:lnTo>
                  <a:lnTo>
                    <a:pt x="205" y="413"/>
                  </a:lnTo>
                  <a:lnTo>
                    <a:pt x="200" y="413"/>
                  </a:lnTo>
                  <a:lnTo>
                    <a:pt x="200" y="408"/>
                  </a:lnTo>
                  <a:lnTo>
                    <a:pt x="195" y="408"/>
                  </a:lnTo>
                  <a:lnTo>
                    <a:pt x="190" y="408"/>
                  </a:lnTo>
                  <a:lnTo>
                    <a:pt x="184" y="408"/>
                  </a:lnTo>
                  <a:lnTo>
                    <a:pt x="184" y="402"/>
                  </a:lnTo>
                  <a:lnTo>
                    <a:pt x="179" y="408"/>
                  </a:lnTo>
                  <a:lnTo>
                    <a:pt x="174" y="408"/>
                  </a:lnTo>
                  <a:lnTo>
                    <a:pt x="168" y="408"/>
                  </a:lnTo>
                  <a:lnTo>
                    <a:pt x="168" y="402"/>
                  </a:lnTo>
                  <a:lnTo>
                    <a:pt x="168" y="397"/>
                  </a:lnTo>
                  <a:lnTo>
                    <a:pt x="163" y="397"/>
                  </a:lnTo>
                  <a:lnTo>
                    <a:pt x="163" y="392"/>
                  </a:lnTo>
                  <a:lnTo>
                    <a:pt x="168" y="392"/>
                  </a:lnTo>
                  <a:lnTo>
                    <a:pt x="168" y="386"/>
                  </a:lnTo>
                  <a:lnTo>
                    <a:pt x="168" y="381"/>
                  </a:lnTo>
                  <a:lnTo>
                    <a:pt x="163" y="381"/>
                  </a:lnTo>
                  <a:lnTo>
                    <a:pt x="163" y="375"/>
                  </a:lnTo>
                  <a:lnTo>
                    <a:pt x="163" y="370"/>
                  </a:lnTo>
                  <a:lnTo>
                    <a:pt x="158" y="364"/>
                  </a:lnTo>
                  <a:lnTo>
                    <a:pt x="153" y="364"/>
                  </a:lnTo>
                  <a:lnTo>
                    <a:pt x="153" y="359"/>
                  </a:lnTo>
                  <a:lnTo>
                    <a:pt x="147" y="359"/>
                  </a:lnTo>
                  <a:lnTo>
                    <a:pt x="142" y="364"/>
                  </a:lnTo>
                  <a:lnTo>
                    <a:pt x="137" y="364"/>
                  </a:lnTo>
                  <a:lnTo>
                    <a:pt x="132" y="364"/>
                  </a:lnTo>
                  <a:lnTo>
                    <a:pt x="126" y="359"/>
                  </a:lnTo>
                  <a:lnTo>
                    <a:pt x="121" y="359"/>
                  </a:lnTo>
                  <a:lnTo>
                    <a:pt x="116" y="353"/>
                  </a:lnTo>
                  <a:lnTo>
                    <a:pt x="116" y="348"/>
                  </a:lnTo>
                  <a:lnTo>
                    <a:pt x="110" y="348"/>
                  </a:lnTo>
                  <a:lnTo>
                    <a:pt x="105" y="348"/>
                  </a:lnTo>
                  <a:lnTo>
                    <a:pt x="105" y="343"/>
                  </a:lnTo>
                  <a:lnTo>
                    <a:pt x="100" y="343"/>
                  </a:lnTo>
                  <a:lnTo>
                    <a:pt x="95" y="343"/>
                  </a:lnTo>
                  <a:lnTo>
                    <a:pt x="89" y="343"/>
                  </a:lnTo>
                  <a:lnTo>
                    <a:pt x="84" y="343"/>
                  </a:lnTo>
                  <a:lnTo>
                    <a:pt x="84" y="348"/>
                  </a:lnTo>
                  <a:lnTo>
                    <a:pt x="79" y="348"/>
                  </a:lnTo>
                  <a:lnTo>
                    <a:pt x="79" y="343"/>
                  </a:lnTo>
                  <a:lnTo>
                    <a:pt x="73" y="337"/>
                  </a:lnTo>
                  <a:lnTo>
                    <a:pt x="68" y="343"/>
                  </a:lnTo>
                  <a:lnTo>
                    <a:pt x="68" y="337"/>
                  </a:lnTo>
                  <a:lnTo>
                    <a:pt x="63" y="337"/>
                  </a:lnTo>
                  <a:lnTo>
                    <a:pt x="63" y="332"/>
                  </a:lnTo>
                  <a:lnTo>
                    <a:pt x="58" y="332"/>
                  </a:lnTo>
                  <a:lnTo>
                    <a:pt x="58" y="326"/>
                  </a:lnTo>
                  <a:lnTo>
                    <a:pt x="52" y="321"/>
                  </a:lnTo>
                  <a:lnTo>
                    <a:pt x="58" y="321"/>
                  </a:lnTo>
                  <a:lnTo>
                    <a:pt x="58" y="315"/>
                  </a:lnTo>
                  <a:lnTo>
                    <a:pt x="52" y="315"/>
                  </a:lnTo>
                  <a:lnTo>
                    <a:pt x="47" y="310"/>
                  </a:lnTo>
                  <a:lnTo>
                    <a:pt x="47" y="315"/>
                  </a:lnTo>
                  <a:lnTo>
                    <a:pt x="42" y="310"/>
                  </a:lnTo>
                  <a:lnTo>
                    <a:pt x="37" y="310"/>
                  </a:lnTo>
                  <a:lnTo>
                    <a:pt x="31" y="310"/>
                  </a:lnTo>
                  <a:lnTo>
                    <a:pt x="26" y="305"/>
                  </a:lnTo>
                  <a:lnTo>
                    <a:pt x="21" y="305"/>
                  </a:lnTo>
                  <a:lnTo>
                    <a:pt x="21" y="299"/>
                  </a:lnTo>
                  <a:lnTo>
                    <a:pt x="15" y="305"/>
                  </a:lnTo>
                  <a:lnTo>
                    <a:pt x="15" y="299"/>
                  </a:lnTo>
                  <a:lnTo>
                    <a:pt x="15" y="294"/>
                  </a:lnTo>
                  <a:lnTo>
                    <a:pt x="15" y="288"/>
                  </a:lnTo>
                  <a:lnTo>
                    <a:pt x="10" y="288"/>
                  </a:lnTo>
                  <a:lnTo>
                    <a:pt x="5" y="294"/>
                  </a:lnTo>
                  <a:lnTo>
                    <a:pt x="5" y="283"/>
                  </a:lnTo>
                  <a:lnTo>
                    <a:pt x="5" y="277"/>
                  </a:lnTo>
                  <a:lnTo>
                    <a:pt x="0" y="277"/>
                  </a:lnTo>
                  <a:lnTo>
                    <a:pt x="0" y="272"/>
                  </a:lnTo>
                  <a:lnTo>
                    <a:pt x="0" y="266"/>
                  </a:lnTo>
                  <a:lnTo>
                    <a:pt x="5" y="261"/>
                  </a:lnTo>
                  <a:lnTo>
                    <a:pt x="5" y="256"/>
                  </a:lnTo>
                  <a:lnTo>
                    <a:pt x="10" y="256"/>
                  </a:lnTo>
                  <a:lnTo>
                    <a:pt x="10" y="250"/>
                  </a:lnTo>
                  <a:lnTo>
                    <a:pt x="10" y="245"/>
                  </a:lnTo>
                  <a:lnTo>
                    <a:pt x="15" y="234"/>
                  </a:lnTo>
                  <a:lnTo>
                    <a:pt x="21" y="234"/>
                  </a:lnTo>
                  <a:lnTo>
                    <a:pt x="26" y="234"/>
                  </a:lnTo>
                  <a:lnTo>
                    <a:pt x="26" y="239"/>
                  </a:lnTo>
                  <a:lnTo>
                    <a:pt x="31" y="239"/>
                  </a:lnTo>
                  <a:lnTo>
                    <a:pt x="31" y="234"/>
                  </a:lnTo>
                  <a:lnTo>
                    <a:pt x="37" y="234"/>
                  </a:lnTo>
                  <a:lnTo>
                    <a:pt x="42" y="234"/>
                  </a:lnTo>
                  <a:lnTo>
                    <a:pt x="47" y="228"/>
                  </a:lnTo>
                  <a:lnTo>
                    <a:pt x="52" y="223"/>
                  </a:lnTo>
                  <a:lnTo>
                    <a:pt x="58" y="217"/>
                  </a:lnTo>
                  <a:lnTo>
                    <a:pt x="63" y="217"/>
                  </a:lnTo>
                  <a:lnTo>
                    <a:pt x="63" y="212"/>
                  </a:lnTo>
                  <a:lnTo>
                    <a:pt x="68" y="212"/>
                  </a:lnTo>
                  <a:lnTo>
                    <a:pt x="68" y="207"/>
                  </a:lnTo>
                  <a:lnTo>
                    <a:pt x="73" y="207"/>
                  </a:lnTo>
                  <a:lnTo>
                    <a:pt x="73" y="201"/>
                  </a:lnTo>
                  <a:lnTo>
                    <a:pt x="73" y="196"/>
                  </a:lnTo>
                  <a:lnTo>
                    <a:pt x="79" y="196"/>
                  </a:lnTo>
                  <a:lnTo>
                    <a:pt x="79" y="190"/>
                  </a:lnTo>
                  <a:lnTo>
                    <a:pt x="84" y="190"/>
                  </a:lnTo>
                  <a:lnTo>
                    <a:pt x="84" y="185"/>
                  </a:lnTo>
                  <a:lnTo>
                    <a:pt x="84" y="179"/>
                  </a:lnTo>
                  <a:lnTo>
                    <a:pt x="89" y="174"/>
                  </a:lnTo>
                  <a:lnTo>
                    <a:pt x="95" y="174"/>
                  </a:lnTo>
                  <a:lnTo>
                    <a:pt x="95" y="169"/>
                  </a:lnTo>
                  <a:lnTo>
                    <a:pt x="100" y="169"/>
                  </a:lnTo>
                  <a:lnTo>
                    <a:pt x="100" y="163"/>
                  </a:lnTo>
                  <a:lnTo>
                    <a:pt x="105" y="163"/>
                  </a:lnTo>
                  <a:lnTo>
                    <a:pt x="110" y="163"/>
                  </a:lnTo>
                  <a:lnTo>
                    <a:pt x="116" y="163"/>
                  </a:lnTo>
                  <a:lnTo>
                    <a:pt x="116" y="158"/>
                  </a:lnTo>
                  <a:lnTo>
                    <a:pt x="116" y="152"/>
                  </a:lnTo>
                  <a:lnTo>
                    <a:pt x="121" y="147"/>
                  </a:lnTo>
                  <a:lnTo>
                    <a:pt x="121" y="141"/>
                  </a:lnTo>
                  <a:lnTo>
                    <a:pt x="126" y="136"/>
                  </a:lnTo>
                  <a:lnTo>
                    <a:pt x="126" y="130"/>
                  </a:lnTo>
                  <a:lnTo>
                    <a:pt x="132" y="130"/>
                  </a:lnTo>
                  <a:lnTo>
                    <a:pt x="132" y="125"/>
                  </a:lnTo>
                  <a:lnTo>
                    <a:pt x="137" y="120"/>
                  </a:lnTo>
                  <a:lnTo>
                    <a:pt x="137" y="114"/>
                  </a:lnTo>
                  <a:lnTo>
                    <a:pt x="142" y="114"/>
                  </a:lnTo>
                  <a:lnTo>
                    <a:pt x="142" y="109"/>
                  </a:lnTo>
                  <a:lnTo>
                    <a:pt x="147" y="109"/>
                  </a:lnTo>
                  <a:lnTo>
                    <a:pt x="147" y="103"/>
                  </a:lnTo>
                  <a:lnTo>
                    <a:pt x="153" y="103"/>
                  </a:lnTo>
                  <a:lnTo>
                    <a:pt x="153" y="98"/>
                  </a:lnTo>
                  <a:lnTo>
                    <a:pt x="158" y="92"/>
                  </a:lnTo>
                  <a:lnTo>
                    <a:pt x="158" y="87"/>
                  </a:lnTo>
                  <a:lnTo>
                    <a:pt x="158" y="81"/>
                  </a:lnTo>
                  <a:lnTo>
                    <a:pt x="163" y="76"/>
                  </a:lnTo>
                  <a:lnTo>
                    <a:pt x="163" y="71"/>
                  </a:lnTo>
                  <a:lnTo>
                    <a:pt x="168" y="71"/>
                  </a:lnTo>
                  <a:lnTo>
                    <a:pt x="168" y="65"/>
                  </a:lnTo>
                  <a:lnTo>
                    <a:pt x="174" y="71"/>
                  </a:lnTo>
                  <a:lnTo>
                    <a:pt x="174" y="76"/>
                  </a:lnTo>
                  <a:lnTo>
                    <a:pt x="179" y="76"/>
                  </a:lnTo>
                  <a:lnTo>
                    <a:pt x="184" y="71"/>
                  </a:lnTo>
                  <a:lnTo>
                    <a:pt x="190" y="71"/>
                  </a:lnTo>
                  <a:lnTo>
                    <a:pt x="190" y="65"/>
                  </a:lnTo>
                  <a:lnTo>
                    <a:pt x="200" y="60"/>
                  </a:lnTo>
                  <a:lnTo>
                    <a:pt x="200" y="54"/>
                  </a:lnTo>
                  <a:lnTo>
                    <a:pt x="205" y="54"/>
                  </a:lnTo>
                  <a:lnTo>
                    <a:pt x="205" y="49"/>
                  </a:lnTo>
                  <a:lnTo>
                    <a:pt x="200" y="49"/>
                  </a:lnTo>
                  <a:lnTo>
                    <a:pt x="200" y="43"/>
                  </a:lnTo>
                  <a:lnTo>
                    <a:pt x="200" y="38"/>
                  </a:lnTo>
                  <a:lnTo>
                    <a:pt x="195" y="38"/>
                  </a:lnTo>
                  <a:lnTo>
                    <a:pt x="195" y="33"/>
                  </a:lnTo>
                  <a:lnTo>
                    <a:pt x="195" y="27"/>
                  </a:lnTo>
                  <a:lnTo>
                    <a:pt x="200" y="27"/>
                  </a:lnTo>
                  <a:lnTo>
                    <a:pt x="200" y="22"/>
                  </a:lnTo>
                  <a:lnTo>
                    <a:pt x="205" y="16"/>
                  </a:lnTo>
                  <a:lnTo>
                    <a:pt x="211" y="16"/>
                  </a:lnTo>
                  <a:lnTo>
                    <a:pt x="211" y="11"/>
                  </a:lnTo>
                  <a:lnTo>
                    <a:pt x="216" y="11"/>
                  </a:lnTo>
                  <a:lnTo>
                    <a:pt x="216" y="5"/>
                  </a:lnTo>
                  <a:lnTo>
                    <a:pt x="216" y="0"/>
                  </a:lnTo>
                  <a:lnTo>
                    <a:pt x="221" y="0"/>
                  </a:lnTo>
                  <a:lnTo>
                    <a:pt x="227" y="5"/>
                  </a:lnTo>
                  <a:lnTo>
                    <a:pt x="232" y="5"/>
                  </a:lnTo>
                  <a:lnTo>
                    <a:pt x="237" y="11"/>
                  </a:lnTo>
                  <a:lnTo>
                    <a:pt x="242" y="11"/>
                  </a:lnTo>
                  <a:lnTo>
                    <a:pt x="248" y="16"/>
                  </a:lnTo>
                  <a:lnTo>
                    <a:pt x="253" y="16"/>
                  </a:lnTo>
                  <a:lnTo>
                    <a:pt x="258" y="22"/>
                  </a:lnTo>
                  <a:lnTo>
                    <a:pt x="263" y="22"/>
                  </a:lnTo>
                  <a:lnTo>
                    <a:pt x="263" y="27"/>
                  </a:lnTo>
                  <a:lnTo>
                    <a:pt x="269" y="27"/>
                  </a:lnTo>
                  <a:lnTo>
                    <a:pt x="269" y="33"/>
                  </a:lnTo>
                  <a:lnTo>
                    <a:pt x="269" y="38"/>
                  </a:lnTo>
                  <a:lnTo>
                    <a:pt x="269" y="43"/>
                  </a:lnTo>
                  <a:lnTo>
                    <a:pt x="269" y="49"/>
                  </a:lnTo>
                  <a:lnTo>
                    <a:pt x="263" y="49"/>
                  </a:lnTo>
                  <a:lnTo>
                    <a:pt x="263" y="54"/>
                  </a:lnTo>
                  <a:lnTo>
                    <a:pt x="258" y="60"/>
                  </a:lnTo>
                  <a:lnTo>
                    <a:pt x="258" y="65"/>
                  </a:lnTo>
                  <a:lnTo>
                    <a:pt x="253" y="65"/>
                  </a:lnTo>
                  <a:lnTo>
                    <a:pt x="253" y="71"/>
                  </a:lnTo>
                  <a:lnTo>
                    <a:pt x="253" y="76"/>
                  </a:lnTo>
                  <a:lnTo>
                    <a:pt x="258" y="76"/>
                  </a:lnTo>
                  <a:lnTo>
                    <a:pt x="258" y="81"/>
                  </a:lnTo>
                  <a:lnTo>
                    <a:pt x="258" y="87"/>
                  </a:lnTo>
                  <a:lnTo>
                    <a:pt x="258" y="92"/>
                  </a:lnTo>
                  <a:lnTo>
                    <a:pt x="258" y="98"/>
                  </a:lnTo>
                  <a:lnTo>
                    <a:pt x="258" y="103"/>
                  </a:lnTo>
                  <a:lnTo>
                    <a:pt x="258" y="109"/>
                  </a:lnTo>
                  <a:lnTo>
                    <a:pt x="258" y="114"/>
                  </a:lnTo>
                  <a:lnTo>
                    <a:pt x="263" y="120"/>
                  </a:lnTo>
                  <a:lnTo>
                    <a:pt x="263" y="125"/>
                  </a:lnTo>
                  <a:lnTo>
                    <a:pt x="263" y="130"/>
                  </a:lnTo>
                  <a:lnTo>
                    <a:pt x="263" y="136"/>
                  </a:lnTo>
                  <a:lnTo>
                    <a:pt x="263" y="141"/>
                  </a:lnTo>
                  <a:lnTo>
                    <a:pt x="263" y="147"/>
                  </a:lnTo>
                  <a:lnTo>
                    <a:pt x="269" y="152"/>
                  </a:lnTo>
                  <a:lnTo>
                    <a:pt x="269" y="158"/>
                  </a:lnTo>
                  <a:lnTo>
                    <a:pt x="269" y="163"/>
                  </a:lnTo>
                  <a:lnTo>
                    <a:pt x="274" y="163"/>
                  </a:lnTo>
                  <a:lnTo>
                    <a:pt x="274" y="169"/>
                  </a:lnTo>
                  <a:lnTo>
                    <a:pt x="279" y="174"/>
                  </a:lnTo>
                  <a:lnTo>
                    <a:pt x="279" y="179"/>
                  </a:lnTo>
                  <a:lnTo>
                    <a:pt x="285" y="179"/>
                  </a:lnTo>
                  <a:lnTo>
                    <a:pt x="285" y="185"/>
                  </a:lnTo>
                  <a:lnTo>
                    <a:pt x="290" y="185"/>
                  </a:lnTo>
                  <a:lnTo>
                    <a:pt x="295" y="190"/>
                  </a:lnTo>
                  <a:lnTo>
                    <a:pt x="300" y="190"/>
                  </a:lnTo>
                  <a:lnTo>
                    <a:pt x="306" y="190"/>
                  </a:lnTo>
                  <a:lnTo>
                    <a:pt x="316" y="190"/>
                  </a:lnTo>
                  <a:lnTo>
                    <a:pt x="322" y="190"/>
                  </a:lnTo>
                  <a:lnTo>
                    <a:pt x="327" y="190"/>
                  </a:lnTo>
                  <a:lnTo>
                    <a:pt x="332" y="196"/>
                  </a:lnTo>
                  <a:lnTo>
                    <a:pt x="337" y="201"/>
                  </a:lnTo>
                  <a:lnTo>
                    <a:pt x="343" y="207"/>
                  </a:lnTo>
                  <a:lnTo>
                    <a:pt x="343" y="212"/>
                  </a:lnTo>
                  <a:lnTo>
                    <a:pt x="348" y="212"/>
                  </a:lnTo>
                  <a:lnTo>
                    <a:pt x="353" y="212"/>
                  </a:lnTo>
                  <a:lnTo>
                    <a:pt x="353" y="217"/>
                  </a:lnTo>
                  <a:lnTo>
                    <a:pt x="358" y="217"/>
                  </a:lnTo>
                  <a:lnTo>
                    <a:pt x="358" y="223"/>
                  </a:lnTo>
                  <a:lnTo>
                    <a:pt x="364" y="223"/>
                  </a:lnTo>
                  <a:lnTo>
                    <a:pt x="369" y="223"/>
                  </a:lnTo>
                  <a:lnTo>
                    <a:pt x="374" y="223"/>
                  </a:lnTo>
                  <a:lnTo>
                    <a:pt x="380" y="223"/>
                  </a:lnTo>
                  <a:lnTo>
                    <a:pt x="390" y="223"/>
                  </a:lnTo>
                  <a:lnTo>
                    <a:pt x="395" y="223"/>
                  </a:lnTo>
                  <a:lnTo>
                    <a:pt x="401" y="217"/>
                  </a:lnTo>
                  <a:lnTo>
                    <a:pt x="406" y="217"/>
                  </a:lnTo>
                  <a:lnTo>
                    <a:pt x="411" y="217"/>
                  </a:lnTo>
                  <a:lnTo>
                    <a:pt x="417" y="217"/>
                  </a:lnTo>
                  <a:close/>
                </a:path>
              </a:pathLst>
            </a:custGeom>
            <a:solidFill>
              <a:srgbClr val="A5FAFF"/>
            </a:solidFill>
            <a:ln w="7938">
              <a:solidFill>
                <a:srgbClr val="000000"/>
              </a:solidFill>
              <a:round/>
              <a:headEnd/>
              <a:tailEnd/>
            </a:ln>
          </p:spPr>
          <p:txBody>
            <a:bodyPr/>
            <a:lstStyle/>
            <a:p>
              <a:endParaRPr lang="es-CO"/>
            </a:p>
          </p:txBody>
        </p:sp>
        <p:sp>
          <p:nvSpPr>
            <p:cNvPr id="53275" name="Freeform 26"/>
            <p:cNvSpPr>
              <a:spLocks/>
            </p:cNvSpPr>
            <p:nvPr/>
          </p:nvSpPr>
          <p:spPr bwMode="auto">
            <a:xfrm>
              <a:off x="3999" y="2788"/>
              <a:ext cx="585" cy="370"/>
            </a:xfrm>
            <a:custGeom>
              <a:avLst/>
              <a:gdLst>
                <a:gd name="T0" fmla="*/ 432 w 585"/>
                <a:gd name="T1" fmla="*/ 22 h 370"/>
                <a:gd name="T2" fmla="*/ 443 w 585"/>
                <a:gd name="T3" fmla="*/ 16 h 370"/>
                <a:gd name="T4" fmla="*/ 454 w 585"/>
                <a:gd name="T5" fmla="*/ 22 h 370"/>
                <a:gd name="T6" fmla="*/ 480 w 585"/>
                <a:gd name="T7" fmla="*/ 22 h 370"/>
                <a:gd name="T8" fmla="*/ 496 w 585"/>
                <a:gd name="T9" fmla="*/ 16 h 370"/>
                <a:gd name="T10" fmla="*/ 454 w 585"/>
                <a:gd name="T11" fmla="*/ 65 h 370"/>
                <a:gd name="T12" fmla="*/ 469 w 585"/>
                <a:gd name="T13" fmla="*/ 76 h 370"/>
                <a:gd name="T14" fmla="*/ 485 w 585"/>
                <a:gd name="T15" fmla="*/ 98 h 370"/>
                <a:gd name="T16" fmla="*/ 506 w 585"/>
                <a:gd name="T17" fmla="*/ 109 h 370"/>
                <a:gd name="T18" fmla="*/ 527 w 585"/>
                <a:gd name="T19" fmla="*/ 114 h 370"/>
                <a:gd name="T20" fmla="*/ 549 w 585"/>
                <a:gd name="T21" fmla="*/ 109 h 370"/>
                <a:gd name="T22" fmla="*/ 575 w 585"/>
                <a:gd name="T23" fmla="*/ 103 h 370"/>
                <a:gd name="T24" fmla="*/ 575 w 585"/>
                <a:gd name="T25" fmla="*/ 125 h 370"/>
                <a:gd name="T26" fmla="*/ 554 w 585"/>
                <a:gd name="T27" fmla="*/ 141 h 370"/>
                <a:gd name="T28" fmla="*/ 527 w 585"/>
                <a:gd name="T29" fmla="*/ 152 h 370"/>
                <a:gd name="T30" fmla="*/ 496 w 585"/>
                <a:gd name="T31" fmla="*/ 158 h 370"/>
                <a:gd name="T32" fmla="*/ 464 w 585"/>
                <a:gd name="T33" fmla="*/ 163 h 370"/>
                <a:gd name="T34" fmla="*/ 432 w 585"/>
                <a:gd name="T35" fmla="*/ 174 h 370"/>
                <a:gd name="T36" fmla="*/ 411 w 585"/>
                <a:gd name="T37" fmla="*/ 190 h 370"/>
                <a:gd name="T38" fmla="*/ 385 w 585"/>
                <a:gd name="T39" fmla="*/ 206 h 370"/>
                <a:gd name="T40" fmla="*/ 364 w 585"/>
                <a:gd name="T41" fmla="*/ 201 h 370"/>
                <a:gd name="T42" fmla="*/ 348 w 585"/>
                <a:gd name="T43" fmla="*/ 228 h 370"/>
                <a:gd name="T44" fmla="*/ 343 w 585"/>
                <a:gd name="T45" fmla="*/ 255 h 370"/>
                <a:gd name="T46" fmla="*/ 343 w 585"/>
                <a:gd name="T47" fmla="*/ 294 h 370"/>
                <a:gd name="T48" fmla="*/ 327 w 585"/>
                <a:gd name="T49" fmla="*/ 304 h 370"/>
                <a:gd name="T50" fmla="*/ 295 w 585"/>
                <a:gd name="T51" fmla="*/ 326 h 370"/>
                <a:gd name="T52" fmla="*/ 263 w 585"/>
                <a:gd name="T53" fmla="*/ 364 h 370"/>
                <a:gd name="T54" fmla="*/ 242 w 585"/>
                <a:gd name="T55" fmla="*/ 359 h 370"/>
                <a:gd name="T56" fmla="*/ 227 w 585"/>
                <a:gd name="T57" fmla="*/ 348 h 370"/>
                <a:gd name="T58" fmla="*/ 211 w 585"/>
                <a:gd name="T59" fmla="*/ 337 h 370"/>
                <a:gd name="T60" fmla="*/ 200 w 585"/>
                <a:gd name="T61" fmla="*/ 315 h 370"/>
                <a:gd name="T62" fmla="*/ 174 w 585"/>
                <a:gd name="T63" fmla="*/ 294 h 370"/>
                <a:gd name="T64" fmla="*/ 147 w 585"/>
                <a:gd name="T65" fmla="*/ 283 h 370"/>
                <a:gd name="T66" fmla="*/ 126 w 585"/>
                <a:gd name="T67" fmla="*/ 288 h 370"/>
                <a:gd name="T68" fmla="*/ 121 w 585"/>
                <a:gd name="T69" fmla="*/ 304 h 370"/>
                <a:gd name="T70" fmla="*/ 105 w 585"/>
                <a:gd name="T71" fmla="*/ 321 h 370"/>
                <a:gd name="T72" fmla="*/ 84 w 585"/>
                <a:gd name="T73" fmla="*/ 321 h 370"/>
                <a:gd name="T74" fmla="*/ 58 w 585"/>
                <a:gd name="T75" fmla="*/ 304 h 370"/>
                <a:gd name="T76" fmla="*/ 37 w 585"/>
                <a:gd name="T77" fmla="*/ 283 h 370"/>
                <a:gd name="T78" fmla="*/ 26 w 585"/>
                <a:gd name="T79" fmla="*/ 250 h 370"/>
                <a:gd name="T80" fmla="*/ 5 w 585"/>
                <a:gd name="T81" fmla="*/ 228 h 370"/>
                <a:gd name="T82" fmla="*/ 5 w 585"/>
                <a:gd name="T83" fmla="*/ 92 h 370"/>
                <a:gd name="T84" fmla="*/ 21 w 585"/>
                <a:gd name="T85" fmla="*/ 92 h 370"/>
                <a:gd name="T86" fmla="*/ 37 w 585"/>
                <a:gd name="T87" fmla="*/ 87 h 370"/>
                <a:gd name="T88" fmla="*/ 52 w 585"/>
                <a:gd name="T89" fmla="*/ 92 h 370"/>
                <a:gd name="T90" fmla="*/ 73 w 585"/>
                <a:gd name="T91" fmla="*/ 81 h 370"/>
                <a:gd name="T92" fmla="*/ 89 w 585"/>
                <a:gd name="T93" fmla="*/ 87 h 370"/>
                <a:gd name="T94" fmla="*/ 110 w 585"/>
                <a:gd name="T95" fmla="*/ 81 h 370"/>
                <a:gd name="T96" fmla="*/ 121 w 585"/>
                <a:gd name="T97" fmla="*/ 54 h 370"/>
                <a:gd name="T98" fmla="*/ 147 w 585"/>
                <a:gd name="T99" fmla="*/ 43 h 370"/>
                <a:gd name="T100" fmla="*/ 168 w 585"/>
                <a:gd name="T101" fmla="*/ 49 h 370"/>
                <a:gd name="T102" fmla="*/ 179 w 585"/>
                <a:gd name="T103" fmla="*/ 32 h 370"/>
                <a:gd name="T104" fmla="*/ 216 w 585"/>
                <a:gd name="T105" fmla="*/ 22 h 370"/>
                <a:gd name="T106" fmla="*/ 232 w 585"/>
                <a:gd name="T107" fmla="*/ 11 h 370"/>
                <a:gd name="T108" fmla="*/ 263 w 585"/>
                <a:gd name="T109" fmla="*/ 16 h 370"/>
                <a:gd name="T110" fmla="*/ 300 w 585"/>
                <a:gd name="T111" fmla="*/ 11 h 370"/>
                <a:gd name="T112" fmla="*/ 332 w 585"/>
                <a:gd name="T113" fmla="*/ 11 h 370"/>
                <a:gd name="T114" fmla="*/ 353 w 585"/>
                <a:gd name="T115" fmla="*/ 5 h 370"/>
                <a:gd name="T116" fmla="*/ 374 w 585"/>
                <a:gd name="T117" fmla="*/ 5 h 370"/>
                <a:gd name="T118" fmla="*/ 411 w 585"/>
                <a:gd name="T119" fmla="*/ 5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5"/>
                <a:gd name="T181" fmla="*/ 0 h 370"/>
                <a:gd name="T182" fmla="*/ 585 w 585"/>
                <a:gd name="T183" fmla="*/ 370 h 3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5" h="370">
                  <a:moveTo>
                    <a:pt x="411" y="5"/>
                  </a:moveTo>
                  <a:lnTo>
                    <a:pt x="417" y="11"/>
                  </a:lnTo>
                  <a:lnTo>
                    <a:pt x="417" y="16"/>
                  </a:lnTo>
                  <a:lnTo>
                    <a:pt x="422" y="11"/>
                  </a:lnTo>
                  <a:lnTo>
                    <a:pt x="427" y="16"/>
                  </a:lnTo>
                  <a:lnTo>
                    <a:pt x="432" y="16"/>
                  </a:lnTo>
                  <a:lnTo>
                    <a:pt x="432" y="22"/>
                  </a:lnTo>
                  <a:lnTo>
                    <a:pt x="432" y="16"/>
                  </a:lnTo>
                  <a:lnTo>
                    <a:pt x="432" y="11"/>
                  </a:lnTo>
                  <a:lnTo>
                    <a:pt x="438" y="11"/>
                  </a:lnTo>
                  <a:lnTo>
                    <a:pt x="438" y="16"/>
                  </a:lnTo>
                  <a:lnTo>
                    <a:pt x="443" y="16"/>
                  </a:lnTo>
                  <a:lnTo>
                    <a:pt x="443" y="22"/>
                  </a:lnTo>
                  <a:lnTo>
                    <a:pt x="443" y="16"/>
                  </a:lnTo>
                  <a:lnTo>
                    <a:pt x="448" y="16"/>
                  </a:lnTo>
                  <a:lnTo>
                    <a:pt x="448" y="22"/>
                  </a:lnTo>
                  <a:lnTo>
                    <a:pt x="443" y="22"/>
                  </a:lnTo>
                  <a:lnTo>
                    <a:pt x="448" y="22"/>
                  </a:lnTo>
                  <a:lnTo>
                    <a:pt x="454" y="22"/>
                  </a:lnTo>
                  <a:lnTo>
                    <a:pt x="459" y="22"/>
                  </a:lnTo>
                  <a:lnTo>
                    <a:pt x="454" y="22"/>
                  </a:lnTo>
                  <a:lnTo>
                    <a:pt x="454" y="27"/>
                  </a:lnTo>
                  <a:lnTo>
                    <a:pt x="464" y="27"/>
                  </a:lnTo>
                  <a:lnTo>
                    <a:pt x="464" y="22"/>
                  </a:lnTo>
                  <a:lnTo>
                    <a:pt x="469" y="22"/>
                  </a:lnTo>
                  <a:lnTo>
                    <a:pt x="469" y="27"/>
                  </a:lnTo>
                  <a:lnTo>
                    <a:pt x="475" y="27"/>
                  </a:lnTo>
                  <a:lnTo>
                    <a:pt x="480" y="22"/>
                  </a:lnTo>
                  <a:lnTo>
                    <a:pt x="480" y="16"/>
                  </a:lnTo>
                  <a:lnTo>
                    <a:pt x="480" y="11"/>
                  </a:lnTo>
                  <a:lnTo>
                    <a:pt x="485" y="16"/>
                  </a:lnTo>
                  <a:lnTo>
                    <a:pt x="485" y="22"/>
                  </a:lnTo>
                  <a:lnTo>
                    <a:pt x="485" y="16"/>
                  </a:lnTo>
                  <a:lnTo>
                    <a:pt x="490" y="11"/>
                  </a:lnTo>
                  <a:lnTo>
                    <a:pt x="496" y="16"/>
                  </a:lnTo>
                  <a:lnTo>
                    <a:pt x="496" y="22"/>
                  </a:lnTo>
                  <a:lnTo>
                    <a:pt x="501" y="22"/>
                  </a:lnTo>
                  <a:lnTo>
                    <a:pt x="506" y="22"/>
                  </a:lnTo>
                  <a:lnTo>
                    <a:pt x="448" y="54"/>
                  </a:lnTo>
                  <a:lnTo>
                    <a:pt x="448" y="60"/>
                  </a:lnTo>
                  <a:lnTo>
                    <a:pt x="448" y="65"/>
                  </a:lnTo>
                  <a:lnTo>
                    <a:pt x="454" y="65"/>
                  </a:lnTo>
                  <a:lnTo>
                    <a:pt x="459" y="65"/>
                  </a:lnTo>
                  <a:lnTo>
                    <a:pt x="459" y="60"/>
                  </a:lnTo>
                  <a:lnTo>
                    <a:pt x="464" y="60"/>
                  </a:lnTo>
                  <a:lnTo>
                    <a:pt x="464" y="65"/>
                  </a:lnTo>
                  <a:lnTo>
                    <a:pt x="464" y="70"/>
                  </a:lnTo>
                  <a:lnTo>
                    <a:pt x="469" y="70"/>
                  </a:lnTo>
                  <a:lnTo>
                    <a:pt x="469" y="76"/>
                  </a:lnTo>
                  <a:lnTo>
                    <a:pt x="475" y="76"/>
                  </a:lnTo>
                  <a:lnTo>
                    <a:pt x="475" y="81"/>
                  </a:lnTo>
                  <a:lnTo>
                    <a:pt x="475" y="87"/>
                  </a:lnTo>
                  <a:lnTo>
                    <a:pt x="480" y="87"/>
                  </a:lnTo>
                  <a:lnTo>
                    <a:pt x="480" y="92"/>
                  </a:lnTo>
                  <a:lnTo>
                    <a:pt x="480" y="98"/>
                  </a:lnTo>
                  <a:lnTo>
                    <a:pt x="485" y="98"/>
                  </a:lnTo>
                  <a:lnTo>
                    <a:pt x="485" y="103"/>
                  </a:lnTo>
                  <a:lnTo>
                    <a:pt x="490" y="103"/>
                  </a:lnTo>
                  <a:lnTo>
                    <a:pt x="496" y="103"/>
                  </a:lnTo>
                  <a:lnTo>
                    <a:pt x="496" y="109"/>
                  </a:lnTo>
                  <a:lnTo>
                    <a:pt x="501" y="103"/>
                  </a:lnTo>
                  <a:lnTo>
                    <a:pt x="501" y="109"/>
                  </a:lnTo>
                  <a:lnTo>
                    <a:pt x="506" y="109"/>
                  </a:lnTo>
                  <a:lnTo>
                    <a:pt x="501" y="109"/>
                  </a:lnTo>
                  <a:lnTo>
                    <a:pt x="506" y="114"/>
                  </a:lnTo>
                  <a:lnTo>
                    <a:pt x="512" y="114"/>
                  </a:lnTo>
                  <a:lnTo>
                    <a:pt x="512" y="109"/>
                  </a:lnTo>
                  <a:lnTo>
                    <a:pt x="517" y="109"/>
                  </a:lnTo>
                  <a:lnTo>
                    <a:pt x="522" y="109"/>
                  </a:lnTo>
                  <a:lnTo>
                    <a:pt x="527" y="114"/>
                  </a:lnTo>
                  <a:lnTo>
                    <a:pt x="527" y="109"/>
                  </a:lnTo>
                  <a:lnTo>
                    <a:pt x="527" y="114"/>
                  </a:lnTo>
                  <a:lnTo>
                    <a:pt x="533" y="114"/>
                  </a:lnTo>
                  <a:lnTo>
                    <a:pt x="538" y="114"/>
                  </a:lnTo>
                  <a:lnTo>
                    <a:pt x="538" y="109"/>
                  </a:lnTo>
                  <a:lnTo>
                    <a:pt x="543" y="109"/>
                  </a:lnTo>
                  <a:lnTo>
                    <a:pt x="549" y="109"/>
                  </a:lnTo>
                  <a:lnTo>
                    <a:pt x="549" y="114"/>
                  </a:lnTo>
                  <a:lnTo>
                    <a:pt x="554" y="114"/>
                  </a:lnTo>
                  <a:lnTo>
                    <a:pt x="554" y="109"/>
                  </a:lnTo>
                  <a:lnTo>
                    <a:pt x="559" y="109"/>
                  </a:lnTo>
                  <a:lnTo>
                    <a:pt x="564" y="109"/>
                  </a:lnTo>
                  <a:lnTo>
                    <a:pt x="570" y="109"/>
                  </a:lnTo>
                  <a:lnTo>
                    <a:pt x="575" y="103"/>
                  </a:lnTo>
                  <a:lnTo>
                    <a:pt x="575" y="109"/>
                  </a:lnTo>
                  <a:lnTo>
                    <a:pt x="580" y="109"/>
                  </a:lnTo>
                  <a:lnTo>
                    <a:pt x="585" y="109"/>
                  </a:lnTo>
                  <a:lnTo>
                    <a:pt x="580" y="109"/>
                  </a:lnTo>
                  <a:lnTo>
                    <a:pt x="580" y="114"/>
                  </a:lnTo>
                  <a:lnTo>
                    <a:pt x="580" y="119"/>
                  </a:lnTo>
                  <a:lnTo>
                    <a:pt x="575" y="125"/>
                  </a:lnTo>
                  <a:lnTo>
                    <a:pt x="575" y="130"/>
                  </a:lnTo>
                  <a:lnTo>
                    <a:pt x="570" y="130"/>
                  </a:lnTo>
                  <a:lnTo>
                    <a:pt x="564" y="130"/>
                  </a:lnTo>
                  <a:lnTo>
                    <a:pt x="564" y="136"/>
                  </a:lnTo>
                  <a:lnTo>
                    <a:pt x="564" y="141"/>
                  </a:lnTo>
                  <a:lnTo>
                    <a:pt x="559" y="141"/>
                  </a:lnTo>
                  <a:lnTo>
                    <a:pt x="554" y="141"/>
                  </a:lnTo>
                  <a:lnTo>
                    <a:pt x="554" y="147"/>
                  </a:lnTo>
                  <a:lnTo>
                    <a:pt x="549" y="147"/>
                  </a:lnTo>
                  <a:lnTo>
                    <a:pt x="543" y="147"/>
                  </a:lnTo>
                  <a:lnTo>
                    <a:pt x="538" y="147"/>
                  </a:lnTo>
                  <a:lnTo>
                    <a:pt x="533" y="147"/>
                  </a:lnTo>
                  <a:lnTo>
                    <a:pt x="533" y="152"/>
                  </a:lnTo>
                  <a:lnTo>
                    <a:pt x="527" y="152"/>
                  </a:lnTo>
                  <a:lnTo>
                    <a:pt x="522" y="152"/>
                  </a:lnTo>
                  <a:lnTo>
                    <a:pt x="517" y="152"/>
                  </a:lnTo>
                  <a:lnTo>
                    <a:pt x="512" y="152"/>
                  </a:lnTo>
                  <a:lnTo>
                    <a:pt x="512" y="158"/>
                  </a:lnTo>
                  <a:lnTo>
                    <a:pt x="506" y="158"/>
                  </a:lnTo>
                  <a:lnTo>
                    <a:pt x="501" y="158"/>
                  </a:lnTo>
                  <a:lnTo>
                    <a:pt x="496" y="158"/>
                  </a:lnTo>
                  <a:lnTo>
                    <a:pt x="496" y="163"/>
                  </a:lnTo>
                  <a:lnTo>
                    <a:pt x="490" y="163"/>
                  </a:lnTo>
                  <a:lnTo>
                    <a:pt x="485" y="163"/>
                  </a:lnTo>
                  <a:lnTo>
                    <a:pt x="480" y="163"/>
                  </a:lnTo>
                  <a:lnTo>
                    <a:pt x="475" y="163"/>
                  </a:lnTo>
                  <a:lnTo>
                    <a:pt x="469" y="163"/>
                  </a:lnTo>
                  <a:lnTo>
                    <a:pt x="464" y="163"/>
                  </a:lnTo>
                  <a:lnTo>
                    <a:pt x="459" y="163"/>
                  </a:lnTo>
                  <a:lnTo>
                    <a:pt x="454" y="163"/>
                  </a:lnTo>
                  <a:lnTo>
                    <a:pt x="448" y="163"/>
                  </a:lnTo>
                  <a:lnTo>
                    <a:pt x="443" y="163"/>
                  </a:lnTo>
                  <a:lnTo>
                    <a:pt x="438" y="168"/>
                  </a:lnTo>
                  <a:lnTo>
                    <a:pt x="438" y="174"/>
                  </a:lnTo>
                  <a:lnTo>
                    <a:pt x="432" y="174"/>
                  </a:lnTo>
                  <a:lnTo>
                    <a:pt x="432" y="179"/>
                  </a:lnTo>
                  <a:lnTo>
                    <a:pt x="427" y="179"/>
                  </a:lnTo>
                  <a:lnTo>
                    <a:pt x="422" y="179"/>
                  </a:lnTo>
                  <a:lnTo>
                    <a:pt x="422" y="185"/>
                  </a:lnTo>
                  <a:lnTo>
                    <a:pt x="417" y="185"/>
                  </a:lnTo>
                  <a:lnTo>
                    <a:pt x="411" y="185"/>
                  </a:lnTo>
                  <a:lnTo>
                    <a:pt x="411" y="190"/>
                  </a:lnTo>
                  <a:lnTo>
                    <a:pt x="406" y="190"/>
                  </a:lnTo>
                  <a:lnTo>
                    <a:pt x="401" y="190"/>
                  </a:lnTo>
                  <a:lnTo>
                    <a:pt x="395" y="196"/>
                  </a:lnTo>
                  <a:lnTo>
                    <a:pt x="390" y="196"/>
                  </a:lnTo>
                  <a:lnTo>
                    <a:pt x="390" y="201"/>
                  </a:lnTo>
                  <a:lnTo>
                    <a:pt x="385" y="201"/>
                  </a:lnTo>
                  <a:lnTo>
                    <a:pt x="385" y="206"/>
                  </a:lnTo>
                  <a:lnTo>
                    <a:pt x="380" y="206"/>
                  </a:lnTo>
                  <a:lnTo>
                    <a:pt x="380" y="201"/>
                  </a:lnTo>
                  <a:lnTo>
                    <a:pt x="374" y="201"/>
                  </a:lnTo>
                  <a:lnTo>
                    <a:pt x="369" y="201"/>
                  </a:lnTo>
                  <a:lnTo>
                    <a:pt x="369" y="196"/>
                  </a:lnTo>
                  <a:lnTo>
                    <a:pt x="364" y="196"/>
                  </a:lnTo>
                  <a:lnTo>
                    <a:pt x="364" y="201"/>
                  </a:lnTo>
                  <a:lnTo>
                    <a:pt x="358" y="201"/>
                  </a:lnTo>
                  <a:lnTo>
                    <a:pt x="358" y="206"/>
                  </a:lnTo>
                  <a:lnTo>
                    <a:pt x="358" y="212"/>
                  </a:lnTo>
                  <a:lnTo>
                    <a:pt x="358" y="217"/>
                  </a:lnTo>
                  <a:lnTo>
                    <a:pt x="353" y="217"/>
                  </a:lnTo>
                  <a:lnTo>
                    <a:pt x="353" y="223"/>
                  </a:lnTo>
                  <a:lnTo>
                    <a:pt x="348" y="228"/>
                  </a:lnTo>
                  <a:lnTo>
                    <a:pt x="348" y="234"/>
                  </a:lnTo>
                  <a:lnTo>
                    <a:pt x="348" y="239"/>
                  </a:lnTo>
                  <a:lnTo>
                    <a:pt x="343" y="239"/>
                  </a:lnTo>
                  <a:lnTo>
                    <a:pt x="348" y="239"/>
                  </a:lnTo>
                  <a:lnTo>
                    <a:pt x="348" y="245"/>
                  </a:lnTo>
                  <a:lnTo>
                    <a:pt x="343" y="250"/>
                  </a:lnTo>
                  <a:lnTo>
                    <a:pt x="343" y="255"/>
                  </a:lnTo>
                  <a:lnTo>
                    <a:pt x="343" y="261"/>
                  </a:lnTo>
                  <a:lnTo>
                    <a:pt x="337" y="266"/>
                  </a:lnTo>
                  <a:lnTo>
                    <a:pt x="337" y="272"/>
                  </a:lnTo>
                  <a:lnTo>
                    <a:pt x="337" y="277"/>
                  </a:lnTo>
                  <a:lnTo>
                    <a:pt x="337" y="283"/>
                  </a:lnTo>
                  <a:lnTo>
                    <a:pt x="343" y="288"/>
                  </a:lnTo>
                  <a:lnTo>
                    <a:pt x="343" y="294"/>
                  </a:lnTo>
                  <a:lnTo>
                    <a:pt x="337" y="294"/>
                  </a:lnTo>
                  <a:lnTo>
                    <a:pt x="337" y="288"/>
                  </a:lnTo>
                  <a:lnTo>
                    <a:pt x="332" y="288"/>
                  </a:lnTo>
                  <a:lnTo>
                    <a:pt x="337" y="294"/>
                  </a:lnTo>
                  <a:lnTo>
                    <a:pt x="332" y="294"/>
                  </a:lnTo>
                  <a:lnTo>
                    <a:pt x="332" y="299"/>
                  </a:lnTo>
                  <a:lnTo>
                    <a:pt x="327" y="304"/>
                  </a:lnTo>
                  <a:lnTo>
                    <a:pt x="322" y="310"/>
                  </a:lnTo>
                  <a:lnTo>
                    <a:pt x="316" y="315"/>
                  </a:lnTo>
                  <a:lnTo>
                    <a:pt x="311" y="315"/>
                  </a:lnTo>
                  <a:lnTo>
                    <a:pt x="306" y="315"/>
                  </a:lnTo>
                  <a:lnTo>
                    <a:pt x="300" y="321"/>
                  </a:lnTo>
                  <a:lnTo>
                    <a:pt x="300" y="326"/>
                  </a:lnTo>
                  <a:lnTo>
                    <a:pt x="295" y="326"/>
                  </a:lnTo>
                  <a:lnTo>
                    <a:pt x="295" y="332"/>
                  </a:lnTo>
                  <a:lnTo>
                    <a:pt x="290" y="337"/>
                  </a:lnTo>
                  <a:lnTo>
                    <a:pt x="285" y="342"/>
                  </a:lnTo>
                  <a:lnTo>
                    <a:pt x="279" y="348"/>
                  </a:lnTo>
                  <a:lnTo>
                    <a:pt x="274" y="353"/>
                  </a:lnTo>
                  <a:lnTo>
                    <a:pt x="269" y="359"/>
                  </a:lnTo>
                  <a:lnTo>
                    <a:pt x="263" y="364"/>
                  </a:lnTo>
                  <a:lnTo>
                    <a:pt x="258" y="364"/>
                  </a:lnTo>
                  <a:lnTo>
                    <a:pt x="258" y="370"/>
                  </a:lnTo>
                  <a:lnTo>
                    <a:pt x="253" y="370"/>
                  </a:lnTo>
                  <a:lnTo>
                    <a:pt x="253" y="364"/>
                  </a:lnTo>
                  <a:lnTo>
                    <a:pt x="248" y="364"/>
                  </a:lnTo>
                  <a:lnTo>
                    <a:pt x="248" y="359"/>
                  </a:lnTo>
                  <a:lnTo>
                    <a:pt x="242" y="359"/>
                  </a:lnTo>
                  <a:lnTo>
                    <a:pt x="242" y="353"/>
                  </a:lnTo>
                  <a:lnTo>
                    <a:pt x="242" y="359"/>
                  </a:lnTo>
                  <a:lnTo>
                    <a:pt x="237" y="359"/>
                  </a:lnTo>
                  <a:lnTo>
                    <a:pt x="232" y="359"/>
                  </a:lnTo>
                  <a:lnTo>
                    <a:pt x="227" y="359"/>
                  </a:lnTo>
                  <a:lnTo>
                    <a:pt x="227" y="353"/>
                  </a:lnTo>
                  <a:lnTo>
                    <a:pt x="227" y="348"/>
                  </a:lnTo>
                  <a:lnTo>
                    <a:pt x="221" y="348"/>
                  </a:lnTo>
                  <a:lnTo>
                    <a:pt x="216" y="348"/>
                  </a:lnTo>
                  <a:lnTo>
                    <a:pt x="216" y="342"/>
                  </a:lnTo>
                  <a:lnTo>
                    <a:pt x="216" y="337"/>
                  </a:lnTo>
                  <a:lnTo>
                    <a:pt x="216" y="332"/>
                  </a:lnTo>
                  <a:lnTo>
                    <a:pt x="211" y="332"/>
                  </a:lnTo>
                  <a:lnTo>
                    <a:pt x="211" y="337"/>
                  </a:lnTo>
                  <a:lnTo>
                    <a:pt x="211" y="332"/>
                  </a:lnTo>
                  <a:lnTo>
                    <a:pt x="205" y="326"/>
                  </a:lnTo>
                  <a:lnTo>
                    <a:pt x="211" y="326"/>
                  </a:lnTo>
                  <a:lnTo>
                    <a:pt x="205" y="326"/>
                  </a:lnTo>
                  <a:lnTo>
                    <a:pt x="200" y="326"/>
                  </a:lnTo>
                  <a:lnTo>
                    <a:pt x="200" y="321"/>
                  </a:lnTo>
                  <a:lnTo>
                    <a:pt x="200" y="315"/>
                  </a:lnTo>
                  <a:lnTo>
                    <a:pt x="200" y="310"/>
                  </a:lnTo>
                  <a:lnTo>
                    <a:pt x="195" y="310"/>
                  </a:lnTo>
                  <a:lnTo>
                    <a:pt x="195" y="304"/>
                  </a:lnTo>
                  <a:lnTo>
                    <a:pt x="190" y="299"/>
                  </a:lnTo>
                  <a:lnTo>
                    <a:pt x="184" y="299"/>
                  </a:lnTo>
                  <a:lnTo>
                    <a:pt x="179" y="299"/>
                  </a:lnTo>
                  <a:lnTo>
                    <a:pt x="174" y="294"/>
                  </a:lnTo>
                  <a:lnTo>
                    <a:pt x="168" y="294"/>
                  </a:lnTo>
                  <a:lnTo>
                    <a:pt x="168" y="288"/>
                  </a:lnTo>
                  <a:lnTo>
                    <a:pt x="163" y="288"/>
                  </a:lnTo>
                  <a:lnTo>
                    <a:pt x="163" y="283"/>
                  </a:lnTo>
                  <a:lnTo>
                    <a:pt x="158" y="283"/>
                  </a:lnTo>
                  <a:lnTo>
                    <a:pt x="153" y="283"/>
                  </a:lnTo>
                  <a:lnTo>
                    <a:pt x="147" y="283"/>
                  </a:lnTo>
                  <a:lnTo>
                    <a:pt x="147" y="288"/>
                  </a:lnTo>
                  <a:lnTo>
                    <a:pt x="142" y="288"/>
                  </a:lnTo>
                  <a:lnTo>
                    <a:pt x="142" y="283"/>
                  </a:lnTo>
                  <a:lnTo>
                    <a:pt x="137" y="283"/>
                  </a:lnTo>
                  <a:lnTo>
                    <a:pt x="132" y="283"/>
                  </a:lnTo>
                  <a:lnTo>
                    <a:pt x="126" y="283"/>
                  </a:lnTo>
                  <a:lnTo>
                    <a:pt x="126" y="288"/>
                  </a:lnTo>
                  <a:lnTo>
                    <a:pt x="121" y="288"/>
                  </a:lnTo>
                  <a:lnTo>
                    <a:pt x="126" y="294"/>
                  </a:lnTo>
                  <a:lnTo>
                    <a:pt x="121" y="294"/>
                  </a:lnTo>
                  <a:lnTo>
                    <a:pt x="121" y="299"/>
                  </a:lnTo>
                  <a:lnTo>
                    <a:pt x="126" y="299"/>
                  </a:lnTo>
                  <a:lnTo>
                    <a:pt x="126" y="304"/>
                  </a:lnTo>
                  <a:lnTo>
                    <a:pt x="121" y="304"/>
                  </a:lnTo>
                  <a:lnTo>
                    <a:pt x="126" y="304"/>
                  </a:lnTo>
                  <a:lnTo>
                    <a:pt x="121" y="304"/>
                  </a:lnTo>
                  <a:lnTo>
                    <a:pt x="121" y="310"/>
                  </a:lnTo>
                  <a:lnTo>
                    <a:pt x="116" y="310"/>
                  </a:lnTo>
                  <a:lnTo>
                    <a:pt x="116" y="315"/>
                  </a:lnTo>
                  <a:lnTo>
                    <a:pt x="110" y="315"/>
                  </a:lnTo>
                  <a:lnTo>
                    <a:pt x="105" y="321"/>
                  </a:lnTo>
                  <a:lnTo>
                    <a:pt x="105" y="315"/>
                  </a:lnTo>
                  <a:lnTo>
                    <a:pt x="105" y="321"/>
                  </a:lnTo>
                  <a:lnTo>
                    <a:pt x="100" y="321"/>
                  </a:lnTo>
                  <a:lnTo>
                    <a:pt x="100" y="326"/>
                  </a:lnTo>
                  <a:lnTo>
                    <a:pt x="95" y="326"/>
                  </a:lnTo>
                  <a:lnTo>
                    <a:pt x="89" y="326"/>
                  </a:lnTo>
                  <a:lnTo>
                    <a:pt x="84" y="321"/>
                  </a:lnTo>
                  <a:lnTo>
                    <a:pt x="79" y="321"/>
                  </a:lnTo>
                  <a:lnTo>
                    <a:pt x="79" y="315"/>
                  </a:lnTo>
                  <a:lnTo>
                    <a:pt x="73" y="315"/>
                  </a:lnTo>
                  <a:lnTo>
                    <a:pt x="73" y="310"/>
                  </a:lnTo>
                  <a:lnTo>
                    <a:pt x="68" y="310"/>
                  </a:lnTo>
                  <a:lnTo>
                    <a:pt x="63" y="304"/>
                  </a:lnTo>
                  <a:lnTo>
                    <a:pt x="58" y="304"/>
                  </a:lnTo>
                  <a:lnTo>
                    <a:pt x="58" y="299"/>
                  </a:lnTo>
                  <a:lnTo>
                    <a:pt x="52" y="299"/>
                  </a:lnTo>
                  <a:lnTo>
                    <a:pt x="52" y="294"/>
                  </a:lnTo>
                  <a:lnTo>
                    <a:pt x="47" y="294"/>
                  </a:lnTo>
                  <a:lnTo>
                    <a:pt x="42" y="288"/>
                  </a:lnTo>
                  <a:lnTo>
                    <a:pt x="42" y="283"/>
                  </a:lnTo>
                  <a:lnTo>
                    <a:pt x="37" y="283"/>
                  </a:lnTo>
                  <a:lnTo>
                    <a:pt x="37" y="277"/>
                  </a:lnTo>
                  <a:lnTo>
                    <a:pt x="37" y="272"/>
                  </a:lnTo>
                  <a:lnTo>
                    <a:pt x="37" y="266"/>
                  </a:lnTo>
                  <a:lnTo>
                    <a:pt x="37" y="261"/>
                  </a:lnTo>
                  <a:lnTo>
                    <a:pt x="31" y="261"/>
                  </a:lnTo>
                  <a:lnTo>
                    <a:pt x="31" y="255"/>
                  </a:lnTo>
                  <a:lnTo>
                    <a:pt x="26" y="250"/>
                  </a:lnTo>
                  <a:lnTo>
                    <a:pt x="21" y="250"/>
                  </a:lnTo>
                  <a:lnTo>
                    <a:pt x="21" y="245"/>
                  </a:lnTo>
                  <a:lnTo>
                    <a:pt x="15" y="239"/>
                  </a:lnTo>
                  <a:lnTo>
                    <a:pt x="15" y="234"/>
                  </a:lnTo>
                  <a:lnTo>
                    <a:pt x="10" y="234"/>
                  </a:lnTo>
                  <a:lnTo>
                    <a:pt x="10" y="228"/>
                  </a:lnTo>
                  <a:lnTo>
                    <a:pt x="5" y="228"/>
                  </a:lnTo>
                  <a:lnTo>
                    <a:pt x="5" y="223"/>
                  </a:lnTo>
                  <a:lnTo>
                    <a:pt x="5" y="217"/>
                  </a:lnTo>
                  <a:lnTo>
                    <a:pt x="5" y="212"/>
                  </a:lnTo>
                  <a:lnTo>
                    <a:pt x="5" y="206"/>
                  </a:lnTo>
                  <a:lnTo>
                    <a:pt x="0" y="206"/>
                  </a:lnTo>
                  <a:lnTo>
                    <a:pt x="5" y="152"/>
                  </a:lnTo>
                  <a:lnTo>
                    <a:pt x="5" y="92"/>
                  </a:lnTo>
                  <a:lnTo>
                    <a:pt x="5" y="87"/>
                  </a:lnTo>
                  <a:lnTo>
                    <a:pt x="10" y="87"/>
                  </a:lnTo>
                  <a:lnTo>
                    <a:pt x="15" y="87"/>
                  </a:lnTo>
                  <a:lnTo>
                    <a:pt x="15" y="92"/>
                  </a:lnTo>
                  <a:lnTo>
                    <a:pt x="15" y="87"/>
                  </a:lnTo>
                  <a:lnTo>
                    <a:pt x="21" y="87"/>
                  </a:lnTo>
                  <a:lnTo>
                    <a:pt x="21" y="92"/>
                  </a:lnTo>
                  <a:lnTo>
                    <a:pt x="26" y="92"/>
                  </a:lnTo>
                  <a:lnTo>
                    <a:pt x="26" y="87"/>
                  </a:lnTo>
                  <a:lnTo>
                    <a:pt x="31" y="87"/>
                  </a:lnTo>
                  <a:lnTo>
                    <a:pt x="31" y="92"/>
                  </a:lnTo>
                  <a:lnTo>
                    <a:pt x="31" y="87"/>
                  </a:lnTo>
                  <a:lnTo>
                    <a:pt x="31" y="81"/>
                  </a:lnTo>
                  <a:lnTo>
                    <a:pt x="37" y="87"/>
                  </a:lnTo>
                  <a:lnTo>
                    <a:pt x="37" y="92"/>
                  </a:lnTo>
                  <a:lnTo>
                    <a:pt x="42" y="92"/>
                  </a:lnTo>
                  <a:lnTo>
                    <a:pt x="47" y="92"/>
                  </a:lnTo>
                  <a:lnTo>
                    <a:pt x="42" y="92"/>
                  </a:lnTo>
                  <a:lnTo>
                    <a:pt x="47" y="87"/>
                  </a:lnTo>
                  <a:lnTo>
                    <a:pt x="47" y="92"/>
                  </a:lnTo>
                  <a:lnTo>
                    <a:pt x="52" y="92"/>
                  </a:lnTo>
                  <a:lnTo>
                    <a:pt x="58" y="92"/>
                  </a:lnTo>
                  <a:lnTo>
                    <a:pt x="63" y="92"/>
                  </a:lnTo>
                  <a:lnTo>
                    <a:pt x="63" y="87"/>
                  </a:lnTo>
                  <a:lnTo>
                    <a:pt x="68" y="87"/>
                  </a:lnTo>
                  <a:lnTo>
                    <a:pt x="63" y="87"/>
                  </a:lnTo>
                  <a:lnTo>
                    <a:pt x="68" y="81"/>
                  </a:lnTo>
                  <a:lnTo>
                    <a:pt x="73" y="81"/>
                  </a:lnTo>
                  <a:lnTo>
                    <a:pt x="79" y="81"/>
                  </a:lnTo>
                  <a:lnTo>
                    <a:pt x="79" y="87"/>
                  </a:lnTo>
                  <a:lnTo>
                    <a:pt x="84" y="87"/>
                  </a:lnTo>
                  <a:lnTo>
                    <a:pt x="84" y="81"/>
                  </a:lnTo>
                  <a:lnTo>
                    <a:pt x="79" y="81"/>
                  </a:lnTo>
                  <a:lnTo>
                    <a:pt x="84" y="81"/>
                  </a:lnTo>
                  <a:lnTo>
                    <a:pt x="89" y="87"/>
                  </a:lnTo>
                  <a:lnTo>
                    <a:pt x="89" y="81"/>
                  </a:lnTo>
                  <a:lnTo>
                    <a:pt x="95" y="81"/>
                  </a:lnTo>
                  <a:lnTo>
                    <a:pt x="95" y="76"/>
                  </a:lnTo>
                  <a:lnTo>
                    <a:pt x="100" y="76"/>
                  </a:lnTo>
                  <a:lnTo>
                    <a:pt x="105" y="76"/>
                  </a:lnTo>
                  <a:lnTo>
                    <a:pt x="110" y="76"/>
                  </a:lnTo>
                  <a:lnTo>
                    <a:pt x="110" y="81"/>
                  </a:lnTo>
                  <a:lnTo>
                    <a:pt x="110" y="76"/>
                  </a:lnTo>
                  <a:lnTo>
                    <a:pt x="110" y="70"/>
                  </a:lnTo>
                  <a:lnTo>
                    <a:pt x="116" y="70"/>
                  </a:lnTo>
                  <a:lnTo>
                    <a:pt x="110" y="65"/>
                  </a:lnTo>
                  <a:lnTo>
                    <a:pt x="116" y="65"/>
                  </a:lnTo>
                  <a:lnTo>
                    <a:pt x="116" y="60"/>
                  </a:lnTo>
                  <a:lnTo>
                    <a:pt x="121" y="54"/>
                  </a:lnTo>
                  <a:lnTo>
                    <a:pt x="126" y="54"/>
                  </a:lnTo>
                  <a:lnTo>
                    <a:pt x="132" y="49"/>
                  </a:lnTo>
                  <a:lnTo>
                    <a:pt x="137" y="49"/>
                  </a:lnTo>
                  <a:lnTo>
                    <a:pt x="142" y="54"/>
                  </a:lnTo>
                  <a:lnTo>
                    <a:pt x="147" y="54"/>
                  </a:lnTo>
                  <a:lnTo>
                    <a:pt x="147" y="49"/>
                  </a:lnTo>
                  <a:lnTo>
                    <a:pt x="147" y="43"/>
                  </a:lnTo>
                  <a:lnTo>
                    <a:pt x="153" y="43"/>
                  </a:lnTo>
                  <a:lnTo>
                    <a:pt x="153" y="49"/>
                  </a:lnTo>
                  <a:lnTo>
                    <a:pt x="158" y="49"/>
                  </a:lnTo>
                  <a:lnTo>
                    <a:pt x="158" y="54"/>
                  </a:lnTo>
                  <a:lnTo>
                    <a:pt x="158" y="49"/>
                  </a:lnTo>
                  <a:lnTo>
                    <a:pt x="163" y="49"/>
                  </a:lnTo>
                  <a:lnTo>
                    <a:pt x="168" y="49"/>
                  </a:lnTo>
                  <a:lnTo>
                    <a:pt x="174" y="49"/>
                  </a:lnTo>
                  <a:lnTo>
                    <a:pt x="174" y="43"/>
                  </a:lnTo>
                  <a:lnTo>
                    <a:pt x="168" y="43"/>
                  </a:lnTo>
                  <a:lnTo>
                    <a:pt x="168" y="38"/>
                  </a:lnTo>
                  <a:lnTo>
                    <a:pt x="174" y="38"/>
                  </a:lnTo>
                  <a:lnTo>
                    <a:pt x="179" y="38"/>
                  </a:lnTo>
                  <a:lnTo>
                    <a:pt x="179" y="32"/>
                  </a:lnTo>
                  <a:lnTo>
                    <a:pt x="184" y="32"/>
                  </a:lnTo>
                  <a:lnTo>
                    <a:pt x="190" y="32"/>
                  </a:lnTo>
                  <a:lnTo>
                    <a:pt x="195" y="32"/>
                  </a:lnTo>
                  <a:lnTo>
                    <a:pt x="200" y="27"/>
                  </a:lnTo>
                  <a:lnTo>
                    <a:pt x="205" y="22"/>
                  </a:lnTo>
                  <a:lnTo>
                    <a:pt x="211" y="22"/>
                  </a:lnTo>
                  <a:lnTo>
                    <a:pt x="216" y="22"/>
                  </a:lnTo>
                  <a:lnTo>
                    <a:pt x="221" y="22"/>
                  </a:lnTo>
                  <a:lnTo>
                    <a:pt x="221" y="16"/>
                  </a:lnTo>
                  <a:lnTo>
                    <a:pt x="227" y="22"/>
                  </a:lnTo>
                  <a:lnTo>
                    <a:pt x="232" y="27"/>
                  </a:lnTo>
                  <a:lnTo>
                    <a:pt x="232" y="22"/>
                  </a:lnTo>
                  <a:lnTo>
                    <a:pt x="232" y="16"/>
                  </a:lnTo>
                  <a:lnTo>
                    <a:pt x="232" y="11"/>
                  </a:lnTo>
                  <a:lnTo>
                    <a:pt x="237" y="5"/>
                  </a:lnTo>
                  <a:lnTo>
                    <a:pt x="242" y="5"/>
                  </a:lnTo>
                  <a:lnTo>
                    <a:pt x="248" y="5"/>
                  </a:lnTo>
                  <a:lnTo>
                    <a:pt x="248" y="11"/>
                  </a:lnTo>
                  <a:lnTo>
                    <a:pt x="253" y="16"/>
                  </a:lnTo>
                  <a:lnTo>
                    <a:pt x="258" y="16"/>
                  </a:lnTo>
                  <a:lnTo>
                    <a:pt x="263" y="16"/>
                  </a:lnTo>
                  <a:lnTo>
                    <a:pt x="269" y="16"/>
                  </a:lnTo>
                  <a:lnTo>
                    <a:pt x="274" y="16"/>
                  </a:lnTo>
                  <a:lnTo>
                    <a:pt x="279" y="16"/>
                  </a:lnTo>
                  <a:lnTo>
                    <a:pt x="285" y="11"/>
                  </a:lnTo>
                  <a:lnTo>
                    <a:pt x="290" y="11"/>
                  </a:lnTo>
                  <a:lnTo>
                    <a:pt x="295" y="11"/>
                  </a:lnTo>
                  <a:lnTo>
                    <a:pt x="300" y="11"/>
                  </a:lnTo>
                  <a:lnTo>
                    <a:pt x="300" y="5"/>
                  </a:lnTo>
                  <a:lnTo>
                    <a:pt x="306" y="5"/>
                  </a:lnTo>
                  <a:lnTo>
                    <a:pt x="311" y="11"/>
                  </a:lnTo>
                  <a:lnTo>
                    <a:pt x="316" y="11"/>
                  </a:lnTo>
                  <a:lnTo>
                    <a:pt x="322" y="11"/>
                  </a:lnTo>
                  <a:lnTo>
                    <a:pt x="327" y="11"/>
                  </a:lnTo>
                  <a:lnTo>
                    <a:pt x="332" y="11"/>
                  </a:lnTo>
                  <a:lnTo>
                    <a:pt x="337" y="11"/>
                  </a:lnTo>
                  <a:lnTo>
                    <a:pt x="337" y="5"/>
                  </a:lnTo>
                  <a:lnTo>
                    <a:pt x="343" y="5"/>
                  </a:lnTo>
                  <a:lnTo>
                    <a:pt x="343" y="11"/>
                  </a:lnTo>
                  <a:lnTo>
                    <a:pt x="348" y="11"/>
                  </a:lnTo>
                  <a:lnTo>
                    <a:pt x="348" y="5"/>
                  </a:lnTo>
                  <a:lnTo>
                    <a:pt x="353" y="5"/>
                  </a:lnTo>
                  <a:lnTo>
                    <a:pt x="358" y="11"/>
                  </a:lnTo>
                  <a:lnTo>
                    <a:pt x="364" y="11"/>
                  </a:lnTo>
                  <a:lnTo>
                    <a:pt x="364" y="5"/>
                  </a:lnTo>
                  <a:lnTo>
                    <a:pt x="369" y="5"/>
                  </a:lnTo>
                  <a:lnTo>
                    <a:pt x="369" y="0"/>
                  </a:lnTo>
                  <a:lnTo>
                    <a:pt x="374" y="0"/>
                  </a:lnTo>
                  <a:lnTo>
                    <a:pt x="374" y="5"/>
                  </a:lnTo>
                  <a:lnTo>
                    <a:pt x="380" y="5"/>
                  </a:lnTo>
                  <a:lnTo>
                    <a:pt x="385" y="5"/>
                  </a:lnTo>
                  <a:lnTo>
                    <a:pt x="390" y="5"/>
                  </a:lnTo>
                  <a:lnTo>
                    <a:pt x="395" y="5"/>
                  </a:lnTo>
                  <a:lnTo>
                    <a:pt x="401" y="5"/>
                  </a:lnTo>
                  <a:lnTo>
                    <a:pt x="406" y="5"/>
                  </a:lnTo>
                  <a:lnTo>
                    <a:pt x="411" y="5"/>
                  </a:lnTo>
                  <a:close/>
                </a:path>
              </a:pathLst>
            </a:custGeom>
            <a:solidFill>
              <a:srgbClr val="FFBF00"/>
            </a:solidFill>
            <a:ln w="7938">
              <a:solidFill>
                <a:srgbClr val="000000"/>
              </a:solidFill>
              <a:round/>
              <a:headEnd/>
              <a:tailEnd/>
            </a:ln>
          </p:spPr>
          <p:txBody>
            <a:bodyPr/>
            <a:lstStyle/>
            <a:p>
              <a:endParaRPr lang="es-CO"/>
            </a:p>
          </p:txBody>
        </p:sp>
        <p:sp>
          <p:nvSpPr>
            <p:cNvPr id="53276" name="Freeform 27"/>
            <p:cNvSpPr>
              <a:spLocks/>
            </p:cNvSpPr>
            <p:nvPr/>
          </p:nvSpPr>
          <p:spPr bwMode="auto">
            <a:xfrm>
              <a:off x="3143" y="2820"/>
              <a:ext cx="359" cy="387"/>
            </a:xfrm>
            <a:custGeom>
              <a:avLst/>
              <a:gdLst>
                <a:gd name="T0" fmla="*/ 169 w 359"/>
                <a:gd name="T1" fmla="*/ 17 h 387"/>
                <a:gd name="T2" fmla="*/ 190 w 359"/>
                <a:gd name="T3" fmla="*/ 44 h 387"/>
                <a:gd name="T4" fmla="*/ 206 w 359"/>
                <a:gd name="T5" fmla="*/ 66 h 387"/>
                <a:gd name="T6" fmla="*/ 222 w 359"/>
                <a:gd name="T7" fmla="*/ 82 h 387"/>
                <a:gd name="T8" fmla="*/ 249 w 359"/>
                <a:gd name="T9" fmla="*/ 82 h 387"/>
                <a:gd name="T10" fmla="*/ 264 w 359"/>
                <a:gd name="T11" fmla="*/ 82 h 387"/>
                <a:gd name="T12" fmla="*/ 270 w 359"/>
                <a:gd name="T13" fmla="*/ 98 h 387"/>
                <a:gd name="T14" fmla="*/ 280 w 359"/>
                <a:gd name="T15" fmla="*/ 104 h 387"/>
                <a:gd name="T16" fmla="*/ 285 w 359"/>
                <a:gd name="T17" fmla="*/ 126 h 387"/>
                <a:gd name="T18" fmla="*/ 275 w 359"/>
                <a:gd name="T19" fmla="*/ 147 h 387"/>
                <a:gd name="T20" fmla="*/ 280 w 359"/>
                <a:gd name="T21" fmla="*/ 169 h 387"/>
                <a:gd name="T22" fmla="*/ 296 w 359"/>
                <a:gd name="T23" fmla="*/ 164 h 387"/>
                <a:gd name="T24" fmla="*/ 317 w 359"/>
                <a:gd name="T25" fmla="*/ 158 h 387"/>
                <a:gd name="T26" fmla="*/ 344 w 359"/>
                <a:gd name="T27" fmla="*/ 174 h 387"/>
                <a:gd name="T28" fmla="*/ 354 w 359"/>
                <a:gd name="T29" fmla="*/ 191 h 387"/>
                <a:gd name="T30" fmla="*/ 354 w 359"/>
                <a:gd name="T31" fmla="*/ 213 h 387"/>
                <a:gd name="T32" fmla="*/ 349 w 359"/>
                <a:gd name="T33" fmla="*/ 223 h 387"/>
                <a:gd name="T34" fmla="*/ 328 w 359"/>
                <a:gd name="T35" fmla="*/ 240 h 387"/>
                <a:gd name="T36" fmla="*/ 312 w 359"/>
                <a:gd name="T37" fmla="*/ 251 h 387"/>
                <a:gd name="T38" fmla="*/ 312 w 359"/>
                <a:gd name="T39" fmla="*/ 278 h 387"/>
                <a:gd name="T40" fmla="*/ 317 w 359"/>
                <a:gd name="T41" fmla="*/ 300 h 387"/>
                <a:gd name="T42" fmla="*/ 322 w 359"/>
                <a:gd name="T43" fmla="*/ 327 h 387"/>
                <a:gd name="T44" fmla="*/ 307 w 359"/>
                <a:gd name="T45" fmla="*/ 338 h 387"/>
                <a:gd name="T46" fmla="*/ 301 w 359"/>
                <a:gd name="T47" fmla="*/ 354 h 387"/>
                <a:gd name="T48" fmla="*/ 312 w 359"/>
                <a:gd name="T49" fmla="*/ 376 h 387"/>
                <a:gd name="T50" fmla="*/ 291 w 359"/>
                <a:gd name="T51" fmla="*/ 381 h 387"/>
                <a:gd name="T52" fmla="*/ 270 w 359"/>
                <a:gd name="T53" fmla="*/ 376 h 387"/>
                <a:gd name="T54" fmla="*/ 254 w 359"/>
                <a:gd name="T55" fmla="*/ 370 h 387"/>
                <a:gd name="T56" fmla="*/ 243 w 359"/>
                <a:gd name="T57" fmla="*/ 349 h 387"/>
                <a:gd name="T58" fmla="*/ 227 w 359"/>
                <a:gd name="T59" fmla="*/ 332 h 387"/>
                <a:gd name="T60" fmla="*/ 217 w 359"/>
                <a:gd name="T61" fmla="*/ 310 h 387"/>
                <a:gd name="T62" fmla="*/ 212 w 359"/>
                <a:gd name="T63" fmla="*/ 305 h 387"/>
                <a:gd name="T64" fmla="*/ 185 w 359"/>
                <a:gd name="T65" fmla="*/ 310 h 387"/>
                <a:gd name="T66" fmla="*/ 159 w 359"/>
                <a:gd name="T67" fmla="*/ 305 h 387"/>
                <a:gd name="T68" fmla="*/ 138 w 359"/>
                <a:gd name="T69" fmla="*/ 283 h 387"/>
                <a:gd name="T70" fmla="*/ 117 w 359"/>
                <a:gd name="T71" fmla="*/ 272 h 387"/>
                <a:gd name="T72" fmla="*/ 101 w 359"/>
                <a:gd name="T73" fmla="*/ 262 h 387"/>
                <a:gd name="T74" fmla="*/ 74 w 359"/>
                <a:gd name="T75" fmla="*/ 245 h 387"/>
                <a:gd name="T76" fmla="*/ 53 w 359"/>
                <a:gd name="T77" fmla="*/ 229 h 387"/>
                <a:gd name="T78" fmla="*/ 27 w 359"/>
                <a:gd name="T79" fmla="*/ 202 h 387"/>
                <a:gd name="T80" fmla="*/ 11 w 359"/>
                <a:gd name="T81" fmla="*/ 185 h 387"/>
                <a:gd name="T82" fmla="*/ 6 w 359"/>
                <a:gd name="T83" fmla="*/ 164 h 387"/>
                <a:gd name="T84" fmla="*/ 16 w 359"/>
                <a:gd name="T85" fmla="*/ 147 h 387"/>
                <a:gd name="T86" fmla="*/ 43 w 359"/>
                <a:gd name="T87" fmla="*/ 142 h 387"/>
                <a:gd name="T88" fmla="*/ 74 w 359"/>
                <a:gd name="T89" fmla="*/ 147 h 387"/>
                <a:gd name="T90" fmla="*/ 69 w 359"/>
                <a:gd name="T91" fmla="*/ 126 h 387"/>
                <a:gd name="T92" fmla="*/ 58 w 359"/>
                <a:gd name="T93" fmla="*/ 109 h 387"/>
                <a:gd name="T94" fmla="*/ 53 w 359"/>
                <a:gd name="T95" fmla="*/ 87 h 387"/>
                <a:gd name="T96" fmla="*/ 74 w 359"/>
                <a:gd name="T97" fmla="*/ 77 h 387"/>
                <a:gd name="T98" fmla="*/ 64 w 359"/>
                <a:gd name="T99" fmla="*/ 60 h 387"/>
                <a:gd name="T100" fmla="*/ 74 w 359"/>
                <a:gd name="T101" fmla="*/ 33 h 387"/>
                <a:gd name="T102" fmla="*/ 95 w 359"/>
                <a:gd name="T103" fmla="*/ 17 h 387"/>
                <a:gd name="T104" fmla="*/ 106 w 359"/>
                <a:gd name="T105" fmla="*/ 33 h 387"/>
                <a:gd name="T106" fmla="*/ 111 w 359"/>
                <a:gd name="T107" fmla="*/ 22 h 387"/>
                <a:gd name="T108" fmla="*/ 122 w 359"/>
                <a:gd name="T109" fmla="*/ 11 h 387"/>
                <a:gd name="T110" fmla="*/ 138 w 359"/>
                <a:gd name="T111" fmla="*/ 0 h 387"/>
                <a:gd name="T112" fmla="*/ 148 w 359"/>
                <a:gd name="T113" fmla="*/ 17 h 387"/>
                <a:gd name="T114" fmla="*/ 159 w 359"/>
                <a:gd name="T115" fmla="*/ 0 h 3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59"/>
                <a:gd name="T175" fmla="*/ 0 h 387"/>
                <a:gd name="T176" fmla="*/ 359 w 359"/>
                <a:gd name="T177" fmla="*/ 387 h 3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59" h="387">
                  <a:moveTo>
                    <a:pt x="164" y="0"/>
                  </a:moveTo>
                  <a:lnTo>
                    <a:pt x="164" y="6"/>
                  </a:lnTo>
                  <a:lnTo>
                    <a:pt x="164" y="11"/>
                  </a:lnTo>
                  <a:lnTo>
                    <a:pt x="169" y="11"/>
                  </a:lnTo>
                  <a:lnTo>
                    <a:pt x="169" y="17"/>
                  </a:lnTo>
                  <a:lnTo>
                    <a:pt x="175" y="22"/>
                  </a:lnTo>
                  <a:lnTo>
                    <a:pt x="180" y="28"/>
                  </a:lnTo>
                  <a:lnTo>
                    <a:pt x="185" y="33"/>
                  </a:lnTo>
                  <a:lnTo>
                    <a:pt x="185" y="38"/>
                  </a:lnTo>
                  <a:lnTo>
                    <a:pt x="190" y="44"/>
                  </a:lnTo>
                  <a:lnTo>
                    <a:pt x="196" y="44"/>
                  </a:lnTo>
                  <a:lnTo>
                    <a:pt x="196" y="49"/>
                  </a:lnTo>
                  <a:lnTo>
                    <a:pt x="201" y="55"/>
                  </a:lnTo>
                  <a:lnTo>
                    <a:pt x="206" y="60"/>
                  </a:lnTo>
                  <a:lnTo>
                    <a:pt x="206" y="66"/>
                  </a:lnTo>
                  <a:lnTo>
                    <a:pt x="206" y="71"/>
                  </a:lnTo>
                  <a:lnTo>
                    <a:pt x="212" y="71"/>
                  </a:lnTo>
                  <a:lnTo>
                    <a:pt x="217" y="77"/>
                  </a:lnTo>
                  <a:lnTo>
                    <a:pt x="222" y="77"/>
                  </a:lnTo>
                  <a:lnTo>
                    <a:pt x="222" y="82"/>
                  </a:lnTo>
                  <a:lnTo>
                    <a:pt x="227" y="82"/>
                  </a:lnTo>
                  <a:lnTo>
                    <a:pt x="233" y="82"/>
                  </a:lnTo>
                  <a:lnTo>
                    <a:pt x="238" y="82"/>
                  </a:lnTo>
                  <a:lnTo>
                    <a:pt x="243" y="82"/>
                  </a:lnTo>
                  <a:lnTo>
                    <a:pt x="249" y="82"/>
                  </a:lnTo>
                  <a:lnTo>
                    <a:pt x="254" y="82"/>
                  </a:lnTo>
                  <a:lnTo>
                    <a:pt x="254" y="77"/>
                  </a:lnTo>
                  <a:lnTo>
                    <a:pt x="259" y="77"/>
                  </a:lnTo>
                  <a:lnTo>
                    <a:pt x="264" y="77"/>
                  </a:lnTo>
                  <a:lnTo>
                    <a:pt x="264" y="82"/>
                  </a:lnTo>
                  <a:lnTo>
                    <a:pt x="270" y="82"/>
                  </a:lnTo>
                  <a:lnTo>
                    <a:pt x="264" y="82"/>
                  </a:lnTo>
                  <a:lnTo>
                    <a:pt x="270" y="87"/>
                  </a:lnTo>
                  <a:lnTo>
                    <a:pt x="270" y="93"/>
                  </a:lnTo>
                  <a:lnTo>
                    <a:pt x="270" y="98"/>
                  </a:lnTo>
                  <a:lnTo>
                    <a:pt x="275" y="98"/>
                  </a:lnTo>
                  <a:lnTo>
                    <a:pt x="275" y="93"/>
                  </a:lnTo>
                  <a:lnTo>
                    <a:pt x="280" y="93"/>
                  </a:lnTo>
                  <a:lnTo>
                    <a:pt x="280" y="98"/>
                  </a:lnTo>
                  <a:lnTo>
                    <a:pt x="280" y="104"/>
                  </a:lnTo>
                  <a:lnTo>
                    <a:pt x="280" y="109"/>
                  </a:lnTo>
                  <a:lnTo>
                    <a:pt x="285" y="115"/>
                  </a:lnTo>
                  <a:lnTo>
                    <a:pt x="291" y="120"/>
                  </a:lnTo>
                  <a:lnTo>
                    <a:pt x="291" y="126"/>
                  </a:lnTo>
                  <a:lnTo>
                    <a:pt x="285" y="126"/>
                  </a:lnTo>
                  <a:lnTo>
                    <a:pt x="285" y="131"/>
                  </a:lnTo>
                  <a:lnTo>
                    <a:pt x="280" y="131"/>
                  </a:lnTo>
                  <a:lnTo>
                    <a:pt x="280" y="136"/>
                  </a:lnTo>
                  <a:lnTo>
                    <a:pt x="275" y="142"/>
                  </a:lnTo>
                  <a:lnTo>
                    <a:pt x="275" y="147"/>
                  </a:lnTo>
                  <a:lnTo>
                    <a:pt x="275" y="153"/>
                  </a:lnTo>
                  <a:lnTo>
                    <a:pt x="275" y="158"/>
                  </a:lnTo>
                  <a:lnTo>
                    <a:pt x="270" y="164"/>
                  </a:lnTo>
                  <a:lnTo>
                    <a:pt x="275" y="164"/>
                  </a:lnTo>
                  <a:lnTo>
                    <a:pt x="280" y="169"/>
                  </a:lnTo>
                  <a:lnTo>
                    <a:pt x="280" y="164"/>
                  </a:lnTo>
                  <a:lnTo>
                    <a:pt x="285" y="164"/>
                  </a:lnTo>
                  <a:lnTo>
                    <a:pt x="285" y="169"/>
                  </a:lnTo>
                  <a:lnTo>
                    <a:pt x="291" y="164"/>
                  </a:lnTo>
                  <a:lnTo>
                    <a:pt x="296" y="164"/>
                  </a:lnTo>
                  <a:lnTo>
                    <a:pt x="301" y="164"/>
                  </a:lnTo>
                  <a:lnTo>
                    <a:pt x="307" y="164"/>
                  </a:lnTo>
                  <a:lnTo>
                    <a:pt x="312" y="164"/>
                  </a:lnTo>
                  <a:lnTo>
                    <a:pt x="317" y="164"/>
                  </a:lnTo>
                  <a:lnTo>
                    <a:pt x="317" y="158"/>
                  </a:lnTo>
                  <a:lnTo>
                    <a:pt x="322" y="158"/>
                  </a:lnTo>
                  <a:lnTo>
                    <a:pt x="328" y="164"/>
                  </a:lnTo>
                  <a:lnTo>
                    <a:pt x="333" y="169"/>
                  </a:lnTo>
                  <a:lnTo>
                    <a:pt x="338" y="169"/>
                  </a:lnTo>
                  <a:lnTo>
                    <a:pt x="344" y="174"/>
                  </a:lnTo>
                  <a:lnTo>
                    <a:pt x="349" y="174"/>
                  </a:lnTo>
                  <a:lnTo>
                    <a:pt x="349" y="180"/>
                  </a:lnTo>
                  <a:lnTo>
                    <a:pt x="354" y="180"/>
                  </a:lnTo>
                  <a:lnTo>
                    <a:pt x="359" y="185"/>
                  </a:lnTo>
                  <a:lnTo>
                    <a:pt x="354" y="191"/>
                  </a:lnTo>
                  <a:lnTo>
                    <a:pt x="354" y="196"/>
                  </a:lnTo>
                  <a:lnTo>
                    <a:pt x="354" y="202"/>
                  </a:lnTo>
                  <a:lnTo>
                    <a:pt x="349" y="202"/>
                  </a:lnTo>
                  <a:lnTo>
                    <a:pt x="349" y="207"/>
                  </a:lnTo>
                  <a:lnTo>
                    <a:pt x="354" y="213"/>
                  </a:lnTo>
                  <a:lnTo>
                    <a:pt x="354" y="218"/>
                  </a:lnTo>
                  <a:lnTo>
                    <a:pt x="354" y="223"/>
                  </a:lnTo>
                  <a:lnTo>
                    <a:pt x="349" y="223"/>
                  </a:lnTo>
                  <a:lnTo>
                    <a:pt x="349" y="229"/>
                  </a:lnTo>
                  <a:lnTo>
                    <a:pt x="349" y="223"/>
                  </a:lnTo>
                  <a:lnTo>
                    <a:pt x="344" y="229"/>
                  </a:lnTo>
                  <a:lnTo>
                    <a:pt x="338" y="234"/>
                  </a:lnTo>
                  <a:lnTo>
                    <a:pt x="333" y="234"/>
                  </a:lnTo>
                  <a:lnTo>
                    <a:pt x="328" y="234"/>
                  </a:lnTo>
                  <a:lnTo>
                    <a:pt x="328" y="240"/>
                  </a:lnTo>
                  <a:lnTo>
                    <a:pt x="322" y="240"/>
                  </a:lnTo>
                  <a:lnTo>
                    <a:pt x="317" y="240"/>
                  </a:lnTo>
                  <a:lnTo>
                    <a:pt x="312" y="240"/>
                  </a:lnTo>
                  <a:lnTo>
                    <a:pt x="312" y="245"/>
                  </a:lnTo>
                  <a:lnTo>
                    <a:pt x="312" y="251"/>
                  </a:lnTo>
                  <a:lnTo>
                    <a:pt x="312" y="256"/>
                  </a:lnTo>
                  <a:lnTo>
                    <a:pt x="312" y="262"/>
                  </a:lnTo>
                  <a:lnTo>
                    <a:pt x="312" y="267"/>
                  </a:lnTo>
                  <a:lnTo>
                    <a:pt x="312" y="272"/>
                  </a:lnTo>
                  <a:lnTo>
                    <a:pt x="312" y="278"/>
                  </a:lnTo>
                  <a:lnTo>
                    <a:pt x="312" y="283"/>
                  </a:lnTo>
                  <a:lnTo>
                    <a:pt x="312" y="289"/>
                  </a:lnTo>
                  <a:lnTo>
                    <a:pt x="312" y="294"/>
                  </a:lnTo>
                  <a:lnTo>
                    <a:pt x="317" y="294"/>
                  </a:lnTo>
                  <a:lnTo>
                    <a:pt x="317" y="300"/>
                  </a:lnTo>
                  <a:lnTo>
                    <a:pt x="317" y="305"/>
                  </a:lnTo>
                  <a:lnTo>
                    <a:pt x="317" y="310"/>
                  </a:lnTo>
                  <a:lnTo>
                    <a:pt x="322" y="316"/>
                  </a:lnTo>
                  <a:lnTo>
                    <a:pt x="322" y="321"/>
                  </a:lnTo>
                  <a:lnTo>
                    <a:pt x="322" y="327"/>
                  </a:lnTo>
                  <a:lnTo>
                    <a:pt x="322" y="332"/>
                  </a:lnTo>
                  <a:lnTo>
                    <a:pt x="317" y="332"/>
                  </a:lnTo>
                  <a:lnTo>
                    <a:pt x="312" y="332"/>
                  </a:lnTo>
                  <a:lnTo>
                    <a:pt x="312" y="338"/>
                  </a:lnTo>
                  <a:lnTo>
                    <a:pt x="307" y="338"/>
                  </a:lnTo>
                  <a:lnTo>
                    <a:pt x="301" y="338"/>
                  </a:lnTo>
                  <a:lnTo>
                    <a:pt x="307" y="338"/>
                  </a:lnTo>
                  <a:lnTo>
                    <a:pt x="307" y="343"/>
                  </a:lnTo>
                  <a:lnTo>
                    <a:pt x="307" y="349"/>
                  </a:lnTo>
                  <a:lnTo>
                    <a:pt x="301" y="354"/>
                  </a:lnTo>
                  <a:lnTo>
                    <a:pt x="307" y="354"/>
                  </a:lnTo>
                  <a:lnTo>
                    <a:pt x="307" y="359"/>
                  </a:lnTo>
                  <a:lnTo>
                    <a:pt x="312" y="365"/>
                  </a:lnTo>
                  <a:lnTo>
                    <a:pt x="312" y="370"/>
                  </a:lnTo>
                  <a:lnTo>
                    <a:pt x="312" y="376"/>
                  </a:lnTo>
                  <a:lnTo>
                    <a:pt x="312" y="381"/>
                  </a:lnTo>
                  <a:lnTo>
                    <a:pt x="307" y="381"/>
                  </a:lnTo>
                  <a:lnTo>
                    <a:pt x="301" y="381"/>
                  </a:lnTo>
                  <a:lnTo>
                    <a:pt x="296" y="381"/>
                  </a:lnTo>
                  <a:lnTo>
                    <a:pt x="291" y="381"/>
                  </a:lnTo>
                  <a:lnTo>
                    <a:pt x="291" y="387"/>
                  </a:lnTo>
                  <a:lnTo>
                    <a:pt x="285" y="381"/>
                  </a:lnTo>
                  <a:lnTo>
                    <a:pt x="280" y="381"/>
                  </a:lnTo>
                  <a:lnTo>
                    <a:pt x="275" y="381"/>
                  </a:lnTo>
                  <a:lnTo>
                    <a:pt x="270" y="376"/>
                  </a:lnTo>
                  <a:lnTo>
                    <a:pt x="264" y="381"/>
                  </a:lnTo>
                  <a:lnTo>
                    <a:pt x="259" y="381"/>
                  </a:lnTo>
                  <a:lnTo>
                    <a:pt x="254" y="381"/>
                  </a:lnTo>
                  <a:lnTo>
                    <a:pt x="254" y="376"/>
                  </a:lnTo>
                  <a:lnTo>
                    <a:pt x="254" y="370"/>
                  </a:lnTo>
                  <a:lnTo>
                    <a:pt x="249" y="370"/>
                  </a:lnTo>
                  <a:lnTo>
                    <a:pt x="249" y="365"/>
                  </a:lnTo>
                  <a:lnTo>
                    <a:pt x="243" y="359"/>
                  </a:lnTo>
                  <a:lnTo>
                    <a:pt x="243" y="354"/>
                  </a:lnTo>
                  <a:lnTo>
                    <a:pt x="243" y="349"/>
                  </a:lnTo>
                  <a:lnTo>
                    <a:pt x="243" y="343"/>
                  </a:lnTo>
                  <a:lnTo>
                    <a:pt x="243" y="338"/>
                  </a:lnTo>
                  <a:lnTo>
                    <a:pt x="238" y="338"/>
                  </a:lnTo>
                  <a:lnTo>
                    <a:pt x="233" y="332"/>
                  </a:lnTo>
                  <a:lnTo>
                    <a:pt x="227" y="332"/>
                  </a:lnTo>
                  <a:lnTo>
                    <a:pt x="222" y="332"/>
                  </a:lnTo>
                  <a:lnTo>
                    <a:pt x="222" y="327"/>
                  </a:lnTo>
                  <a:lnTo>
                    <a:pt x="217" y="321"/>
                  </a:lnTo>
                  <a:lnTo>
                    <a:pt x="217" y="316"/>
                  </a:lnTo>
                  <a:lnTo>
                    <a:pt x="217" y="310"/>
                  </a:lnTo>
                  <a:lnTo>
                    <a:pt x="222" y="310"/>
                  </a:lnTo>
                  <a:lnTo>
                    <a:pt x="222" y="305"/>
                  </a:lnTo>
                  <a:lnTo>
                    <a:pt x="217" y="305"/>
                  </a:lnTo>
                  <a:lnTo>
                    <a:pt x="212" y="300"/>
                  </a:lnTo>
                  <a:lnTo>
                    <a:pt x="212" y="305"/>
                  </a:lnTo>
                  <a:lnTo>
                    <a:pt x="206" y="305"/>
                  </a:lnTo>
                  <a:lnTo>
                    <a:pt x="201" y="305"/>
                  </a:lnTo>
                  <a:lnTo>
                    <a:pt x="196" y="305"/>
                  </a:lnTo>
                  <a:lnTo>
                    <a:pt x="190" y="305"/>
                  </a:lnTo>
                  <a:lnTo>
                    <a:pt x="185" y="310"/>
                  </a:lnTo>
                  <a:lnTo>
                    <a:pt x="180" y="310"/>
                  </a:lnTo>
                  <a:lnTo>
                    <a:pt x="175" y="310"/>
                  </a:lnTo>
                  <a:lnTo>
                    <a:pt x="169" y="310"/>
                  </a:lnTo>
                  <a:lnTo>
                    <a:pt x="164" y="305"/>
                  </a:lnTo>
                  <a:lnTo>
                    <a:pt x="159" y="305"/>
                  </a:lnTo>
                  <a:lnTo>
                    <a:pt x="154" y="300"/>
                  </a:lnTo>
                  <a:lnTo>
                    <a:pt x="148" y="294"/>
                  </a:lnTo>
                  <a:lnTo>
                    <a:pt x="143" y="294"/>
                  </a:lnTo>
                  <a:lnTo>
                    <a:pt x="138" y="289"/>
                  </a:lnTo>
                  <a:lnTo>
                    <a:pt x="138" y="283"/>
                  </a:lnTo>
                  <a:lnTo>
                    <a:pt x="132" y="283"/>
                  </a:lnTo>
                  <a:lnTo>
                    <a:pt x="127" y="278"/>
                  </a:lnTo>
                  <a:lnTo>
                    <a:pt x="122" y="278"/>
                  </a:lnTo>
                  <a:lnTo>
                    <a:pt x="122" y="272"/>
                  </a:lnTo>
                  <a:lnTo>
                    <a:pt x="117" y="272"/>
                  </a:lnTo>
                  <a:lnTo>
                    <a:pt x="111" y="272"/>
                  </a:lnTo>
                  <a:lnTo>
                    <a:pt x="106" y="272"/>
                  </a:lnTo>
                  <a:lnTo>
                    <a:pt x="106" y="267"/>
                  </a:lnTo>
                  <a:lnTo>
                    <a:pt x="101" y="267"/>
                  </a:lnTo>
                  <a:lnTo>
                    <a:pt x="101" y="262"/>
                  </a:lnTo>
                  <a:lnTo>
                    <a:pt x="95" y="256"/>
                  </a:lnTo>
                  <a:lnTo>
                    <a:pt x="90" y="251"/>
                  </a:lnTo>
                  <a:lnTo>
                    <a:pt x="85" y="245"/>
                  </a:lnTo>
                  <a:lnTo>
                    <a:pt x="80" y="245"/>
                  </a:lnTo>
                  <a:lnTo>
                    <a:pt x="74" y="245"/>
                  </a:lnTo>
                  <a:lnTo>
                    <a:pt x="69" y="245"/>
                  </a:lnTo>
                  <a:lnTo>
                    <a:pt x="64" y="240"/>
                  </a:lnTo>
                  <a:lnTo>
                    <a:pt x="58" y="234"/>
                  </a:lnTo>
                  <a:lnTo>
                    <a:pt x="53" y="234"/>
                  </a:lnTo>
                  <a:lnTo>
                    <a:pt x="53" y="229"/>
                  </a:lnTo>
                  <a:lnTo>
                    <a:pt x="48" y="223"/>
                  </a:lnTo>
                  <a:lnTo>
                    <a:pt x="43" y="218"/>
                  </a:lnTo>
                  <a:lnTo>
                    <a:pt x="37" y="213"/>
                  </a:lnTo>
                  <a:lnTo>
                    <a:pt x="32" y="207"/>
                  </a:lnTo>
                  <a:lnTo>
                    <a:pt x="27" y="202"/>
                  </a:lnTo>
                  <a:lnTo>
                    <a:pt x="22" y="202"/>
                  </a:lnTo>
                  <a:lnTo>
                    <a:pt x="22" y="196"/>
                  </a:lnTo>
                  <a:lnTo>
                    <a:pt x="16" y="196"/>
                  </a:lnTo>
                  <a:lnTo>
                    <a:pt x="16" y="191"/>
                  </a:lnTo>
                  <a:lnTo>
                    <a:pt x="11" y="185"/>
                  </a:lnTo>
                  <a:lnTo>
                    <a:pt x="6" y="185"/>
                  </a:lnTo>
                  <a:lnTo>
                    <a:pt x="0" y="180"/>
                  </a:lnTo>
                  <a:lnTo>
                    <a:pt x="0" y="174"/>
                  </a:lnTo>
                  <a:lnTo>
                    <a:pt x="0" y="169"/>
                  </a:lnTo>
                  <a:lnTo>
                    <a:pt x="6" y="164"/>
                  </a:lnTo>
                  <a:lnTo>
                    <a:pt x="6" y="158"/>
                  </a:lnTo>
                  <a:lnTo>
                    <a:pt x="11" y="158"/>
                  </a:lnTo>
                  <a:lnTo>
                    <a:pt x="11" y="153"/>
                  </a:lnTo>
                  <a:lnTo>
                    <a:pt x="16" y="153"/>
                  </a:lnTo>
                  <a:lnTo>
                    <a:pt x="16" y="147"/>
                  </a:lnTo>
                  <a:lnTo>
                    <a:pt x="22" y="142"/>
                  </a:lnTo>
                  <a:lnTo>
                    <a:pt x="27" y="142"/>
                  </a:lnTo>
                  <a:lnTo>
                    <a:pt x="32" y="142"/>
                  </a:lnTo>
                  <a:lnTo>
                    <a:pt x="37" y="142"/>
                  </a:lnTo>
                  <a:lnTo>
                    <a:pt x="43" y="142"/>
                  </a:lnTo>
                  <a:lnTo>
                    <a:pt x="48" y="147"/>
                  </a:lnTo>
                  <a:lnTo>
                    <a:pt x="53" y="147"/>
                  </a:lnTo>
                  <a:lnTo>
                    <a:pt x="64" y="147"/>
                  </a:lnTo>
                  <a:lnTo>
                    <a:pt x="69" y="147"/>
                  </a:lnTo>
                  <a:lnTo>
                    <a:pt x="74" y="147"/>
                  </a:lnTo>
                  <a:lnTo>
                    <a:pt x="74" y="142"/>
                  </a:lnTo>
                  <a:lnTo>
                    <a:pt x="74" y="136"/>
                  </a:lnTo>
                  <a:lnTo>
                    <a:pt x="74" y="131"/>
                  </a:lnTo>
                  <a:lnTo>
                    <a:pt x="74" y="126"/>
                  </a:lnTo>
                  <a:lnTo>
                    <a:pt x="69" y="126"/>
                  </a:lnTo>
                  <a:lnTo>
                    <a:pt x="69" y="120"/>
                  </a:lnTo>
                  <a:lnTo>
                    <a:pt x="69" y="115"/>
                  </a:lnTo>
                  <a:lnTo>
                    <a:pt x="64" y="109"/>
                  </a:lnTo>
                  <a:lnTo>
                    <a:pt x="64" y="104"/>
                  </a:lnTo>
                  <a:lnTo>
                    <a:pt x="58" y="109"/>
                  </a:lnTo>
                  <a:lnTo>
                    <a:pt x="53" y="109"/>
                  </a:lnTo>
                  <a:lnTo>
                    <a:pt x="53" y="104"/>
                  </a:lnTo>
                  <a:lnTo>
                    <a:pt x="53" y="98"/>
                  </a:lnTo>
                  <a:lnTo>
                    <a:pt x="53" y="93"/>
                  </a:lnTo>
                  <a:lnTo>
                    <a:pt x="53" y="87"/>
                  </a:lnTo>
                  <a:lnTo>
                    <a:pt x="58" y="87"/>
                  </a:lnTo>
                  <a:lnTo>
                    <a:pt x="64" y="87"/>
                  </a:lnTo>
                  <a:lnTo>
                    <a:pt x="69" y="87"/>
                  </a:lnTo>
                  <a:lnTo>
                    <a:pt x="69" y="82"/>
                  </a:lnTo>
                  <a:lnTo>
                    <a:pt x="74" y="77"/>
                  </a:lnTo>
                  <a:lnTo>
                    <a:pt x="69" y="77"/>
                  </a:lnTo>
                  <a:lnTo>
                    <a:pt x="64" y="77"/>
                  </a:lnTo>
                  <a:lnTo>
                    <a:pt x="64" y="71"/>
                  </a:lnTo>
                  <a:lnTo>
                    <a:pt x="64" y="66"/>
                  </a:lnTo>
                  <a:lnTo>
                    <a:pt x="64" y="60"/>
                  </a:lnTo>
                  <a:lnTo>
                    <a:pt x="64" y="55"/>
                  </a:lnTo>
                  <a:lnTo>
                    <a:pt x="64" y="49"/>
                  </a:lnTo>
                  <a:lnTo>
                    <a:pt x="69" y="44"/>
                  </a:lnTo>
                  <a:lnTo>
                    <a:pt x="69" y="38"/>
                  </a:lnTo>
                  <a:lnTo>
                    <a:pt x="74" y="33"/>
                  </a:lnTo>
                  <a:lnTo>
                    <a:pt x="80" y="28"/>
                  </a:lnTo>
                  <a:lnTo>
                    <a:pt x="85" y="28"/>
                  </a:lnTo>
                  <a:lnTo>
                    <a:pt x="90" y="22"/>
                  </a:lnTo>
                  <a:lnTo>
                    <a:pt x="90" y="17"/>
                  </a:lnTo>
                  <a:lnTo>
                    <a:pt x="95" y="17"/>
                  </a:lnTo>
                  <a:lnTo>
                    <a:pt x="95" y="22"/>
                  </a:lnTo>
                  <a:lnTo>
                    <a:pt x="101" y="22"/>
                  </a:lnTo>
                  <a:lnTo>
                    <a:pt x="101" y="28"/>
                  </a:lnTo>
                  <a:lnTo>
                    <a:pt x="106" y="28"/>
                  </a:lnTo>
                  <a:lnTo>
                    <a:pt x="106" y="33"/>
                  </a:lnTo>
                  <a:lnTo>
                    <a:pt x="106" y="38"/>
                  </a:lnTo>
                  <a:lnTo>
                    <a:pt x="106" y="33"/>
                  </a:lnTo>
                  <a:lnTo>
                    <a:pt x="106" y="28"/>
                  </a:lnTo>
                  <a:lnTo>
                    <a:pt x="106" y="22"/>
                  </a:lnTo>
                  <a:lnTo>
                    <a:pt x="111" y="22"/>
                  </a:lnTo>
                  <a:lnTo>
                    <a:pt x="111" y="17"/>
                  </a:lnTo>
                  <a:lnTo>
                    <a:pt x="117" y="17"/>
                  </a:lnTo>
                  <a:lnTo>
                    <a:pt x="117" y="22"/>
                  </a:lnTo>
                  <a:lnTo>
                    <a:pt x="117" y="17"/>
                  </a:lnTo>
                  <a:lnTo>
                    <a:pt x="122" y="11"/>
                  </a:lnTo>
                  <a:lnTo>
                    <a:pt x="127" y="11"/>
                  </a:lnTo>
                  <a:lnTo>
                    <a:pt x="127" y="6"/>
                  </a:lnTo>
                  <a:lnTo>
                    <a:pt x="127" y="0"/>
                  </a:lnTo>
                  <a:lnTo>
                    <a:pt x="132" y="0"/>
                  </a:lnTo>
                  <a:lnTo>
                    <a:pt x="138" y="0"/>
                  </a:lnTo>
                  <a:lnTo>
                    <a:pt x="143" y="6"/>
                  </a:lnTo>
                  <a:lnTo>
                    <a:pt x="143" y="11"/>
                  </a:lnTo>
                  <a:lnTo>
                    <a:pt x="143" y="17"/>
                  </a:lnTo>
                  <a:lnTo>
                    <a:pt x="148" y="22"/>
                  </a:lnTo>
                  <a:lnTo>
                    <a:pt x="148" y="17"/>
                  </a:lnTo>
                  <a:lnTo>
                    <a:pt x="154" y="17"/>
                  </a:lnTo>
                  <a:lnTo>
                    <a:pt x="154" y="11"/>
                  </a:lnTo>
                  <a:lnTo>
                    <a:pt x="159" y="11"/>
                  </a:lnTo>
                  <a:lnTo>
                    <a:pt x="159" y="6"/>
                  </a:lnTo>
                  <a:lnTo>
                    <a:pt x="159" y="0"/>
                  </a:lnTo>
                  <a:lnTo>
                    <a:pt x="164" y="0"/>
                  </a:lnTo>
                  <a:close/>
                </a:path>
              </a:pathLst>
            </a:custGeom>
            <a:solidFill>
              <a:srgbClr val="FFFF00"/>
            </a:solidFill>
            <a:ln w="7938">
              <a:solidFill>
                <a:srgbClr val="000000"/>
              </a:solidFill>
              <a:round/>
              <a:headEnd/>
              <a:tailEnd/>
            </a:ln>
          </p:spPr>
          <p:txBody>
            <a:bodyPr/>
            <a:lstStyle/>
            <a:p>
              <a:endParaRPr lang="es-CO"/>
            </a:p>
          </p:txBody>
        </p:sp>
        <p:sp>
          <p:nvSpPr>
            <p:cNvPr id="53277" name="Freeform 28"/>
            <p:cNvSpPr>
              <a:spLocks/>
            </p:cNvSpPr>
            <p:nvPr/>
          </p:nvSpPr>
          <p:spPr bwMode="auto">
            <a:xfrm>
              <a:off x="4257" y="2929"/>
              <a:ext cx="459" cy="539"/>
            </a:xfrm>
            <a:custGeom>
              <a:avLst/>
              <a:gdLst>
                <a:gd name="T0" fmla="*/ 370 w 459"/>
                <a:gd name="T1" fmla="*/ 158 h 539"/>
                <a:gd name="T2" fmla="*/ 417 w 459"/>
                <a:gd name="T3" fmla="*/ 163 h 539"/>
                <a:gd name="T4" fmla="*/ 449 w 459"/>
                <a:gd name="T5" fmla="*/ 174 h 539"/>
                <a:gd name="T6" fmla="*/ 454 w 459"/>
                <a:gd name="T7" fmla="*/ 201 h 539"/>
                <a:gd name="T8" fmla="*/ 459 w 459"/>
                <a:gd name="T9" fmla="*/ 234 h 539"/>
                <a:gd name="T10" fmla="*/ 433 w 459"/>
                <a:gd name="T11" fmla="*/ 234 h 539"/>
                <a:gd name="T12" fmla="*/ 396 w 459"/>
                <a:gd name="T13" fmla="*/ 223 h 539"/>
                <a:gd name="T14" fmla="*/ 370 w 459"/>
                <a:gd name="T15" fmla="*/ 229 h 539"/>
                <a:gd name="T16" fmla="*/ 349 w 459"/>
                <a:gd name="T17" fmla="*/ 240 h 539"/>
                <a:gd name="T18" fmla="*/ 317 w 459"/>
                <a:gd name="T19" fmla="*/ 250 h 539"/>
                <a:gd name="T20" fmla="*/ 327 w 459"/>
                <a:gd name="T21" fmla="*/ 376 h 539"/>
                <a:gd name="T22" fmla="*/ 359 w 459"/>
                <a:gd name="T23" fmla="*/ 403 h 539"/>
                <a:gd name="T24" fmla="*/ 391 w 459"/>
                <a:gd name="T25" fmla="*/ 435 h 539"/>
                <a:gd name="T26" fmla="*/ 391 w 459"/>
                <a:gd name="T27" fmla="*/ 463 h 539"/>
                <a:gd name="T28" fmla="*/ 407 w 459"/>
                <a:gd name="T29" fmla="*/ 495 h 539"/>
                <a:gd name="T30" fmla="*/ 407 w 459"/>
                <a:gd name="T31" fmla="*/ 522 h 539"/>
                <a:gd name="T32" fmla="*/ 380 w 459"/>
                <a:gd name="T33" fmla="*/ 533 h 539"/>
                <a:gd name="T34" fmla="*/ 375 w 459"/>
                <a:gd name="T35" fmla="*/ 517 h 539"/>
                <a:gd name="T36" fmla="*/ 364 w 459"/>
                <a:gd name="T37" fmla="*/ 517 h 539"/>
                <a:gd name="T38" fmla="*/ 338 w 459"/>
                <a:gd name="T39" fmla="*/ 517 h 539"/>
                <a:gd name="T40" fmla="*/ 333 w 459"/>
                <a:gd name="T41" fmla="*/ 490 h 539"/>
                <a:gd name="T42" fmla="*/ 306 w 459"/>
                <a:gd name="T43" fmla="*/ 495 h 539"/>
                <a:gd name="T44" fmla="*/ 306 w 459"/>
                <a:gd name="T45" fmla="*/ 512 h 539"/>
                <a:gd name="T46" fmla="*/ 296 w 459"/>
                <a:gd name="T47" fmla="*/ 495 h 539"/>
                <a:gd name="T48" fmla="*/ 285 w 459"/>
                <a:gd name="T49" fmla="*/ 490 h 539"/>
                <a:gd name="T50" fmla="*/ 280 w 459"/>
                <a:gd name="T51" fmla="*/ 457 h 539"/>
                <a:gd name="T52" fmla="*/ 275 w 459"/>
                <a:gd name="T53" fmla="*/ 430 h 539"/>
                <a:gd name="T54" fmla="*/ 285 w 459"/>
                <a:gd name="T55" fmla="*/ 408 h 539"/>
                <a:gd name="T56" fmla="*/ 269 w 459"/>
                <a:gd name="T57" fmla="*/ 419 h 539"/>
                <a:gd name="T58" fmla="*/ 243 w 459"/>
                <a:gd name="T59" fmla="*/ 397 h 539"/>
                <a:gd name="T60" fmla="*/ 211 w 459"/>
                <a:gd name="T61" fmla="*/ 386 h 539"/>
                <a:gd name="T62" fmla="*/ 190 w 459"/>
                <a:gd name="T63" fmla="*/ 392 h 539"/>
                <a:gd name="T64" fmla="*/ 174 w 459"/>
                <a:gd name="T65" fmla="*/ 370 h 539"/>
                <a:gd name="T66" fmla="*/ 169 w 459"/>
                <a:gd name="T67" fmla="*/ 343 h 539"/>
                <a:gd name="T68" fmla="*/ 148 w 459"/>
                <a:gd name="T69" fmla="*/ 332 h 539"/>
                <a:gd name="T70" fmla="*/ 127 w 459"/>
                <a:gd name="T71" fmla="*/ 321 h 539"/>
                <a:gd name="T72" fmla="*/ 111 w 459"/>
                <a:gd name="T73" fmla="*/ 310 h 539"/>
                <a:gd name="T74" fmla="*/ 90 w 459"/>
                <a:gd name="T75" fmla="*/ 305 h 539"/>
                <a:gd name="T76" fmla="*/ 74 w 459"/>
                <a:gd name="T77" fmla="*/ 305 h 539"/>
                <a:gd name="T78" fmla="*/ 69 w 459"/>
                <a:gd name="T79" fmla="*/ 299 h 539"/>
                <a:gd name="T80" fmla="*/ 53 w 459"/>
                <a:gd name="T81" fmla="*/ 283 h 539"/>
                <a:gd name="T82" fmla="*/ 42 w 459"/>
                <a:gd name="T83" fmla="*/ 278 h 539"/>
                <a:gd name="T84" fmla="*/ 21 w 459"/>
                <a:gd name="T85" fmla="*/ 261 h 539"/>
                <a:gd name="T86" fmla="*/ 11 w 459"/>
                <a:gd name="T87" fmla="*/ 240 h 539"/>
                <a:gd name="T88" fmla="*/ 11 w 459"/>
                <a:gd name="T89" fmla="*/ 234 h 539"/>
                <a:gd name="T90" fmla="*/ 21 w 459"/>
                <a:gd name="T91" fmla="*/ 207 h 539"/>
                <a:gd name="T92" fmla="*/ 48 w 459"/>
                <a:gd name="T93" fmla="*/ 174 h 539"/>
                <a:gd name="T94" fmla="*/ 79 w 459"/>
                <a:gd name="T95" fmla="*/ 153 h 539"/>
                <a:gd name="T96" fmla="*/ 79 w 459"/>
                <a:gd name="T97" fmla="*/ 136 h 539"/>
                <a:gd name="T98" fmla="*/ 90 w 459"/>
                <a:gd name="T99" fmla="*/ 98 h 539"/>
                <a:gd name="T100" fmla="*/ 100 w 459"/>
                <a:gd name="T101" fmla="*/ 76 h 539"/>
                <a:gd name="T102" fmla="*/ 111 w 459"/>
                <a:gd name="T103" fmla="*/ 60 h 539"/>
                <a:gd name="T104" fmla="*/ 132 w 459"/>
                <a:gd name="T105" fmla="*/ 55 h 539"/>
                <a:gd name="T106" fmla="*/ 164 w 459"/>
                <a:gd name="T107" fmla="*/ 44 h 539"/>
                <a:gd name="T108" fmla="*/ 185 w 459"/>
                <a:gd name="T109" fmla="*/ 22 h 539"/>
                <a:gd name="T110" fmla="*/ 222 w 459"/>
                <a:gd name="T111" fmla="*/ 22 h 539"/>
                <a:gd name="T112" fmla="*/ 254 w 459"/>
                <a:gd name="T113" fmla="*/ 17 h 539"/>
                <a:gd name="T114" fmla="*/ 280 w 459"/>
                <a:gd name="T115" fmla="*/ 6 h 539"/>
                <a:gd name="T116" fmla="*/ 306 w 459"/>
                <a:gd name="T117" fmla="*/ 6 h 539"/>
                <a:gd name="T118" fmla="*/ 301 w 459"/>
                <a:gd name="T119" fmla="*/ 33 h 539"/>
                <a:gd name="T120" fmla="*/ 322 w 459"/>
                <a:gd name="T121" fmla="*/ 49 h 5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9"/>
                <a:gd name="T184" fmla="*/ 0 h 539"/>
                <a:gd name="T185" fmla="*/ 459 w 459"/>
                <a:gd name="T186" fmla="*/ 539 h 5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9" h="539">
                  <a:moveTo>
                    <a:pt x="349" y="60"/>
                  </a:moveTo>
                  <a:lnTo>
                    <a:pt x="349" y="158"/>
                  </a:lnTo>
                  <a:lnTo>
                    <a:pt x="354" y="163"/>
                  </a:lnTo>
                  <a:lnTo>
                    <a:pt x="354" y="158"/>
                  </a:lnTo>
                  <a:lnTo>
                    <a:pt x="359" y="158"/>
                  </a:lnTo>
                  <a:lnTo>
                    <a:pt x="364" y="158"/>
                  </a:lnTo>
                  <a:lnTo>
                    <a:pt x="370" y="158"/>
                  </a:lnTo>
                  <a:lnTo>
                    <a:pt x="375" y="158"/>
                  </a:lnTo>
                  <a:lnTo>
                    <a:pt x="380" y="158"/>
                  </a:lnTo>
                  <a:lnTo>
                    <a:pt x="386" y="158"/>
                  </a:lnTo>
                  <a:lnTo>
                    <a:pt x="391" y="163"/>
                  </a:lnTo>
                  <a:lnTo>
                    <a:pt x="401" y="158"/>
                  </a:lnTo>
                  <a:lnTo>
                    <a:pt x="412" y="163"/>
                  </a:lnTo>
                  <a:lnTo>
                    <a:pt x="417" y="163"/>
                  </a:lnTo>
                  <a:lnTo>
                    <a:pt x="422" y="163"/>
                  </a:lnTo>
                  <a:lnTo>
                    <a:pt x="428" y="158"/>
                  </a:lnTo>
                  <a:lnTo>
                    <a:pt x="433" y="163"/>
                  </a:lnTo>
                  <a:lnTo>
                    <a:pt x="438" y="163"/>
                  </a:lnTo>
                  <a:lnTo>
                    <a:pt x="444" y="169"/>
                  </a:lnTo>
                  <a:lnTo>
                    <a:pt x="449" y="169"/>
                  </a:lnTo>
                  <a:lnTo>
                    <a:pt x="449" y="174"/>
                  </a:lnTo>
                  <a:lnTo>
                    <a:pt x="449" y="180"/>
                  </a:lnTo>
                  <a:lnTo>
                    <a:pt x="454" y="185"/>
                  </a:lnTo>
                  <a:lnTo>
                    <a:pt x="449" y="185"/>
                  </a:lnTo>
                  <a:lnTo>
                    <a:pt x="449" y="191"/>
                  </a:lnTo>
                  <a:lnTo>
                    <a:pt x="454" y="191"/>
                  </a:lnTo>
                  <a:lnTo>
                    <a:pt x="459" y="196"/>
                  </a:lnTo>
                  <a:lnTo>
                    <a:pt x="454" y="201"/>
                  </a:lnTo>
                  <a:lnTo>
                    <a:pt x="454" y="207"/>
                  </a:lnTo>
                  <a:lnTo>
                    <a:pt x="454" y="212"/>
                  </a:lnTo>
                  <a:lnTo>
                    <a:pt x="454" y="218"/>
                  </a:lnTo>
                  <a:lnTo>
                    <a:pt x="454" y="223"/>
                  </a:lnTo>
                  <a:lnTo>
                    <a:pt x="459" y="223"/>
                  </a:lnTo>
                  <a:lnTo>
                    <a:pt x="459" y="229"/>
                  </a:lnTo>
                  <a:lnTo>
                    <a:pt x="459" y="234"/>
                  </a:lnTo>
                  <a:lnTo>
                    <a:pt x="454" y="234"/>
                  </a:lnTo>
                  <a:lnTo>
                    <a:pt x="449" y="234"/>
                  </a:lnTo>
                  <a:lnTo>
                    <a:pt x="449" y="240"/>
                  </a:lnTo>
                  <a:lnTo>
                    <a:pt x="444" y="240"/>
                  </a:lnTo>
                  <a:lnTo>
                    <a:pt x="438" y="240"/>
                  </a:lnTo>
                  <a:lnTo>
                    <a:pt x="438" y="234"/>
                  </a:lnTo>
                  <a:lnTo>
                    <a:pt x="433" y="234"/>
                  </a:lnTo>
                  <a:lnTo>
                    <a:pt x="428" y="234"/>
                  </a:lnTo>
                  <a:lnTo>
                    <a:pt x="422" y="234"/>
                  </a:lnTo>
                  <a:lnTo>
                    <a:pt x="417" y="229"/>
                  </a:lnTo>
                  <a:lnTo>
                    <a:pt x="412" y="223"/>
                  </a:lnTo>
                  <a:lnTo>
                    <a:pt x="407" y="218"/>
                  </a:lnTo>
                  <a:lnTo>
                    <a:pt x="401" y="218"/>
                  </a:lnTo>
                  <a:lnTo>
                    <a:pt x="396" y="223"/>
                  </a:lnTo>
                  <a:lnTo>
                    <a:pt x="391" y="229"/>
                  </a:lnTo>
                  <a:lnTo>
                    <a:pt x="386" y="229"/>
                  </a:lnTo>
                  <a:lnTo>
                    <a:pt x="386" y="234"/>
                  </a:lnTo>
                  <a:lnTo>
                    <a:pt x="380" y="234"/>
                  </a:lnTo>
                  <a:lnTo>
                    <a:pt x="380" y="229"/>
                  </a:lnTo>
                  <a:lnTo>
                    <a:pt x="375" y="229"/>
                  </a:lnTo>
                  <a:lnTo>
                    <a:pt x="370" y="229"/>
                  </a:lnTo>
                  <a:lnTo>
                    <a:pt x="370" y="234"/>
                  </a:lnTo>
                  <a:lnTo>
                    <a:pt x="364" y="234"/>
                  </a:lnTo>
                  <a:lnTo>
                    <a:pt x="364" y="240"/>
                  </a:lnTo>
                  <a:lnTo>
                    <a:pt x="359" y="240"/>
                  </a:lnTo>
                  <a:lnTo>
                    <a:pt x="354" y="240"/>
                  </a:lnTo>
                  <a:lnTo>
                    <a:pt x="354" y="245"/>
                  </a:lnTo>
                  <a:lnTo>
                    <a:pt x="349" y="240"/>
                  </a:lnTo>
                  <a:lnTo>
                    <a:pt x="343" y="240"/>
                  </a:lnTo>
                  <a:lnTo>
                    <a:pt x="338" y="245"/>
                  </a:lnTo>
                  <a:lnTo>
                    <a:pt x="333" y="245"/>
                  </a:lnTo>
                  <a:lnTo>
                    <a:pt x="327" y="245"/>
                  </a:lnTo>
                  <a:lnTo>
                    <a:pt x="322" y="245"/>
                  </a:lnTo>
                  <a:lnTo>
                    <a:pt x="322" y="250"/>
                  </a:lnTo>
                  <a:lnTo>
                    <a:pt x="317" y="250"/>
                  </a:lnTo>
                  <a:lnTo>
                    <a:pt x="317" y="289"/>
                  </a:lnTo>
                  <a:lnTo>
                    <a:pt x="317" y="354"/>
                  </a:lnTo>
                  <a:lnTo>
                    <a:pt x="317" y="359"/>
                  </a:lnTo>
                  <a:lnTo>
                    <a:pt x="322" y="365"/>
                  </a:lnTo>
                  <a:lnTo>
                    <a:pt x="322" y="370"/>
                  </a:lnTo>
                  <a:lnTo>
                    <a:pt x="322" y="376"/>
                  </a:lnTo>
                  <a:lnTo>
                    <a:pt x="327" y="376"/>
                  </a:lnTo>
                  <a:lnTo>
                    <a:pt x="327" y="381"/>
                  </a:lnTo>
                  <a:lnTo>
                    <a:pt x="338" y="392"/>
                  </a:lnTo>
                  <a:lnTo>
                    <a:pt x="343" y="392"/>
                  </a:lnTo>
                  <a:lnTo>
                    <a:pt x="349" y="392"/>
                  </a:lnTo>
                  <a:lnTo>
                    <a:pt x="354" y="397"/>
                  </a:lnTo>
                  <a:lnTo>
                    <a:pt x="359" y="397"/>
                  </a:lnTo>
                  <a:lnTo>
                    <a:pt x="359" y="403"/>
                  </a:lnTo>
                  <a:lnTo>
                    <a:pt x="364" y="403"/>
                  </a:lnTo>
                  <a:lnTo>
                    <a:pt x="364" y="408"/>
                  </a:lnTo>
                  <a:lnTo>
                    <a:pt x="370" y="408"/>
                  </a:lnTo>
                  <a:lnTo>
                    <a:pt x="386" y="419"/>
                  </a:lnTo>
                  <a:lnTo>
                    <a:pt x="386" y="425"/>
                  </a:lnTo>
                  <a:lnTo>
                    <a:pt x="391" y="430"/>
                  </a:lnTo>
                  <a:lnTo>
                    <a:pt x="391" y="435"/>
                  </a:lnTo>
                  <a:lnTo>
                    <a:pt x="391" y="441"/>
                  </a:lnTo>
                  <a:lnTo>
                    <a:pt x="391" y="446"/>
                  </a:lnTo>
                  <a:lnTo>
                    <a:pt x="386" y="446"/>
                  </a:lnTo>
                  <a:lnTo>
                    <a:pt x="386" y="452"/>
                  </a:lnTo>
                  <a:lnTo>
                    <a:pt x="386" y="457"/>
                  </a:lnTo>
                  <a:lnTo>
                    <a:pt x="386" y="463"/>
                  </a:lnTo>
                  <a:lnTo>
                    <a:pt x="391" y="463"/>
                  </a:lnTo>
                  <a:lnTo>
                    <a:pt x="391" y="468"/>
                  </a:lnTo>
                  <a:lnTo>
                    <a:pt x="396" y="473"/>
                  </a:lnTo>
                  <a:lnTo>
                    <a:pt x="401" y="479"/>
                  </a:lnTo>
                  <a:lnTo>
                    <a:pt x="401" y="484"/>
                  </a:lnTo>
                  <a:lnTo>
                    <a:pt x="401" y="490"/>
                  </a:lnTo>
                  <a:lnTo>
                    <a:pt x="407" y="490"/>
                  </a:lnTo>
                  <a:lnTo>
                    <a:pt x="407" y="495"/>
                  </a:lnTo>
                  <a:lnTo>
                    <a:pt x="412" y="501"/>
                  </a:lnTo>
                  <a:lnTo>
                    <a:pt x="412" y="506"/>
                  </a:lnTo>
                  <a:lnTo>
                    <a:pt x="417" y="506"/>
                  </a:lnTo>
                  <a:lnTo>
                    <a:pt x="417" y="512"/>
                  </a:lnTo>
                  <a:lnTo>
                    <a:pt x="412" y="512"/>
                  </a:lnTo>
                  <a:lnTo>
                    <a:pt x="407" y="517"/>
                  </a:lnTo>
                  <a:lnTo>
                    <a:pt x="407" y="522"/>
                  </a:lnTo>
                  <a:lnTo>
                    <a:pt x="407" y="528"/>
                  </a:lnTo>
                  <a:lnTo>
                    <a:pt x="407" y="533"/>
                  </a:lnTo>
                  <a:lnTo>
                    <a:pt x="401" y="533"/>
                  </a:lnTo>
                  <a:lnTo>
                    <a:pt x="396" y="533"/>
                  </a:lnTo>
                  <a:lnTo>
                    <a:pt x="391" y="528"/>
                  </a:lnTo>
                  <a:lnTo>
                    <a:pt x="386" y="528"/>
                  </a:lnTo>
                  <a:lnTo>
                    <a:pt x="380" y="533"/>
                  </a:lnTo>
                  <a:lnTo>
                    <a:pt x="380" y="539"/>
                  </a:lnTo>
                  <a:lnTo>
                    <a:pt x="375" y="533"/>
                  </a:lnTo>
                  <a:lnTo>
                    <a:pt x="375" y="528"/>
                  </a:lnTo>
                  <a:lnTo>
                    <a:pt x="375" y="522"/>
                  </a:lnTo>
                  <a:lnTo>
                    <a:pt x="380" y="522"/>
                  </a:lnTo>
                  <a:lnTo>
                    <a:pt x="380" y="517"/>
                  </a:lnTo>
                  <a:lnTo>
                    <a:pt x="375" y="517"/>
                  </a:lnTo>
                  <a:lnTo>
                    <a:pt x="375" y="512"/>
                  </a:lnTo>
                  <a:lnTo>
                    <a:pt x="370" y="506"/>
                  </a:lnTo>
                  <a:lnTo>
                    <a:pt x="364" y="506"/>
                  </a:lnTo>
                  <a:lnTo>
                    <a:pt x="359" y="506"/>
                  </a:lnTo>
                  <a:lnTo>
                    <a:pt x="359" y="512"/>
                  </a:lnTo>
                  <a:lnTo>
                    <a:pt x="364" y="512"/>
                  </a:lnTo>
                  <a:lnTo>
                    <a:pt x="364" y="517"/>
                  </a:lnTo>
                  <a:lnTo>
                    <a:pt x="359" y="517"/>
                  </a:lnTo>
                  <a:lnTo>
                    <a:pt x="359" y="512"/>
                  </a:lnTo>
                  <a:lnTo>
                    <a:pt x="354" y="506"/>
                  </a:lnTo>
                  <a:lnTo>
                    <a:pt x="349" y="506"/>
                  </a:lnTo>
                  <a:lnTo>
                    <a:pt x="343" y="512"/>
                  </a:lnTo>
                  <a:lnTo>
                    <a:pt x="338" y="512"/>
                  </a:lnTo>
                  <a:lnTo>
                    <a:pt x="338" y="517"/>
                  </a:lnTo>
                  <a:lnTo>
                    <a:pt x="333" y="517"/>
                  </a:lnTo>
                  <a:lnTo>
                    <a:pt x="327" y="512"/>
                  </a:lnTo>
                  <a:lnTo>
                    <a:pt x="333" y="512"/>
                  </a:lnTo>
                  <a:lnTo>
                    <a:pt x="333" y="506"/>
                  </a:lnTo>
                  <a:lnTo>
                    <a:pt x="333" y="501"/>
                  </a:lnTo>
                  <a:lnTo>
                    <a:pt x="338" y="495"/>
                  </a:lnTo>
                  <a:lnTo>
                    <a:pt x="333" y="490"/>
                  </a:lnTo>
                  <a:lnTo>
                    <a:pt x="333" y="495"/>
                  </a:lnTo>
                  <a:lnTo>
                    <a:pt x="327" y="495"/>
                  </a:lnTo>
                  <a:lnTo>
                    <a:pt x="322" y="490"/>
                  </a:lnTo>
                  <a:lnTo>
                    <a:pt x="322" y="495"/>
                  </a:lnTo>
                  <a:lnTo>
                    <a:pt x="317" y="495"/>
                  </a:lnTo>
                  <a:lnTo>
                    <a:pt x="312" y="490"/>
                  </a:lnTo>
                  <a:lnTo>
                    <a:pt x="306" y="495"/>
                  </a:lnTo>
                  <a:lnTo>
                    <a:pt x="301" y="501"/>
                  </a:lnTo>
                  <a:lnTo>
                    <a:pt x="306" y="501"/>
                  </a:lnTo>
                  <a:lnTo>
                    <a:pt x="306" y="506"/>
                  </a:lnTo>
                  <a:lnTo>
                    <a:pt x="306" y="501"/>
                  </a:lnTo>
                  <a:lnTo>
                    <a:pt x="312" y="501"/>
                  </a:lnTo>
                  <a:lnTo>
                    <a:pt x="312" y="506"/>
                  </a:lnTo>
                  <a:lnTo>
                    <a:pt x="306" y="512"/>
                  </a:lnTo>
                  <a:lnTo>
                    <a:pt x="301" y="517"/>
                  </a:lnTo>
                  <a:lnTo>
                    <a:pt x="296" y="517"/>
                  </a:lnTo>
                  <a:lnTo>
                    <a:pt x="296" y="512"/>
                  </a:lnTo>
                  <a:lnTo>
                    <a:pt x="291" y="512"/>
                  </a:lnTo>
                  <a:lnTo>
                    <a:pt x="291" y="506"/>
                  </a:lnTo>
                  <a:lnTo>
                    <a:pt x="296" y="501"/>
                  </a:lnTo>
                  <a:lnTo>
                    <a:pt x="296" y="495"/>
                  </a:lnTo>
                  <a:lnTo>
                    <a:pt x="291" y="495"/>
                  </a:lnTo>
                  <a:lnTo>
                    <a:pt x="291" y="501"/>
                  </a:lnTo>
                  <a:lnTo>
                    <a:pt x="285" y="501"/>
                  </a:lnTo>
                  <a:lnTo>
                    <a:pt x="280" y="501"/>
                  </a:lnTo>
                  <a:lnTo>
                    <a:pt x="280" y="495"/>
                  </a:lnTo>
                  <a:lnTo>
                    <a:pt x="280" y="490"/>
                  </a:lnTo>
                  <a:lnTo>
                    <a:pt x="285" y="490"/>
                  </a:lnTo>
                  <a:lnTo>
                    <a:pt x="285" y="484"/>
                  </a:lnTo>
                  <a:lnTo>
                    <a:pt x="291" y="479"/>
                  </a:lnTo>
                  <a:lnTo>
                    <a:pt x="285" y="479"/>
                  </a:lnTo>
                  <a:lnTo>
                    <a:pt x="285" y="473"/>
                  </a:lnTo>
                  <a:lnTo>
                    <a:pt x="280" y="468"/>
                  </a:lnTo>
                  <a:lnTo>
                    <a:pt x="280" y="463"/>
                  </a:lnTo>
                  <a:lnTo>
                    <a:pt x="280" y="457"/>
                  </a:lnTo>
                  <a:lnTo>
                    <a:pt x="285" y="457"/>
                  </a:lnTo>
                  <a:lnTo>
                    <a:pt x="285" y="452"/>
                  </a:lnTo>
                  <a:lnTo>
                    <a:pt x="285" y="446"/>
                  </a:lnTo>
                  <a:lnTo>
                    <a:pt x="285" y="441"/>
                  </a:lnTo>
                  <a:lnTo>
                    <a:pt x="285" y="435"/>
                  </a:lnTo>
                  <a:lnTo>
                    <a:pt x="280" y="430"/>
                  </a:lnTo>
                  <a:lnTo>
                    <a:pt x="275" y="430"/>
                  </a:lnTo>
                  <a:lnTo>
                    <a:pt x="275" y="425"/>
                  </a:lnTo>
                  <a:lnTo>
                    <a:pt x="280" y="425"/>
                  </a:lnTo>
                  <a:lnTo>
                    <a:pt x="285" y="419"/>
                  </a:lnTo>
                  <a:lnTo>
                    <a:pt x="285" y="414"/>
                  </a:lnTo>
                  <a:lnTo>
                    <a:pt x="291" y="414"/>
                  </a:lnTo>
                  <a:lnTo>
                    <a:pt x="291" y="408"/>
                  </a:lnTo>
                  <a:lnTo>
                    <a:pt x="285" y="408"/>
                  </a:lnTo>
                  <a:lnTo>
                    <a:pt x="280" y="403"/>
                  </a:lnTo>
                  <a:lnTo>
                    <a:pt x="275" y="408"/>
                  </a:lnTo>
                  <a:lnTo>
                    <a:pt x="269" y="408"/>
                  </a:lnTo>
                  <a:lnTo>
                    <a:pt x="269" y="414"/>
                  </a:lnTo>
                  <a:lnTo>
                    <a:pt x="275" y="414"/>
                  </a:lnTo>
                  <a:lnTo>
                    <a:pt x="269" y="414"/>
                  </a:lnTo>
                  <a:lnTo>
                    <a:pt x="269" y="419"/>
                  </a:lnTo>
                  <a:lnTo>
                    <a:pt x="264" y="414"/>
                  </a:lnTo>
                  <a:lnTo>
                    <a:pt x="259" y="414"/>
                  </a:lnTo>
                  <a:lnTo>
                    <a:pt x="254" y="414"/>
                  </a:lnTo>
                  <a:lnTo>
                    <a:pt x="254" y="408"/>
                  </a:lnTo>
                  <a:lnTo>
                    <a:pt x="248" y="408"/>
                  </a:lnTo>
                  <a:lnTo>
                    <a:pt x="248" y="403"/>
                  </a:lnTo>
                  <a:lnTo>
                    <a:pt x="243" y="397"/>
                  </a:lnTo>
                  <a:lnTo>
                    <a:pt x="238" y="397"/>
                  </a:lnTo>
                  <a:lnTo>
                    <a:pt x="232" y="397"/>
                  </a:lnTo>
                  <a:lnTo>
                    <a:pt x="227" y="397"/>
                  </a:lnTo>
                  <a:lnTo>
                    <a:pt x="227" y="392"/>
                  </a:lnTo>
                  <a:lnTo>
                    <a:pt x="222" y="392"/>
                  </a:lnTo>
                  <a:lnTo>
                    <a:pt x="217" y="392"/>
                  </a:lnTo>
                  <a:lnTo>
                    <a:pt x="211" y="386"/>
                  </a:lnTo>
                  <a:lnTo>
                    <a:pt x="206" y="386"/>
                  </a:lnTo>
                  <a:lnTo>
                    <a:pt x="206" y="381"/>
                  </a:lnTo>
                  <a:lnTo>
                    <a:pt x="206" y="386"/>
                  </a:lnTo>
                  <a:lnTo>
                    <a:pt x="201" y="386"/>
                  </a:lnTo>
                  <a:lnTo>
                    <a:pt x="201" y="392"/>
                  </a:lnTo>
                  <a:lnTo>
                    <a:pt x="196" y="392"/>
                  </a:lnTo>
                  <a:lnTo>
                    <a:pt x="190" y="392"/>
                  </a:lnTo>
                  <a:lnTo>
                    <a:pt x="185" y="392"/>
                  </a:lnTo>
                  <a:lnTo>
                    <a:pt x="185" y="386"/>
                  </a:lnTo>
                  <a:lnTo>
                    <a:pt x="185" y="381"/>
                  </a:lnTo>
                  <a:lnTo>
                    <a:pt x="185" y="376"/>
                  </a:lnTo>
                  <a:lnTo>
                    <a:pt x="180" y="376"/>
                  </a:lnTo>
                  <a:lnTo>
                    <a:pt x="180" y="370"/>
                  </a:lnTo>
                  <a:lnTo>
                    <a:pt x="174" y="370"/>
                  </a:lnTo>
                  <a:lnTo>
                    <a:pt x="174" y="365"/>
                  </a:lnTo>
                  <a:lnTo>
                    <a:pt x="174" y="359"/>
                  </a:lnTo>
                  <a:lnTo>
                    <a:pt x="180" y="359"/>
                  </a:lnTo>
                  <a:lnTo>
                    <a:pt x="180" y="354"/>
                  </a:lnTo>
                  <a:lnTo>
                    <a:pt x="174" y="348"/>
                  </a:lnTo>
                  <a:lnTo>
                    <a:pt x="174" y="343"/>
                  </a:lnTo>
                  <a:lnTo>
                    <a:pt x="169" y="343"/>
                  </a:lnTo>
                  <a:lnTo>
                    <a:pt x="164" y="337"/>
                  </a:lnTo>
                  <a:lnTo>
                    <a:pt x="159" y="337"/>
                  </a:lnTo>
                  <a:lnTo>
                    <a:pt x="159" y="343"/>
                  </a:lnTo>
                  <a:lnTo>
                    <a:pt x="153" y="337"/>
                  </a:lnTo>
                  <a:lnTo>
                    <a:pt x="159" y="337"/>
                  </a:lnTo>
                  <a:lnTo>
                    <a:pt x="153" y="337"/>
                  </a:lnTo>
                  <a:lnTo>
                    <a:pt x="148" y="332"/>
                  </a:lnTo>
                  <a:lnTo>
                    <a:pt x="148" y="337"/>
                  </a:lnTo>
                  <a:lnTo>
                    <a:pt x="148" y="332"/>
                  </a:lnTo>
                  <a:lnTo>
                    <a:pt x="143" y="332"/>
                  </a:lnTo>
                  <a:lnTo>
                    <a:pt x="137" y="327"/>
                  </a:lnTo>
                  <a:lnTo>
                    <a:pt x="137" y="321"/>
                  </a:lnTo>
                  <a:lnTo>
                    <a:pt x="132" y="321"/>
                  </a:lnTo>
                  <a:lnTo>
                    <a:pt x="127" y="321"/>
                  </a:lnTo>
                  <a:lnTo>
                    <a:pt x="127" y="327"/>
                  </a:lnTo>
                  <a:lnTo>
                    <a:pt x="122" y="327"/>
                  </a:lnTo>
                  <a:lnTo>
                    <a:pt x="122" y="321"/>
                  </a:lnTo>
                  <a:lnTo>
                    <a:pt x="116" y="321"/>
                  </a:lnTo>
                  <a:lnTo>
                    <a:pt x="116" y="316"/>
                  </a:lnTo>
                  <a:lnTo>
                    <a:pt x="111" y="316"/>
                  </a:lnTo>
                  <a:lnTo>
                    <a:pt x="111" y="310"/>
                  </a:lnTo>
                  <a:lnTo>
                    <a:pt x="106" y="310"/>
                  </a:lnTo>
                  <a:lnTo>
                    <a:pt x="100" y="310"/>
                  </a:lnTo>
                  <a:lnTo>
                    <a:pt x="100" y="305"/>
                  </a:lnTo>
                  <a:lnTo>
                    <a:pt x="100" y="310"/>
                  </a:lnTo>
                  <a:lnTo>
                    <a:pt x="95" y="310"/>
                  </a:lnTo>
                  <a:lnTo>
                    <a:pt x="90" y="310"/>
                  </a:lnTo>
                  <a:lnTo>
                    <a:pt x="90" y="305"/>
                  </a:lnTo>
                  <a:lnTo>
                    <a:pt x="90" y="310"/>
                  </a:lnTo>
                  <a:lnTo>
                    <a:pt x="85" y="310"/>
                  </a:lnTo>
                  <a:lnTo>
                    <a:pt x="85" y="316"/>
                  </a:lnTo>
                  <a:lnTo>
                    <a:pt x="79" y="316"/>
                  </a:lnTo>
                  <a:lnTo>
                    <a:pt x="79" y="310"/>
                  </a:lnTo>
                  <a:lnTo>
                    <a:pt x="79" y="305"/>
                  </a:lnTo>
                  <a:lnTo>
                    <a:pt x="74" y="305"/>
                  </a:lnTo>
                  <a:lnTo>
                    <a:pt x="69" y="305"/>
                  </a:lnTo>
                  <a:lnTo>
                    <a:pt x="74" y="305"/>
                  </a:lnTo>
                  <a:lnTo>
                    <a:pt x="74" y="299"/>
                  </a:lnTo>
                  <a:lnTo>
                    <a:pt x="69" y="305"/>
                  </a:lnTo>
                  <a:lnTo>
                    <a:pt x="64" y="305"/>
                  </a:lnTo>
                  <a:lnTo>
                    <a:pt x="64" y="299"/>
                  </a:lnTo>
                  <a:lnTo>
                    <a:pt x="69" y="299"/>
                  </a:lnTo>
                  <a:lnTo>
                    <a:pt x="64" y="299"/>
                  </a:lnTo>
                  <a:lnTo>
                    <a:pt x="58" y="299"/>
                  </a:lnTo>
                  <a:lnTo>
                    <a:pt x="53" y="294"/>
                  </a:lnTo>
                  <a:lnTo>
                    <a:pt x="53" y="289"/>
                  </a:lnTo>
                  <a:lnTo>
                    <a:pt x="48" y="289"/>
                  </a:lnTo>
                  <a:lnTo>
                    <a:pt x="53" y="289"/>
                  </a:lnTo>
                  <a:lnTo>
                    <a:pt x="53" y="283"/>
                  </a:lnTo>
                  <a:lnTo>
                    <a:pt x="48" y="283"/>
                  </a:lnTo>
                  <a:lnTo>
                    <a:pt x="48" y="289"/>
                  </a:lnTo>
                  <a:lnTo>
                    <a:pt x="42" y="289"/>
                  </a:lnTo>
                  <a:lnTo>
                    <a:pt x="42" y="283"/>
                  </a:lnTo>
                  <a:lnTo>
                    <a:pt x="42" y="278"/>
                  </a:lnTo>
                  <a:lnTo>
                    <a:pt x="37" y="278"/>
                  </a:lnTo>
                  <a:lnTo>
                    <a:pt x="42" y="278"/>
                  </a:lnTo>
                  <a:lnTo>
                    <a:pt x="37" y="278"/>
                  </a:lnTo>
                  <a:lnTo>
                    <a:pt x="32" y="278"/>
                  </a:lnTo>
                  <a:lnTo>
                    <a:pt x="32" y="272"/>
                  </a:lnTo>
                  <a:lnTo>
                    <a:pt x="32" y="267"/>
                  </a:lnTo>
                  <a:lnTo>
                    <a:pt x="27" y="267"/>
                  </a:lnTo>
                  <a:lnTo>
                    <a:pt x="21" y="267"/>
                  </a:lnTo>
                  <a:lnTo>
                    <a:pt x="21" y="261"/>
                  </a:lnTo>
                  <a:lnTo>
                    <a:pt x="21" y="256"/>
                  </a:lnTo>
                  <a:lnTo>
                    <a:pt x="16" y="256"/>
                  </a:lnTo>
                  <a:lnTo>
                    <a:pt x="21" y="250"/>
                  </a:lnTo>
                  <a:lnTo>
                    <a:pt x="16" y="250"/>
                  </a:lnTo>
                  <a:lnTo>
                    <a:pt x="16" y="245"/>
                  </a:lnTo>
                  <a:lnTo>
                    <a:pt x="16" y="240"/>
                  </a:lnTo>
                  <a:lnTo>
                    <a:pt x="11" y="240"/>
                  </a:lnTo>
                  <a:lnTo>
                    <a:pt x="11" y="245"/>
                  </a:lnTo>
                  <a:lnTo>
                    <a:pt x="16" y="245"/>
                  </a:lnTo>
                  <a:lnTo>
                    <a:pt x="11" y="245"/>
                  </a:lnTo>
                  <a:lnTo>
                    <a:pt x="5" y="245"/>
                  </a:lnTo>
                  <a:lnTo>
                    <a:pt x="5" y="240"/>
                  </a:lnTo>
                  <a:lnTo>
                    <a:pt x="5" y="234"/>
                  </a:lnTo>
                  <a:lnTo>
                    <a:pt x="11" y="234"/>
                  </a:lnTo>
                  <a:lnTo>
                    <a:pt x="5" y="234"/>
                  </a:lnTo>
                  <a:lnTo>
                    <a:pt x="5" y="229"/>
                  </a:lnTo>
                  <a:lnTo>
                    <a:pt x="0" y="223"/>
                  </a:lnTo>
                  <a:lnTo>
                    <a:pt x="5" y="223"/>
                  </a:lnTo>
                  <a:lnTo>
                    <a:pt x="11" y="218"/>
                  </a:lnTo>
                  <a:lnTo>
                    <a:pt x="16" y="212"/>
                  </a:lnTo>
                  <a:lnTo>
                    <a:pt x="21" y="207"/>
                  </a:lnTo>
                  <a:lnTo>
                    <a:pt x="27" y="201"/>
                  </a:lnTo>
                  <a:lnTo>
                    <a:pt x="32" y="196"/>
                  </a:lnTo>
                  <a:lnTo>
                    <a:pt x="37" y="191"/>
                  </a:lnTo>
                  <a:lnTo>
                    <a:pt x="37" y="185"/>
                  </a:lnTo>
                  <a:lnTo>
                    <a:pt x="42" y="185"/>
                  </a:lnTo>
                  <a:lnTo>
                    <a:pt x="42" y="180"/>
                  </a:lnTo>
                  <a:lnTo>
                    <a:pt x="48" y="174"/>
                  </a:lnTo>
                  <a:lnTo>
                    <a:pt x="53" y="174"/>
                  </a:lnTo>
                  <a:lnTo>
                    <a:pt x="58" y="174"/>
                  </a:lnTo>
                  <a:lnTo>
                    <a:pt x="64" y="169"/>
                  </a:lnTo>
                  <a:lnTo>
                    <a:pt x="69" y="163"/>
                  </a:lnTo>
                  <a:lnTo>
                    <a:pt x="74" y="158"/>
                  </a:lnTo>
                  <a:lnTo>
                    <a:pt x="74" y="153"/>
                  </a:lnTo>
                  <a:lnTo>
                    <a:pt x="79" y="153"/>
                  </a:lnTo>
                  <a:lnTo>
                    <a:pt x="74" y="147"/>
                  </a:lnTo>
                  <a:lnTo>
                    <a:pt x="79" y="147"/>
                  </a:lnTo>
                  <a:lnTo>
                    <a:pt x="79" y="153"/>
                  </a:lnTo>
                  <a:lnTo>
                    <a:pt x="85" y="153"/>
                  </a:lnTo>
                  <a:lnTo>
                    <a:pt x="85" y="147"/>
                  </a:lnTo>
                  <a:lnTo>
                    <a:pt x="79" y="142"/>
                  </a:lnTo>
                  <a:lnTo>
                    <a:pt x="79" y="136"/>
                  </a:lnTo>
                  <a:lnTo>
                    <a:pt x="79" y="131"/>
                  </a:lnTo>
                  <a:lnTo>
                    <a:pt x="79" y="125"/>
                  </a:lnTo>
                  <a:lnTo>
                    <a:pt x="85" y="120"/>
                  </a:lnTo>
                  <a:lnTo>
                    <a:pt x="85" y="114"/>
                  </a:lnTo>
                  <a:lnTo>
                    <a:pt x="85" y="109"/>
                  </a:lnTo>
                  <a:lnTo>
                    <a:pt x="90" y="104"/>
                  </a:lnTo>
                  <a:lnTo>
                    <a:pt x="90" y="98"/>
                  </a:lnTo>
                  <a:lnTo>
                    <a:pt x="85" y="98"/>
                  </a:lnTo>
                  <a:lnTo>
                    <a:pt x="90" y="98"/>
                  </a:lnTo>
                  <a:lnTo>
                    <a:pt x="90" y="93"/>
                  </a:lnTo>
                  <a:lnTo>
                    <a:pt x="90" y="87"/>
                  </a:lnTo>
                  <a:lnTo>
                    <a:pt x="95" y="82"/>
                  </a:lnTo>
                  <a:lnTo>
                    <a:pt x="95" y="76"/>
                  </a:lnTo>
                  <a:lnTo>
                    <a:pt x="100" y="76"/>
                  </a:lnTo>
                  <a:lnTo>
                    <a:pt x="100" y="71"/>
                  </a:lnTo>
                  <a:lnTo>
                    <a:pt x="100" y="65"/>
                  </a:lnTo>
                  <a:lnTo>
                    <a:pt x="100" y="60"/>
                  </a:lnTo>
                  <a:lnTo>
                    <a:pt x="106" y="60"/>
                  </a:lnTo>
                  <a:lnTo>
                    <a:pt x="106" y="55"/>
                  </a:lnTo>
                  <a:lnTo>
                    <a:pt x="111" y="55"/>
                  </a:lnTo>
                  <a:lnTo>
                    <a:pt x="111" y="60"/>
                  </a:lnTo>
                  <a:lnTo>
                    <a:pt x="116" y="60"/>
                  </a:lnTo>
                  <a:lnTo>
                    <a:pt x="122" y="60"/>
                  </a:lnTo>
                  <a:lnTo>
                    <a:pt x="122" y="65"/>
                  </a:lnTo>
                  <a:lnTo>
                    <a:pt x="127" y="65"/>
                  </a:lnTo>
                  <a:lnTo>
                    <a:pt x="127" y="60"/>
                  </a:lnTo>
                  <a:lnTo>
                    <a:pt x="132" y="60"/>
                  </a:lnTo>
                  <a:lnTo>
                    <a:pt x="132" y="55"/>
                  </a:lnTo>
                  <a:lnTo>
                    <a:pt x="137" y="55"/>
                  </a:lnTo>
                  <a:lnTo>
                    <a:pt x="143" y="49"/>
                  </a:lnTo>
                  <a:lnTo>
                    <a:pt x="148" y="49"/>
                  </a:lnTo>
                  <a:lnTo>
                    <a:pt x="153" y="49"/>
                  </a:lnTo>
                  <a:lnTo>
                    <a:pt x="153" y="44"/>
                  </a:lnTo>
                  <a:lnTo>
                    <a:pt x="159" y="44"/>
                  </a:lnTo>
                  <a:lnTo>
                    <a:pt x="164" y="44"/>
                  </a:lnTo>
                  <a:lnTo>
                    <a:pt x="164" y="38"/>
                  </a:lnTo>
                  <a:lnTo>
                    <a:pt x="169" y="38"/>
                  </a:lnTo>
                  <a:lnTo>
                    <a:pt x="174" y="38"/>
                  </a:lnTo>
                  <a:lnTo>
                    <a:pt x="174" y="33"/>
                  </a:lnTo>
                  <a:lnTo>
                    <a:pt x="180" y="33"/>
                  </a:lnTo>
                  <a:lnTo>
                    <a:pt x="180" y="27"/>
                  </a:lnTo>
                  <a:lnTo>
                    <a:pt x="185" y="22"/>
                  </a:lnTo>
                  <a:lnTo>
                    <a:pt x="190" y="22"/>
                  </a:lnTo>
                  <a:lnTo>
                    <a:pt x="196" y="22"/>
                  </a:lnTo>
                  <a:lnTo>
                    <a:pt x="201" y="22"/>
                  </a:lnTo>
                  <a:lnTo>
                    <a:pt x="206" y="22"/>
                  </a:lnTo>
                  <a:lnTo>
                    <a:pt x="211" y="22"/>
                  </a:lnTo>
                  <a:lnTo>
                    <a:pt x="217" y="22"/>
                  </a:lnTo>
                  <a:lnTo>
                    <a:pt x="222" y="22"/>
                  </a:lnTo>
                  <a:lnTo>
                    <a:pt x="227" y="22"/>
                  </a:lnTo>
                  <a:lnTo>
                    <a:pt x="232" y="22"/>
                  </a:lnTo>
                  <a:lnTo>
                    <a:pt x="238" y="22"/>
                  </a:lnTo>
                  <a:lnTo>
                    <a:pt x="238" y="17"/>
                  </a:lnTo>
                  <a:lnTo>
                    <a:pt x="243" y="17"/>
                  </a:lnTo>
                  <a:lnTo>
                    <a:pt x="248" y="17"/>
                  </a:lnTo>
                  <a:lnTo>
                    <a:pt x="254" y="17"/>
                  </a:lnTo>
                  <a:lnTo>
                    <a:pt x="254" y="11"/>
                  </a:lnTo>
                  <a:lnTo>
                    <a:pt x="259" y="11"/>
                  </a:lnTo>
                  <a:lnTo>
                    <a:pt x="264" y="11"/>
                  </a:lnTo>
                  <a:lnTo>
                    <a:pt x="269" y="11"/>
                  </a:lnTo>
                  <a:lnTo>
                    <a:pt x="275" y="11"/>
                  </a:lnTo>
                  <a:lnTo>
                    <a:pt x="275" y="6"/>
                  </a:lnTo>
                  <a:lnTo>
                    <a:pt x="280" y="6"/>
                  </a:lnTo>
                  <a:lnTo>
                    <a:pt x="285" y="6"/>
                  </a:lnTo>
                  <a:lnTo>
                    <a:pt x="291" y="6"/>
                  </a:lnTo>
                  <a:lnTo>
                    <a:pt x="296" y="6"/>
                  </a:lnTo>
                  <a:lnTo>
                    <a:pt x="296" y="0"/>
                  </a:lnTo>
                  <a:lnTo>
                    <a:pt x="301" y="0"/>
                  </a:lnTo>
                  <a:lnTo>
                    <a:pt x="306" y="0"/>
                  </a:lnTo>
                  <a:lnTo>
                    <a:pt x="306" y="6"/>
                  </a:lnTo>
                  <a:lnTo>
                    <a:pt x="306" y="11"/>
                  </a:lnTo>
                  <a:lnTo>
                    <a:pt x="301" y="17"/>
                  </a:lnTo>
                  <a:lnTo>
                    <a:pt x="296" y="17"/>
                  </a:lnTo>
                  <a:lnTo>
                    <a:pt x="296" y="22"/>
                  </a:lnTo>
                  <a:lnTo>
                    <a:pt x="296" y="27"/>
                  </a:lnTo>
                  <a:lnTo>
                    <a:pt x="296" y="33"/>
                  </a:lnTo>
                  <a:lnTo>
                    <a:pt x="301" y="33"/>
                  </a:lnTo>
                  <a:lnTo>
                    <a:pt x="306" y="33"/>
                  </a:lnTo>
                  <a:lnTo>
                    <a:pt x="306" y="38"/>
                  </a:lnTo>
                  <a:lnTo>
                    <a:pt x="312" y="38"/>
                  </a:lnTo>
                  <a:lnTo>
                    <a:pt x="312" y="44"/>
                  </a:lnTo>
                  <a:lnTo>
                    <a:pt x="317" y="44"/>
                  </a:lnTo>
                  <a:lnTo>
                    <a:pt x="317" y="49"/>
                  </a:lnTo>
                  <a:lnTo>
                    <a:pt x="322" y="49"/>
                  </a:lnTo>
                  <a:lnTo>
                    <a:pt x="327" y="49"/>
                  </a:lnTo>
                  <a:lnTo>
                    <a:pt x="333" y="55"/>
                  </a:lnTo>
                  <a:lnTo>
                    <a:pt x="338" y="55"/>
                  </a:lnTo>
                  <a:lnTo>
                    <a:pt x="343" y="55"/>
                  </a:lnTo>
                  <a:lnTo>
                    <a:pt x="349" y="60"/>
                  </a:lnTo>
                  <a:close/>
                </a:path>
              </a:pathLst>
            </a:custGeom>
            <a:solidFill>
              <a:srgbClr val="FFBF00"/>
            </a:solidFill>
            <a:ln w="7938">
              <a:solidFill>
                <a:srgbClr val="000000"/>
              </a:solidFill>
              <a:round/>
              <a:headEnd/>
              <a:tailEnd/>
            </a:ln>
          </p:spPr>
          <p:txBody>
            <a:bodyPr/>
            <a:lstStyle/>
            <a:p>
              <a:endParaRPr lang="es-CO"/>
            </a:p>
          </p:txBody>
        </p:sp>
        <p:sp>
          <p:nvSpPr>
            <p:cNvPr id="53278" name="Freeform 29"/>
            <p:cNvSpPr>
              <a:spLocks/>
            </p:cNvSpPr>
            <p:nvPr/>
          </p:nvSpPr>
          <p:spPr bwMode="auto">
            <a:xfrm>
              <a:off x="3444" y="3027"/>
              <a:ext cx="523" cy="327"/>
            </a:xfrm>
            <a:custGeom>
              <a:avLst/>
              <a:gdLst>
                <a:gd name="T0" fmla="*/ 69 w 523"/>
                <a:gd name="T1" fmla="*/ 11 h 327"/>
                <a:gd name="T2" fmla="*/ 85 w 523"/>
                <a:gd name="T3" fmla="*/ 6 h 327"/>
                <a:gd name="T4" fmla="*/ 95 w 523"/>
                <a:gd name="T5" fmla="*/ 33 h 327"/>
                <a:gd name="T6" fmla="*/ 95 w 523"/>
                <a:gd name="T7" fmla="*/ 60 h 327"/>
                <a:gd name="T8" fmla="*/ 122 w 523"/>
                <a:gd name="T9" fmla="*/ 76 h 327"/>
                <a:gd name="T10" fmla="*/ 148 w 523"/>
                <a:gd name="T11" fmla="*/ 71 h 327"/>
                <a:gd name="T12" fmla="*/ 164 w 523"/>
                <a:gd name="T13" fmla="*/ 65 h 327"/>
                <a:gd name="T14" fmla="*/ 185 w 523"/>
                <a:gd name="T15" fmla="*/ 60 h 327"/>
                <a:gd name="T16" fmla="*/ 196 w 523"/>
                <a:gd name="T17" fmla="*/ 82 h 327"/>
                <a:gd name="T18" fmla="*/ 217 w 523"/>
                <a:gd name="T19" fmla="*/ 93 h 327"/>
                <a:gd name="T20" fmla="*/ 238 w 523"/>
                <a:gd name="T21" fmla="*/ 93 h 327"/>
                <a:gd name="T22" fmla="*/ 259 w 523"/>
                <a:gd name="T23" fmla="*/ 109 h 327"/>
                <a:gd name="T24" fmla="*/ 291 w 523"/>
                <a:gd name="T25" fmla="*/ 109 h 327"/>
                <a:gd name="T26" fmla="*/ 306 w 523"/>
                <a:gd name="T27" fmla="*/ 131 h 327"/>
                <a:gd name="T28" fmla="*/ 306 w 523"/>
                <a:gd name="T29" fmla="*/ 152 h 327"/>
                <a:gd name="T30" fmla="*/ 328 w 523"/>
                <a:gd name="T31" fmla="*/ 158 h 327"/>
                <a:gd name="T32" fmla="*/ 343 w 523"/>
                <a:gd name="T33" fmla="*/ 174 h 327"/>
                <a:gd name="T34" fmla="*/ 338 w 523"/>
                <a:gd name="T35" fmla="*/ 191 h 327"/>
                <a:gd name="T36" fmla="*/ 370 w 523"/>
                <a:gd name="T37" fmla="*/ 201 h 327"/>
                <a:gd name="T38" fmla="*/ 391 w 523"/>
                <a:gd name="T39" fmla="*/ 212 h 327"/>
                <a:gd name="T40" fmla="*/ 391 w 523"/>
                <a:gd name="T41" fmla="*/ 234 h 327"/>
                <a:gd name="T42" fmla="*/ 396 w 523"/>
                <a:gd name="T43" fmla="*/ 245 h 327"/>
                <a:gd name="T44" fmla="*/ 417 w 523"/>
                <a:gd name="T45" fmla="*/ 261 h 327"/>
                <a:gd name="T46" fmla="*/ 428 w 523"/>
                <a:gd name="T47" fmla="*/ 250 h 327"/>
                <a:gd name="T48" fmla="*/ 438 w 523"/>
                <a:gd name="T49" fmla="*/ 256 h 327"/>
                <a:gd name="T50" fmla="*/ 460 w 523"/>
                <a:gd name="T51" fmla="*/ 272 h 327"/>
                <a:gd name="T52" fmla="*/ 470 w 523"/>
                <a:gd name="T53" fmla="*/ 283 h 327"/>
                <a:gd name="T54" fmla="*/ 491 w 523"/>
                <a:gd name="T55" fmla="*/ 283 h 327"/>
                <a:gd name="T56" fmla="*/ 512 w 523"/>
                <a:gd name="T57" fmla="*/ 299 h 327"/>
                <a:gd name="T58" fmla="*/ 433 w 523"/>
                <a:gd name="T59" fmla="*/ 321 h 327"/>
                <a:gd name="T60" fmla="*/ 417 w 523"/>
                <a:gd name="T61" fmla="*/ 310 h 327"/>
                <a:gd name="T62" fmla="*/ 396 w 523"/>
                <a:gd name="T63" fmla="*/ 299 h 327"/>
                <a:gd name="T64" fmla="*/ 380 w 523"/>
                <a:gd name="T65" fmla="*/ 278 h 327"/>
                <a:gd name="T66" fmla="*/ 365 w 523"/>
                <a:gd name="T67" fmla="*/ 272 h 327"/>
                <a:gd name="T68" fmla="*/ 338 w 523"/>
                <a:gd name="T69" fmla="*/ 256 h 327"/>
                <a:gd name="T70" fmla="*/ 317 w 523"/>
                <a:gd name="T71" fmla="*/ 245 h 327"/>
                <a:gd name="T72" fmla="*/ 301 w 523"/>
                <a:gd name="T73" fmla="*/ 250 h 327"/>
                <a:gd name="T74" fmla="*/ 280 w 523"/>
                <a:gd name="T75" fmla="*/ 250 h 327"/>
                <a:gd name="T76" fmla="*/ 254 w 523"/>
                <a:gd name="T77" fmla="*/ 234 h 327"/>
                <a:gd name="T78" fmla="*/ 233 w 523"/>
                <a:gd name="T79" fmla="*/ 229 h 327"/>
                <a:gd name="T80" fmla="*/ 201 w 523"/>
                <a:gd name="T81" fmla="*/ 218 h 327"/>
                <a:gd name="T82" fmla="*/ 190 w 523"/>
                <a:gd name="T83" fmla="*/ 196 h 327"/>
                <a:gd name="T84" fmla="*/ 169 w 523"/>
                <a:gd name="T85" fmla="*/ 180 h 327"/>
                <a:gd name="T86" fmla="*/ 148 w 523"/>
                <a:gd name="T87" fmla="*/ 169 h 327"/>
                <a:gd name="T88" fmla="*/ 122 w 523"/>
                <a:gd name="T89" fmla="*/ 169 h 327"/>
                <a:gd name="T90" fmla="*/ 101 w 523"/>
                <a:gd name="T91" fmla="*/ 191 h 327"/>
                <a:gd name="T92" fmla="*/ 85 w 523"/>
                <a:gd name="T93" fmla="*/ 191 h 327"/>
                <a:gd name="T94" fmla="*/ 58 w 523"/>
                <a:gd name="T95" fmla="*/ 191 h 327"/>
                <a:gd name="T96" fmla="*/ 32 w 523"/>
                <a:gd name="T97" fmla="*/ 191 h 327"/>
                <a:gd name="T98" fmla="*/ 11 w 523"/>
                <a:gd name="T99" fmla="*/ 180 h 327"/>
                <a:gd name="T100" fmla="*/ 11 w 523"/>
                <a:gd name="T101" fmla="*/ 158 h 327"/>
                <a:gd name="T102" fmla="*/ 6 w 523"/>
                <a:gd name="T103" fmla="*/ 131 h 327"/>
                <a:gd name="T104" fmla="*/ 21 w 523"/>
                <a:gd name="T105" fmla="*/ 125 h 327"/>
                <a:gd name="T106" fmla="*/ 16 w 523"/>
                <a:gd name="T107" fmla="*/ 93 h 327"/>
                <a:gd name="T108" fmla="*/ 11 w 523"/>
                <a:gd name="T109" fmla="*/ 65 h 327"/>
                <a:gd name="T110" fmla="*/ 11 w 523"/>
                <a:gd name="T111" fmla="*/ 33 h 327"/>
                <a:gd name="T112" fmla="*/ 37 w 523"/>
                <a:gd name="T113" fmla="*/ 27 h 3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3"/>
                <a:gd name="T172" fmla="*/ 0 h 327"/>
                <a:gd name="T173" fmla="*/ 523 w 523"/>
                <a:gd name="T174" fmla="*/ 327 h 3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3" h="327">
                  <a:moveTo>
                    <a:pt x="48" y="22"/>
                  </a:moveTo>
                  <a:lnTo>
                    <a:pt x="53" y="22"/>
                  </a:lnTo>
                  <a:lnTo>
                    <a:pt x="58" y="22"/>
                  </a:lnTo>
                  <a:lnTo>
                    <a:pt x="64" y="22"/>
                  </a:lnTo>
                  <a:lnTo>
                    <a:pt x="64" y="16"/>
                  </a:lnTo>
                  <a:lnTo>
                    <a:pt x="69" y="11"/>
                  </a:lnTo>
                  <a:lnTo>
                    <a:pt x="69" y="6"/>
                  </a:lnTo>
                  <a:lnTo>
                    <a:pt x="69" y="0"/>
                  </a:lnTo>
                  <a:lnTo>
                    <a:pt x="74" y="0"/>
                  </a:lnTo>
                  <a:lnTo>
                    <a:pt x="79" y="0"/>
                  </a:lnTo>
                  <a:lnTo>
                    <a:pt x="85" y="0"/>
                  </a:lnTo>
                  <a:lnTo>
                    <a:pt x="85" y="6"/>
                  </a:lnTo>
                  <a:lnTo>
                    <a:pt x="90" y="6"/>
                  </a:lnTo>
                  <a:lnTo>
                    <a:pt x="90" y="11"/>
                  </a:lnTo>
                  <a:lnTo>
                    <a:pt x="95" y="11"/>
                  </a:lnTo>
                  <a:lnTo>
                    <a:pt x="95" y="16"/>
                  </a:lnTo>
                  <a:lnTo>
                    <a:pt x="95" y="27"/>
                  </a:lnTo>
                  <a:lnTo>
                    <a:pt x="95" y="33"/>
                  </a:lnTo>
                  <a:lnTo>
                    <a:pt x="95" y="38"/>
                  </a:lnTo>
                  <a:lnTo>
                    <a:pt x="95" y="44"/>
                  </a:lnTo>
                  <a:lnTo>
                    <a:pt x="90" y="49"/>
                  </a:lnTo>
                  <a:lnTo>
                    <a:pt x="90" y="55"/>
                  </a:lnTo>
                  <a:lnTo>
                    <a:pt x="90" y="60"/>
                  </a:lnTo>
                  <a:lnTo>
                    <a:pt x="95" y="60"/>
                  </a:lnTo>
                  <a:lnTo>
                    <a:pt x="95" y="65"/>
                  </a:lnTo>
                  <a:lnTo>
                    <a:pt x="101" y="65"/>
                  </a:lnTo>
                  <a:lnTo>
                    <a:pt x="106" y="71"/>
                  </a:lnTo>
                  <a:lnTo>
                    <a:pt x="111" y="71"/>
                  </a:lnTo>
                  <a:lnTo>
                    <a:pt x="116" y="76"/>
                  </a:lnTo>
                  <a:lnTo>
                    <a:pt x="122" y="76"/>
                  </a:lnTo>
                  <a:lnTo>
                    <a:pt x="127" y="76"/>
                  </a:lnTo>
                  <a:lnTo>
                    <a:pt x="132" y="76"/>
                  </a:lnTo>
                  <a:lnTo>
                    <a:pt x="138" y="76"/>
                  </a:lnTo>
                  <a:lnTo>
                    <a:pt x="143" y="76"/>
                  </a:lnTo>
                  <a:lnTo>
                    <a:pt x="148" y="76"/>
                  </a:lnTo>
                  <a:lnTo>
                    <a:pt x="148" y="71"/>
                  </a:lnTo>
                  <a:lnTo>
                    <a:pt x="153" y="71"/>
                  </a:lnTo>
                  <a:lnTo>
                    <a:pt x="148" y="71"/>
                  </a:lnTo>
                  <a:lnTo>
                    <a:pt x="153" y="65"/>
                  </a:lnTo>
                  <a:lnTo>
                    <a:pt x="159" y="65"/>
                  </a:lnTo>
                  <a:lnTo>
                    <a:pt x="164" y="71"/>
                  </a:lnTo>
                  <a:lnTo>
                    <a:pt x="164" y="65"/>
                  </a:lnTo>
                  <a:lnTo>
                    <a:pt x="169" y="65"/>
                  </a:lnTo>
                  <a:lnTo>
                    <a:pt x="169" y="60"/>
                  </a:lnTo>
                  <a:lnTo>
                    <a:pt x="175" y="60"/>
                  </a:lnTo>
                  <a:lnTo>
                    <a:pt x="180" y="60"/>
                  </a:lnTo>
                  <a:lnTo>
                    <a:pt x="185" y="65"/>
                  </a:lnTo>
                  <a:lnTo>
                    <a:pt x="185" y="60"/>
                  </a:lnTo>
                  <a:lnTo>
                    <a:pt x="190" y="65"/>
                  </a:lnTo>
                  <a:lnTo>
                    <a:pt x="196" y="65"/>
                  </a:lnTo>
                  <a:lnTo>
                    <a:pt x="196" y="71"/>
                  </a:lnTo>
                  <a:lnTo>
                    <a:pt x="190" y="71"/>
                  </a:lnTo>
                  <a:lnTo>
                    <a:pt x="196" y="76"/>
                  </a:lnTo>
                  <a:lnTo>
                    <a:pt x="196" y="82"/>
                  </a:lnTo>
                  <a:lnTo>
                    <a:pt x="201" y="82"/>
                  </a:lnTo>
                  <a:lnTo>
                    <a:pt x="201" y="87"/>
                  </a:lnTo>
                  <a:lnTo>
                    <a:pt x="206" y="87"/>
                  </a:lnTo>
                  <a:lnTo>
                    <a:pt x="206" y="93"/>
                  </a:lnTo>
                  <a:lnTo>
                    <a:pt x="211" y="87"/>
                  </a:lnTo>
                  <a:lnTo>
                    <a:pt x="217" y="93"/>
                  </a:lnTo>
                  <a:lnTo>
                    <a:pt x="217" y="98"/>
                  </a:lnTo>
                  <a:lnTo>
                    <a:pt x="222" y="98"/>
                  </a:lnTo>
                  <a:lnTo>
                    <a:pt x="222" y="93"/>
                  </a:lnTo>
                  <a:lnTo>
                    <a:pt x="227" y="93"/>
                  </a:lnTo>
                  <a:lnTo>
                    <a:pt x="233" y="93"/>
                  </a:lnTo>
                  <a:lnTo>
                    <a:pt x="238" y="93"/>
                  </a:lnTo>
                  <a:lnTo>
                    <a:pt x="243" y="93"/>
                  </a:lnTo>
                  <a:lnTo>
                    <a:pt x="243" y="98"/>
                  </a:lnTo>
                  <a:lnTo>
                    <a:pt x="248" y="98"/>
                  </a:lnTo>
                  <a:lnTo>
                    <a:pt x="254" y="98"/>
                  </a:lnTo>
                  <a:lnTo>
                    <a:pt x="254" y="103"/>
                  </a:lnTo>
                  <a:lnTo>
                    <a:pt x="259" y="109"/>
                  </a:lnTo>
                  <a:lnTo>
                    <a:pt x="264" y="109"/>
                  </a:lnTo>
                  <a:lnTo>
                    <a:pt x="270" y="114"/>
                  </a:lnTo>
                  <a:lnTo>
                    <a:pt x="275" y="114"/>
                  </a:lnTo>
                  <a:lnTo>
                    <a:pt x="280" y="114"/>
                  </a:lnTo>
                  <a:lnTo>
                    <a:pt x="285" y="109"/>
                  </a:lnTo>
                  <a:lnTo>
                    <a:pt x="291" y="109"/>
                  </a:lnTo>
                  <a:lnTo>
                    <a:pt x="291" y="114"/>
                  </a:lnTo>
                  <a:lnTo>
                    <a:pt x="296" y="114"/>
                  </a:lnTo>
                  <a:lnTo>
                    <a:pt x="301" y="120"/>
                  </a:lnTo>
                  <a:lnTo>
                    <a:pt x="301" y="125"/>
                  </a:lnTo>
                  <a:lnTo>
                    <a:pt x="301" y="131"/>
                  </a:lnTo>
                  <a:lnTo>
                    <a:pt x="306" y="131"/>
                  </a:lnTo>
                  <a:lnTo>
                    <a:pt x="306" y="136"/>
                  </a:lnTo>
                  <a:lnTo>
                    <a:pt x="306" y="142"/>
                  </a:lnTo>
                  <a:lnTo>
                    <a:pt x="301" y="142"/>
                  </a:lnTo>
                  <a:lnTo>
                    <a:pt x="301" y="147"/>
                  </a:lnTo>
                  <a:lnTo>
                    <a:pt x="306" y="147"/>
                  </a:lnTo>
                  <a:lnTo>
                    <a:pt x="306" y="152"/>
                  </a:lnTo>
                  <a:lnTo>
                    <a:pt x="306" y="158"/>
                  </a:lnTo>
                  <a:lnTo>
                    <a:pt x="312" y="158"/>
                  </a:lnTo>
                  <a:lnTo>
                    <a:pt x="317" y="158"/>
                  </a:lnTo>
                  <a:lnTo>
                    <a:pt x="322" y="152"/>
                  </a:lnTo>
                  <a:lnTo>
                    <a:pt x="322" y="158"/>
                  </a:lnTo>
                  <a:lnTo>
                    <a:pt x="328" y="158"/>
                  </a:lnTo>
                  <a:lnTo>
                    <a:pt x="333" y="158"/>
                  </a:lnTo>
                  <a:lnTo>
                    <a:pt x="338" y="158"/>
                  </a:lnTo>
                  <a:lnTo>
                    <a:pt x="338" y="163"/>
                  </a:lnTo>
                  <a:lnTo>
                    <a:pt x="343" y="163"/>
                  </a:lnTo>
                  <a:lnTo>
                    <a:pt x="343" y="169"/>
                  </a:lnTo>
                  <a:lnTo>
                    <a:pt x="343" y="174"/>
                  </a:lnTo>
                  <a:lnTo>
                    <a:pt x="338" y="174"/>
                  </a:lnTo>
                  <a:lnTo>
                    <a:pt x="338" y="180"/>
                  </a:lnTo>
                  <a:lnTo>
                    <a:pt x="343" y="180"/>
                  </a:lnTo>
                  <a:lnTo>
                    <a:pt x="343" y="185"/>
                  </a:lnTo>
                  <a:lnTo>
                    <a:pt x="343" y="191"/>
                  </a:lnTo>
                  <a:lnTo>
                    <a:pt x="338" y="191"/>
                  </a:lnTo>
                  <a:lnTo>
                    <a:pt x="343" y="191"/>
                  </a:lnTo>
                  <a:lnTo>
                    <a:pt x="343" y="196"/>
                  </a:lnTo>
                  <a:lnTo>
                    <a:pt x="349" y="196"/>
                  </a:lnTo>
                  <a:lnTo>
                    <a:pt x="354" y="196"/>
                  </a:lnTo>
                  <a:lnTo>
                    <a:pt x="365" y="201"/>
                  </a:lnTo>
                  <a:lnTo>
                    <a:pt x="370" y="201"/>
                  </a:lnTo>
                  <a:lnTo>
                    <a:pt x="375" y="201"/>
                  </a:lnTo>
                  <a:lnTo>
                    <a:pt x="380" y="201"/>
                  </a:lnTo>
                  <a:lnTo>
                    <a:pt x="386" y="201"/>
                  </a:lnTo>
                  <a:lnTo>
                    <a:pt x="386" y="207"/>
                  </a:lnTo>
                  <a:lnTo>
                    <a:pt x="391" y="207"/>
                  </a:lnTo>
                  <a:lnTo>
                    <a:pt x="391" y="212"/>
                  </a:lnTo>
                  <a:lnTo>
                    <a:pt x="391" y="218"/>
                  </a:lnTo>
                  <a:lnTo>
                    <a:pt x="391" y="223"/>
                  </a:lnTo>
                  <a:lnTo>
                    <a:pt x="386" y="223"/>
                  </a:lnTo>
                  <a:lnTo>
                    <a:pt x="391" y="223"/>
                  </a:lnTo>
                  <a:lnTo>
                    <a:pt x="391" y="229"/>
                  </a:lnTo>
                  <a:lnTo>
                    <a:pt x="391" y="234"/>
                  </a:lnTo>
                  <a:lnTo>
                    <a:pt x="391" y="239"/>
                  </a:lnTo>
                  <a:lnTo>
                    <a:pt x="396" y="245"/>
                  </a:lnTo>
                  <a:lnTo>
                    <a:pt x="391" y="245"/>
                  </a:lnTo>
                  <a:lnTo>
                    <a:pt x="391" y="250"/>
                  </a:lnTo>
                  <a:lnTo>
                    <a:pt x="396" y="250"/>
                  </a:lnTo>
                  <a:lnTo>
                    <a:pt x="396" y="245"/>
                  </a:lnTo>
                  <a:lnTo>
                    <a:pt x="401" y="250"/>
                  </a:lnTo>
                  <a:lnTo>
                    <a:pt x="401" y="256"/>
                  </a:lnTo>
                  <a:lnTo>
                    <a:pt x="407" y="256"/>
                  </a:lnTo>
                  <a:lnTo>
                    <a:pt x="412" y="256"/>
                  </a:lnTo>
                  <a:lnTo>
                    <a:pt x="412" y="261"/>
                  </a:lnTo>
                  <a:lnTo>
                    <a:pt x="417" y="261"/>
                  </a:lnTo>
                  <a:lnTo>
                    <a:pt x="417" y="256"/>
                  </a:lnTo>
                  <a:lnTo>
                    <a:pt x="417" y="261"/>
                  </a:lnTo>
                  <a:lnTo>
                    <a:pt x="423" y="261"/>
                  </a:lnTo>
                  <a:lnTo>
                    <a:pt x="423" y="256"/>
                  </a:lnTo>
                  <a:lnTo>
                    <a:pt x="428" y="256"/>
                  </a:lnTo>
                  <a:lnTo>
                    <a:pt x="428" y="250"/>
                  </a:lnTo>
                  <a:lnTo>
                    <a:pt x="433" y="256"/>
                  </a:lnTo>
                  <a:lnTo>
                    <a:pt x="428" y="256"/>
                  </a:lnTo>
                  <a:lnTo>
                    <a:pt x="428" y="261"/>
                  </a:lnTo>
                  <a:lnTo>
                    <a:pt x="433" y="261"/>
                  </a:lnTo>
                  <a:lnTo>
                    <a:pt x="438" y="261"/>
                  </a:lnTo>
                  <a:lnTo>
                    <a:pt x="438" y="256"/>
                  </a:lnTo>
                  <a:lnTo>
                    <a:pt x="444" y="256"/>
                  </a:lnTo>
                  <a:lnTo>
                    <a:pt x="449" y="261"/>
                  </a:lnTo>
                  <a:lnTo>
                    <a:pt x="454" y="261"/>
                  </a:lnTo>
                  <a:lnTo>
                    <a:pt x="454" y="267"/>
                  </a:lnTo>
                  <a:lnTo>
                    <a:pt x="454" y="272"/>
                  </a:lnTo>
                  <a:lnTo>
                    <a:pt x="460" y="272"/>
                  </a:lnTo>
                  <a:lnTo>
                    <a:pt x="460" y="278"/>
                  </a:lnTo>
                  <a:lnTo>
                    <a:pt x="465" y="278"/>
                  </a:lnTo>
                  <a:lnTo>
                    <a:pt x="465" y="272"/>
                  </a:lnTo>
                  <a:lnTo>
                    <a:pt x="465" y="278"/>
                  </a:lnTo>
                  <a:lnTo>
                    <a:pt x="470" y="278"/>
                  </a:lnTo>
                  <a:lnTo>
                    <a:pt x="470" y="283"/>
                  </a:lnTo>
                  <a:lnTo>
                    <a:pt x="475" y="283"/>
                  </a:lnTo>
                  <a:lnTo>
                    <a:pt x="475" y="278"/>
                  </a:lnTo>
                  <a:lnTo>
                    <a:pt x="481" y="278"/>
                  </a:lnTo>
                  <a:lnTo>
                    <a:pt x="481" y="283"/>
                  </a:lnTo>
                  <a:lnTo>
                    <a:pt x="486" y="283"/>
                  </a:lnTo>
                  <a:lnTo>
                    <a:pt x="491" y="283"/>
                  </a:lnTo>
                  <a:lnTo>
                    <a:pt x="491" y="288"/>
                  </a:lnTo>
                  <a:lnTo>
                    <a:pt x="496" y="294"/>
                  </a:lnTo>
                  <a:lnTo>
                    <a:pt x="502" y="294"/>
                  </a:lnTo>
                  <a:lnTo>
                    <a:pt x="507" y="294"/>
                  </a:lnTo>
                  <a:lnTo>
                    <a:pt x="507" y="299"/>
                  </a:lnTo>
                  <a:lnTo>
                    <a:pt x="512" y="299"/>
                  </a:lnTo>
                  <a:lnTo>
                    <a:pt x="518" y="299"/>
                  </a:lnTo>
                  <a:lnTo>
                    <a:pt x="518" y="305"/>
                  </a:lnTo>
                  <a:lnTo>
                    <a:pt x="523" y="305"/>
                  </a:lnTo>
                  <a:lnTo>
                    <a:pt x="438" y="327"/>
                  </a:lnTo>
                  <a:lnTo>
                    <a:pt x="433" y="327"/>
                  </a:lnTo>
                  <a:lnTo>
                    <a:pt x="433" y="321"/>
                  </a:lnTo>
                  <a:lnTo>
                    <a:pt x="428" y="321"/>
                  </a:lnTo>
                  <a:lnTo>
                    <a:pt x="428" y="316"/>
                  </a:lnTo>
                  <a:lnTo>
                    <a:pt x="423" y="316"/>
                  </a:lnTo>
                  <a:lnTo>
                    <a:pt x="417" y="310"/>
                  </a:lnTo>
                  <a:lnTo>
                    <a:pt x="417" y="316"/>
                  </a:lnTo>
                  <a:lnTo>
                    <a:pt x="417" y="310"/>
                  </a:lnTo>
                  <a:lnTo>
                    <a:pt x="412" y="305"/>
                  </a:lnTo>
                  <a:lnTo>
                    <a:pt x="412" y="299"/>
                  </a:lnTo>
                  <a:lnTo>
                    <a:pt x="407" y="299"/>
                  </a:lnTo>
                  <a:lnTo>
                    <a:pt x="401" y="294"/>
                  </a:lnTo>
                  <a:lnTo>
                    <a:pt x="396" y="294"/>
                  </a:lnTo>
                  <a:lnTo>
                    <a:pt x="396" y="299"/>
                  </a:lnTo>
                  <a:lnTo>
                    <a:pt x="396" y="294"/>
                  </a:lnTo>
                  <a:lnTo>
                    <a:pt x="391" y="294"/>
                  </a:lnTo>
                  <a:lnTo>
                    <a:pt x="386" y="294"/>
                  </a:lnTo>
                  <a:lnTo>
                    <a:pt x="386" y="288"/>
                  </a:lnTo>
                  <a:lnTo>
                    <a:pt x="386" y="283"/>
                  </a:lnTo>
                  <a:lnTo>
                    <a:pt x="380" y="278"/>
                  </a:lnTo>
                  <a:lnTo>
                    <a:pt x="380" y="272"/>
                  </a:lnTo>
                  <a:lnTo>
                    <a:pt x="375" y="267"/>
                  </a:lnTo>
                  <a:lnTo>
                    <a:pt x="370" y="261"/>
                  </a:lnTo>
                  <a:lnTo>
                    <a:pt x="370" y="267"/>
                  </a:lnTo>
                  <a:lnTo>
                    <a:pt x="370" y="272"/>
                  </a:lnTo>
                  <a:lnTo>
                    <a:pt x="365" y="272"/>
                  </a:lnTo>
                  <a:lnTo>
                    <a:pt x="359" y="272"/>
                  </a:lnTo>
                  <a:lnTo>
                    <a:pt x="354" y="272"/>
                  </a:lnTo>
                  <a:lnTo>
                    <a:pt x="354" y="267"/>
                  </a:lnTo>
                  <a:lnTo>
                    <a:pt x="349" y="267"/>
                  </a:lnTo>
                  <a:lnTo>
                    <a:pt x="343" y="261"/>
                  </a:lnTo>
                  <a:lnTo>
                    <a:pt x="338" y="256"/>
                  </a:lnTo>
                  <a:lnTo>
                    <a:pt x="333" y="256"/>
                  </a:lnTo>
                  <a:lnTo>
                    <a:pt x="333" y="250"/>
                  </a:lnTo>
                  <a:lnTo>
                    <a:pt x="328" y="250"/>
                  </a:lnTo>
                  <a:lnTo>
                    <a:pt x="328" y="245"/>
                  </a:lnTo>
                  <a:lnTo>
                    <a:pt x="322" y="245"/>
                  </a:lnTo>
                  <a:lnTo>
                    <a:pt x="317" y="245"/>
                  </a:lnTo>
                  <a:lnTo>
                    <a:pt x="317" y="239"/>
                  </a:lnTo>
                  <a:lnTo>
                    <a:pt x="312" y="239"/>
                  </a:lnTo>
                  <a:lnTo>
                    <a:pt x="306" y="239"/>
                  </a:lnTo>
                  <a:lnTo>
                    <a:pt x="306" y="245"/>
                  </a:lnTo>
                  <a:lnTo>
                    <a:pt x="301" y="245"/>
                  </a:lnTo>
                  <a:lnTo>
                    <a:pt x="301" y="250"/>
                  </a:lnTo>
                  <a:lnTo>
                    <a:pt x="296" y="256"/>
                  </a:lnTo>
                  <a:lnTo>
                    <a:pt x="296" y="250"/>
                  </a:lnTo>
                  <a:lnTo>
                    <a:pt x="291" y="250"/>
                  </a:lnTo>
                  <a:lnTo>
                    <a:pt x="285" y="250"/>
                  </a:lnTo>
                  <a:lnTo>
                    <a:pt x="280" y="245"/>
                  </a:lnTo>
                  <a:lnTo>
                    <a:pt x="280" y="250"/>
                  </a:lnTo>
                  <a:lnTo>
                    <a:pt x="275" y="250"/>
                  </a:lnTo>
                  <a:lnTo>
                    <a:pt x="270" y="245"/>
                  </a:lnTo>
                  <a:lnTo>
                    <a:pt x="270" y="239"/>
                  </a:lnTo>
                  <a:lnTo>
                    <a:pt x="259" y="239"/>
                  </a:lnTo>
                  <a:lnTo>
                    <a:pt x="259" y="234"/>
                  </a:lnTo>
                  <a:lnTo>
                    <a:pt x="254" y="234"/>
                  </a:lnTo>
                  <a:lnTo>
                    <a:pt x="248" y="234"/>
                  </a:lnTo>
                  <a:lnTo>
                    <a:pt x="248" y="229"/>
                  </a:lnTo>
                  <a:lnTo>
                    <a:pt x="243" y="223"/>
                  </a:lnTo>
                  <a:lnTo>
                    <a:pt x="238" y="223"/>
                  </a:lnTo>
                  <a:lnTo>
                    <a:pt x="238" y="229"/>
                  </a:lnTo>
                  <a:lnTo>
                    <a:pt x="233" y="229"/>
                  </a:lnTo>
                  <a:lnTo>
                    <a:pt x="227" y="229"/>
                  </a:lnTo>
                  <a:lnTo>
                    <a:pt x="222" y="223"/>
                  </a:lnTo>
                  <a:lnTo>
                    <a:pt x="217" y="223"/>
                  </a:lnTo>
                  <a:lnTo>
                    <a:pt x="211" y="223"/>
                  </a:lnTo>
                  <a:lnTo>
                    <a:pt x="206" y="218"/>
                  </a:lnTo>
                  <a:lnTo>
                    <a:pt x="201" y="218"/>
                  </a:lnTo>
                  <a:lnTo>
                    <a:pt x="201" y="212"/>
                  </a:lnTo>
                  <a:lnTo>
                    <a:pt x="196" y="212"/>
                  </a:lnTo>
                  <a:lnTo>
                    <a:pt x="196" y="207"/>
                  </a:lnTo>
                  <a:lnTo>
                    <a:pt x="190" y="207"/>
                  </a:lnTo>
                  <a:lnTo>
                    <a:pt x="190" y="201"/>
                  </a:lnTo>
                  <a:lnTo>
                    <a:pt x="190" y="196"/>
                  </a:lnTo>
                  <a:lnTo>
                    <a:pt x="185" y="196"/>
                  </a:lnTo>
                  <a:lnTo>
                    <a:pt x="180" y="191"/>
                  </a:lnTo>
                  <a:lnTo>
                    <a:pt x="180" y="185"/>
                  </a:lnTo>
                  <a:lnTo>
                    <a:pt x="175" y="185"/>
                  </a:lnTo>
                  <a:lnTo>
                    <a:pt x="175" y="180"/>
                  </a:lnTo>
                  <a:lnTo>
                    <a:pt x="169" y="180"/>
                  </a:lnTo>
                  <a:lnTo>
                    <a:pt x="164" y="180"/>
                  </a:lnTo>
                  <a:lnTo>
                    <a:pt x="159" y="180"/>
                  </a:lnTo>
                  <a:lnTo>
                    <a:pt x="159" y="174"/>
                  </a:lnTo>
                  <a:lnTo>
                    <a:pt x="159" y="169"/>
                  </a:lnTo>
                  <a:lnTo>
                    <a:pt x="153" y="169"/>
                  </a:lnTo>
                  <a:lnTo>
                    <a:pt x="148" y="169"/>
                  </a:lnTo>
                  <a:lnTo>
                    <a:pt x="143" y="169"/>
                  </a:lnTo>
                  <a:lnTo>
                    <a:pt x="138" y="169"/>
                  </a:lnTo>
                  <a:lnTo>
                    <a:pt x="138" y="163"/>
                  </a:lnTo>
                  <a:lnTo>
                    <a:pt x="132" y="163"/>
                  </a:lnTo>
                  <a:lnTo>
                    <a:pt x="127" y="169"/>
                  </a:lnTo>
                  <a:lnTo>
                    <a:pt x="122" y="169"/>
                  </a:lnTo>
                  <a:lnTo>
                    <a:pt x="116" y="169"/>
                  </a:lnTo>
                  <a:lnTo>
                    <a:pt x="111" y="169"/>
                  </a:lnTo>
                  <a:lnTo>
                    <a:pt x="116" y="191"/>
                  </a:lnTo>
                  <a:lnTo>
                    <a:pt x="111" y="191"/>
                  </a:lnTo>
                  <a:lnTo>
                    <a:pt x="106" y="191"/>
                  </a:lnTo>
                  <a:lnTo>
                    <a:pt x="101" y="191"/>
                  </a:lnTo>
                  <a:lnTo>
                    <a:pt x="95" y="196"/>
                  </a:lnTo>
                  <a:lnTo>
                    <a:pt x="90" y="196"/>
                  </a:lnTo>
                  <a:lnTo>
                    <a:pt x="90" y="201"/>
                  </a:lnTo>
                  <a:lnTo>
                    <a:pt x="90" y="196"/>
                  </a:lnTo>
                  <a:lnTo>
                    <a:pt x="85" y="196"/>
                  </a:lnTo>
                  <a:lnTo>
                    <a:pt x="85" y="191"/>
                  </a:lnTo>
                  <a:lnTo>
                    <a:pt x="79" y="191"/>
                  </a:lnTo>
                  <a:lnTo>
                    <a:pt x="74" y="185"/>
                  </a:lnTo>
                  <a:lnTo>
                    <a:pt x="69" y="185"/>
                  </a:lnTo>
                  <a:lnTo>
                    <a:pt x="64" y="185"/>
                  </a:lnTo>
                  <a:lnTo>
                    <a:pt x="58" y="185"/>
                  </a:lnTo>
                  <a:lnTo>
                    <a:pt x="58" y="191"/>
                  </a:lnTo>
                  <a:lnTo>
                    <a:pt x="58" y="196"/>
                  </a:lnTo>
                  <a:lnTo>
                    <a:pt x="53" y="191"/>
                  </a:lnTo>
                  <a:lnTo>
                    <a:pt x="48" y="191"/>
                  </a:lnTo>
                  <a:lnTo>
                    <a:pt x="43" y="191"/>
                  </a:lnTo>
                  <a:lnTo>
                    <a:pt x="37" y="191"/>
                  </a:lnTo>
                  <a:lnTo>
                    <a:pt x="32" y="191"/>
                  </a:lnTo>
                  <a:lnTo>
                    <a:pt x="32" y="185"/>
                  </a:lnTo>
                  <a:lnTo>
                    <a:pt x="27" y="185"/>
                  </a:lnTo>
                  <a:lnTo>
                    <a:pt x="21" y="185"/>
                  </a:lnTo>
                  <a:lnTo>
                    <a:pt x="16" y="185"/>
                  </a:lnTo>
                  <a:lnTo>
                    <a:pt x="11" y="185"/>
                  </a:lnTo>
                  <a:lnTo>
                    <a:pt x="11" y="180"/>
                  </a:lnTo>
                  <a:lnTo>
                    <a:pt x="11" y="174"/>
                  </a:lnTo>
                  <a:lnTo>
                    <a:pt x="6" y="174"/>
                  </a:lnTo>
                  <a:lnTo>
                    <a:pt x="11" y="174"/>
                  </a:lnTo>
                  <a:lnTo>
                    <a:pt x="11" y="169"/>
                  </a:lnTo>
                  <a:lnTo>
                    <a:pt x="11" y="163"/>
                  </a:lnTo>
                  <a:lnTo>
                    <a:pt x="11" y="158"/>
                  </a:lnTo>
                  <a:lnTo>
                    <a:pt x="6" y="152"/>
                  </a:lnTo>
                  <a:lnTo>
                    <a:pt x="6" y="147"/>
                  </a:lnTo>
                  <a:lnTo>
                    <a:pt x="0" y="147"/>
                  </a:lnTo>
                  <a:lnTo>
                    <a:pt x="6" y="142"/>
                  </a:lnTo>
                  <a:lnTo>
                    <a:pt x="6" y="136"/>
                  </a:lnTo>
                  <a:lnTo>
                    <a:pt x="6" y="131"/>
                  </a:lnTo>
                  <a:lnTo>
                    <a:pt x="0" y="131"/>
                  </a:lnTo>
                  <a:lnTo>
                    <a:pt x="6" y="131"/>
                  </a:lnTo>
                  <a:lnTo>
                    <a:pt x="11" y="131"/>
                  </a:lnTo>
                  <a:lnTo>
                    <a:pt x="11" y="125"/>
                  </a:lnTo>
                  <a:lnTo>
                    <a:pt x="16" y="125"/>
                  </a:lnTo>
                  <a:lnTo>
                    <a:pt x="21" y="125"/>
                  </a:lnTo>
                  <a:lnTo>
                    <a:pt x="21" y="120"/>
                  </a:lnTo>
                  <a:lnTo>
                    <a:pt x="21" y="114"/>
                  </a:lnTo>
                  <a:lnTo>
                    <a:pt x="21" y="109"/>
                  </a:lnTo>
                  <a:lnTo>
                    <a:pt x="16" y="103"/>
                  </a:lnTo>
                  <a:lnTo>
                    <a:pt x="16" y="98"/>
                  </a:lnTo>
                  <a:lnTo>
                    <a:pt x="16" y="93"/>
                  </a:lnTo>
                  <a:lnTo>
                    <a:pt x="16" y="87"/>
                  </a:lnTo>
                  <a:lnTo>
                    <a:pt x="11" y="87"/>
                  </a:lnTo>
                  <a:lnTo>
                    <a:pt x="11" y="82"/>
                  </a:lnTo>
                  <a:lnTo>
                    <a:pt x="11" y="76"/>
                  </a:lnTo>
                  <a:lnTo>
                    <a:pt x="11" y="71"/>
                  </a:lnTo>
                  <a:lnTo>
                    <a:pt x="11" y="65"/>
                  </a:lnTo>
                  <a:lnTo>
                    <a:pt x="11" y="60"/>
                  </a:lnTo>
                  <a:lnTo>
                    <a:pt x="11" y="55"/>
                  </a:lnTo>
                  <a:lnTo>
                    <a:pt x="11" y="49"/>
                  </a:lnTo>
                  <a:lnTo>
                    <a:pt x="11" y="44"/>
                  </a:lnTo>
                  <a:lnTo>
                    <a:pt x="11" y="38"/>
                  </a:lnTo>
                  <a:lnTo>
                    <a:pt x="11" y="33"/>
                  </a:lnTo>
                  <a:lnTo>
                    <a:pt x="16" y="33"/>
                  </a:lnTo>
                  <a:lnTo>
                    <a:pt x="21" y="33"/>
                  </a:lnTo>
                  <a:lnTo>
                    <a:pt x="27" y="33"/>
                  </a:lnTo>
                  <a:lnTo>
                    <a:pt x="27" y="27"/>
                  </a:lnTo>
                  <a:lnTo>
                    <a:pt x="32" y="27"/>
                  </a:lnTo>
                  <a:lnTo>
                    <a:pt x="37" y="27"/>
                  </a:lnTo>
                  <a:lnTo>
                    <a:pt x="43" y="22"/>
                  </a:lnTo>
                  <a:lnTo>
                    <a:pt x="48" y="16"/>
                  </a:lnTo>
                  <a:lnTo>
                    <a:pt x="48" y="22"/>
                  </a:lnTo>
                  <a:close/>
                </a:path>
              </a:pathLst>
            </a:custGeom>
            <a:solidFill>
              <a:srgbClr val="FFBF00"/>
            </a:solidFill>
            <a:ln w="7938">
              <a:solidFill>
                <a:srgbClr val="000000"/>
              </a:solidFill>
              <a:round/>
              <a:headEnd/>
              <a:tailEnd/>
            </a:ln>
          </p:spPr>
          <p:txBody>
            <a:bodyPr/>
            <a:lstStyle/>
            <a:p>
              <a:endParaRPr lang="es-CO"/>
            </a:p>
          </p:txBody>
        </p:sp>
        <p:sp>
          <p:nvSpPr>
            <p:cNvPr id="53279" name="Freeform 30"/>
            <p:cNvSpPr>
              <a:spLocks/>
            </p:cNvSpPr>
            <p:nvPr/>
          </p:nvSpPr>
          <p:spPr bwMode="auto">
            <a:xfrm>
              <a:off x="3882" y="3234"/>
              <a:ext cx="797" cy="718"/>
            </a:xfrm>
            <a:custGeom>
              <a:avLst/>
              <a:gdLst>
                <a:gd name="T0" fmla="*/ 117 w 797"/>
                <a:gd name="T1" fmla="*/ 98 h 718"/>
                <a:gd name="T2" fmla="*/ 148 w 797"/>
                <a:gd name="T3" fmla="*/ 114 h 718"/>
                <a:gd name="T4" fmla="*/ 196 w 797"/>
                <a:gd name="T5" fmla="*/ 130 h 718"/>
                <a:gd name="T6" fmla="*/ 227 w 797"/>
                <a:gd name="T7" fmla="*/ 125 h 718"/>
                <a:gd name="T8" fmla="*/ 280 w 797"/>
                <a:gd name="T9" fmla="*/ 136 h 718"/>
                <a:gd name="T10" fmla="*/ 307 w 797"/>
                <a:gd name="T11" fmla="*/ 125 h 718"/>
                <a:gd name="T12" fmla="*/ 344 w 797"/>
                <a:gd name="T13" fmla="*/ 125 h 718"/>
                <a:gd name="T14" fmla="*/ 365 w 797"/>
                <a:gd name="T15" fmla="*/ 87 h 718"/>
                <a:gd name="T16" fmla="*/ 396 w 797"/>
                <a:gd name="T17" fmla="*/ 76 h 718"/>
                <a:gd name="T18" fmla="*/ 444 w 797"/>
                <a:gd name="T19" fmla="*/ 32 h 718"/>
                <a:gd name="T20" fmla="*/ 475 w 797"/>
                <a:gd name="T21" fmla="*/ 5 h 718"/>
                <a:gd name="T22" fmla="*/ 502 w 797"/>
                <a:gd name="T23" fmla="*/ 22 h 718"/>
                <a:gd name="T24" fmla="*/ 534 w 797"/>
                <a:gd name="T25" fmla="*/ 32 h 718"/>
                <a:gd name="T26" fmla="*/ 549 w 797"/>
                <a:gd name="T27" fmla="*/ 54 h 718"/>
                <a:gd name="T28" fmla="*/ 571 w 797"/>
                <a:gd name="T29" fmla="*/ 87 h 718"/>
                <a:gd name="T30" fmla="*/ 602 w 797"/>
                <a:gd name="T31" fmla="*/ 92 h 718"/>
                <a:gd name="T32" fmla="*/ 644 w 797"/>
                <a:gd name="T33" fmla="*/ 114 h 718"/>
                <a:gd name="T34" fmla="*/ 660 w 797"/>
                <a:gd name="T35" fmla="*/ 109 h 718"/>
                <a:gd name="T36" fmla="*/ 660 w 797"/>
                <a:gd name="T37" fmla="*/ 152 h 718"/>
                <a:gd name="T38" fmla="*/ 655 w 797"/>
                <a:gd name="T39" fmla="*/ 190 h 718"/>
                <a:gd name="T40" fmla="*/ 671 w 797"/>
                <a:gd name="T41" fmla="*/ 212 h 718"/>
                <a:gd name="T42" fmla="*/ 687 w 797"/>
                <a:gd name="T43" fmla="*/ 185 h 718"/>
                <a:gd name="T44" fmla="*/ 708 w 797"/>
                <a:gd name="T45" fmla="*/ 207 h 718"/>
                <a:gd name="T46" fmla="*/ 739 w 797"/>
                <a:gd name="T47" fmla="*/ 212 h 718"/>
                <a:gd name="T48" fmla="*/ 750 w 797"/>
                <a:gd name="T49" fmla="*/ 217 h 718"/>
                <a:gd name="T50" fmla="*/ 782 w 797"/>
                <a:gd name="T51" fmla="*/ 223 h 718"/>
                <a:gd name="T52" fmla="*/ 792 w 797"/>
                <a:gd name="T53" fmla="*/ 234 h 718"/>
                <a:gd name="T54" fmla="*/ 787 w 797"/>
                <a:gd name="T55" fmla="*/ 283 h 718"/>
                <a:gd name="T56" fmla="*/ 687 w 797"/>
                <a:gd name="T57" fmla="*/ 691 h 718"/>
                <a:gd name="T58" fmla="*/ 655 w 797"/>
                <a:gd name="T59" fmla="*/ 653 h 718"/>
                <a:gd name="T60" fmla="*/ 607 w 797"/>
                <a:gd name="T61" fmla="*/ 658 h 718"/>
                <a:gd name="T62" fmla="*/ 687 w 797"/>
                <a:gd name="T63" fmla="*/ 473 h 718"/>
                <a:gd name="T64" fmla="*/ 666 w 797"/>
                <a:gd name="T65" fmla="*/ 457 h 718"/>
                <a:gd name="T66" fmla="*/ 644 w 797"/>
                <a:gd name="T67" fmla="*/ 440 h 718"/>
                <a:gd name="T68" fmla="*/ 613 w 797"/>
                <a:gd name="T69" fmla="*/ 435 h 718"/>
                <a:gd name="T70" fmla="*/ 586 w 797"/>
                <a:gd name="T71" fmla="*/ 413 h 718"/>
                <a:gd name="T72" fmla="*/ 544 w 797"/>
                <a:gd name="T73" fmla="*/ 397 h 718"/>
                <a:gd name="T74" fmla="*/ 528 w 797"/>
                <a:gd name="T75" fmla="*/ 402 h 718"/>
                <a:gd name="T76" fmla="*/ 497 w 797"/>
                <a:gd name="T77" fmla="*/ 419 h 718"/>
                <a:gd name="T78" fmla="*/ 470 w 797"/>
                <a:gd name="T79" fmla="*/ 408 h 718"/>
                <a:gd name="T80" fmla="*/ 454 w 797"/>
                <a:gd name="T81" fmla="*/ 397 h 718"/>
                <a:gd name="T82" fmla="*/ 417 w 797"/>
                <a:gd name="T83" fmla="*/ 386 h 718"/>
                <a:gd name="T84" fmla="*/ 391 w 797"/>
                <a:gd name="T85" fmla="*/ 419 h 718"/>
                <a:gd name="T86" fmla="*/ 359 w 797"/>
                <a:gd name="T87" fmla="*/ 430 h 718"/>
                <a:gd name="T88" fmla="*/ 322 w 797"/>
                <a:gd name="T89" fmla="*/ 430 h 718"/>
                <a:gd name="T90" fmla="*/ 280 w 797"/>
                <a:gd name="T91" fmla="*/ 430 h 718"/>
                <a:gd name="T92" fmla="*/ 254 w 797"/>
                <a:gd name="T93" fmla="*/ 430 h 718"/>
                <a:gd name="T94" fmla="*/ 227 w 797"/>
                <a:gd name="T95" fmla="*/ 424 h 718"/>
                <a:gd name="T96" fmla="*/ 212 w 797"/>
                <a:gd name="T97" fmla="*/ 413 h 718"/>
                <a:gd name="T98" fmla="*/ 206 w 797"/>
                <a:gd name="T99" fmla="*/ 392 h 718"/>
                <a:gd name="T100" fmla="*/ 206 w 797"/>
                <a:gd name="T101" fmla="*/ 348 h 718"/>
                <a:gd name="T102" fmla="*/ 185 w 797"/>
                <a:gd name="T103" fmla="*/ 326 h 718"/>
                <a:gd name="T104" fmla="*/ 154 w 797"/>
                <a:gd name="T105" fmla="*/ 326 h 718"/>
                <a:gd name="T106" fmla="*/ 143 w 797"/>
                <a:gd name="T107" fmla="*/ 288 h 718"/>
                <a:gd name="T108" fmla="*/ 127 w 797"/>
                <a:gd name="T109" fmla="*/ 250 h 718"/>
                <a:gd name="T110" fmla="*/ 95 w 797"/>
                <a:gd name="T111" fmla="*/ 239 h 718"/>
                <a:gd name="T112" fmla="*/ 64 w 797"/>
                <a:gd name="T113" fmla="*/ 212 h 718"/>
                <a:gd name="T114" fmla="*/ 27 w 797"/>
                <a:gd name="T115" fmla="*/ 196 h 718"/>
                <a:gd name="T116" fmla="*/ 22 w 797"/>
                <a:gd name="T117" fmla="*/ 174 h 718"/>
                <a:gd name="T118" fmla="*/ 6 w 797"/>
                <a:gd name="T119" fmla="*/ 141 h 7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97"/>
                <a:gd name="T181" fmla="*/ 0 h 718"/>
                <a:gd name="T182" fmla="*/ 797 w 797"/>
                <a:gd name="T183" fmla="*/ 718 h 7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97" h="718">
                  <a:moveTo>
                    <a:pt x="0" y="120"/>
                  </a:moveTo>
                  <a:lnTo>
                    <a:pt x="85" y="98"/>
                  </a:lnTo>
                  <a:lnTo>
                    <a:pt x="90" y="98"/>
                  </a:lnTo>
                  <a:lnTo>
                    <a:pt x="95" y="98"/>
                  </a:lnTo>
                  <a:lnTo>
                    <a:pt x="101" y="98"/>
                  </a:lnTo>
                  <a:lnTo>
                    <a:pt x="101" y="92"/>
                  </a:lnTo>
                  <a:lnTo>
                    <a:pt x="106" y="92"/>
                  </a:lnTo>
                  <a:lnTo>
                    <a:pt x="106" y="98"/>
                  </a:lnTo>
                  <a:lnTo>
                    <a:pt x="111" y="98"/>
                  </a:lnTo>
                  <a:lnTo>
                    <a:pt x="117" y="98"/>
                  </a:lnTo>
                  <a:lnTo>
                    <a:pt x="117" y="103"/>
                  </a:lnTo>
                  <a:lnTo>
                    <a:pt x="122" y="103"/>
                  </a:lnTo>
                  <a:lnTo>
                    <a:pt x="127" y="103"/>
                  </a:lnTo>
                  <a:lnTo>
                    <a:pt x="127" y="109"/>
                  </a:lnTo>
                  <a:lnTo>
                    <a:pt x="132" y="109"/>
                  </a:lnTo>
                  <a:lnTo>
                    <a:pt x="127" y="114"/>
                  </a:lnTo>
                  <a:lnTo>
                    <a:pt x="132" y="114"/>
                  </a:lnTo>
                  <a:lnTo>
                    <a:pt x="138" y="114"/>
                  </a:lnTo>
                  <a:lnTo>
                    <a:pt x="143" y="114"/>
                  </a:lnTo>
                  <a:lnTo>
                    <a:pt x="148" y="114"/>
                  </a:lnTo>
                  <a:lnTo>
                    <a:pt x="154" y="114"/>
                  </a:lnTo>
                  <a:lnTo>
                    <a:pt x="159" y="114"/>
                  </a:lnTo>
                  <a:lnTo>
                    <a:pt x="164" y="114"/>
                  </a:lnTo>
                  <a:lnTo>
                    <a:pt x="169" y="120"/>
                  </a:lnTo>
                  <a:lnTo>
                    <a:pt x="175" y="120"/>
                  </a:lnTo>
                  <a:lnTo>
                    <a:pt x="180" y="120"/>
                  </a:lnTo>
                  <a:lnTo>
                    <a:pt x="180" y="125"/>
                  </a:lnTo>
                  <a:lnTo>
                    <a:pt x="185" y="130"/>
                  </a:lnTo>
                  <a:lnTo>
                    <a:pt x="190" y="130"/>
                  </a:lnTo>
                  <a:lnTo>
                    <a:pt x="196" y="130"/>
                  </a:lnTo>
                  <a:lnTo>
                    <a:pt x="201" y="130"/>
                  </a:lnTo>
                  <a:lnTo>
                    <a:pt x="206" y="130"/>
                  </a:lnTo>
                  <a:lnTo>
                    <a:pt x="212" y="130"/>
                  </a:lnTo>
                  <a:lnTo>
                    <a:pt x="212" y="125"/>
                  </a:lnTo>
                  <a:lnTo>
                    <a:pt x="212" y="120"/>
                  </a:lnTo>
                  <a:lnTo>
                    <a:pt x="217" y="114"/>
                  </a:lnTo>
                  <a:lnTo>
                    <a:pt x="222" y="114"/>
                  </a:lnTo>
                  <a:lnTo>
                    <a:pt x="222" y="120"/>
                  </a:lnTo>
                  <a:lnTo>
                    <a:pt x="227" y="120"/>
                  </a:lnTo>
                  <a:lnTo>
                    <a:pt x="227" y="125"/>
                  </a:lnTo>
                  <a:lnTo>
                    <a:pt x="233" y="130"/>
                  </a:lnTo>
                  <a:lnTo>
                    <a:pt x="238" y="130"/>
                  </a:lnTo>
                  <a:lnTo>
                    <a:pt x="243" y="130"/>
                  </a:lnTo>
                  <a:lnTo>
                    <a:pt x="249" y="130"/>
                  </a:lnTo>
                  <a:lnTo>
                    <a:pt x="254" y="125"/>
                  </a:lnTo>
                  <a:lnTo>
                    <a:pt x="259" y="120"/>
                  </a:lnTo>
                  <a:lnTo>
                    <a:pt x="259" y="125"/>
                  </a:lnTo>
                  <a:lnTo>
                    <a:pt x="264" y="125"/>
                  </a:lnTo>
                  <a:lnTo>
                    <a:pt x="270" y="130"/>
                  </a:lnTo>
                  <a:lnTo>
                    <a:pt x="280" y="136"/>
                  </a:lnTo>
                  <a:lnTo>
                    <a:pt x="280" y="141"/>
                  </a:lnTo>
                  <a:lnTo>
                    <a:pt x="285" y="141"/>
                  </a:lnTo>
                  <a:lnTo>
                    <a:pt x="291" y="147"/>
                  </a:lnTo>
                  <a:lnTo>
                    <a:pt x="291" y="141"/>
                  </a:lnTo>
                  <a:lnTo>
                    <a:pt x="296" y="141"/>
                  </a:lnTo>
                  <a:lnTo>
                    <a:pt x="296" y="136"/>
                  </a:lnTo>
                  <a:lnTo>
                    <a:pt x="301" y="136"/>
                  </a:lnTo>
                  <a:lnTo>
                    <a:pt x="301" y="130"/>
                  </a:lnTo>
                  <a:lnTo>
                    <a:pt x="307" y="130"/>
                  </a:lnTo>
                  <a:lnTo>
                    <a:pt x="307" y="125"/>
                  </a:lnTo>
                  <a:lnTo>
                    <a:pt x="312" y="120"/>
                  </a:lnTo>
                  <a:lnTo>
                    <a:pt x="312" y="125"/>
                  </a:lnTo>
                  <a:lnTo>
                    <a:pt x="317" y="125"/>
                  </a:lnTo>
                  <a:lnTo>
                    <a:pt x="317" y="130"/>
                  </a:lnTo>
                  <a:lnTo>
                    <a:pt x="322" y="130"/>
                  </a:lnTo>
                  <a:lnTo>
                    <a:pt x="322" y="136"/>
                  </a:lnTo>
                  <a:lnTo>
                    <a:pt x="328" y="136"/>
                  </a:lnTo>
                  <a:lnTo>
                    <a:pt x="333" y="136"/>
                  </a:lnTo>
                  <a:lnTo>
                    <a:pt x="338" y="130"/>
                  </a:lnTo>
                  <a:lnTo>
                    <a:pt x="344" y="125"/>
                  </a:lnTo>
                  <a:lnTo>
                    <a:pt x="344" y="120"/>
                  </a:lnTo>
                  <a:lnTo>
                    <a:pt x="344" y="114"/>
                  </a:lnTo>
                  <a:lnTo>
                    <a:pt x="349" y="114"/>
                  </a:lnTo>
                  <a:lnTo>
                    <a:pt x="349" y="109"/>
                  </a:lnTo>
                  <a:lnTo>
                    <a:pt x="349" y="98"/>
                  </a:lnTo>
                  <a:lnTo>
                    <a:pt x="354" y="98"/>
                  </a:lnTo>
                  <a:lnTo>
                    <a:pt x="354" y="92"/>
                  </a:lnTo>
                  <a:lnTo>
                    <a:pt x="359" y="92"/>
                  </a:lnTo>
                  <a:lnTo>
                    <a:pt x="359" y="87"/>
                  </a:lnTo>
                  <a:lnTo>
                    <a:pt x="365" y="87"/>
                  </a:lnTo>
                  <a:lnTo>
                    <a:pt x="370" y="87"/>
                  </a:lnTo>
                  <a:lnTo>
                    <a:pt x="370" y="81"/>
                  </a:lnTo>
                  <a:lnTo>
                    <a:pt x="370" y="76"/>
                  </a:lnTo>
                  <a:lnTo>
                    <a:pt x="375" y="76"/>
                  </a:lnTo>
                  <a:lnTo>
                    <a:pt x="375" y="71"/>
                  </a:lnTo>
                  <a:lnTo>
                    <a:pt x="380" y="71"/>
                  </a:lnTo>
                  <a:lnTo>
                    <a:pt x="386" y="71"/>
                  </a:lnTo>
                  <a:lnTo>
                    <a:pt x="391" y="71"/>
                  </a:lnTo>
                  <a:lnTo>
                    <a:pt x="391" y="76"/>
                  </a:lnTo>
                  <a:lnTo>
                    <a:pt x="396" y="76"/>
                  </a:lnTo>
                  <a:lnTo>
                    <a:pt x="402" y="76"/>
                  </a:lnTo>
                  <a:lnTo>
                    <a:pt x="407" y="76"/>
                  </a:lnTo>
                  <a:lnTo>
                    <a:pt x="412" y="71"/>
                  </a:lnTo>
                  <a:lnTo>
                    <a:pt x="417" y="54"/>
                  </a:lnTo>
                  <a:lnTo>
                    <a:pt x="423" y="54"/>
                  </a:lnTo>
                  <a:lnTo>
                    <a:pt x="423" y="49"/>
                  </a:lnTo>
                  <a:lnTo>
                    <a:pt x="428" y="43"/>
                  </a:lnTo>
                  <a:lnTo>
                    <a:pt x="433" y="38"/>
                  </a:lnTo>
                  <a:lnTo>
                    <a:pt x="439" y="38"/>
                  </a:lnTo>
                  <a:lnTo>
                    <a:pt x="444" y="32"/>
                  </a:lnTo>
                  <a:lnTo>
                    <a:pt x="444" y="27"/>
                  </a:lnTo>
                  <a:lnTo>
                    <a:pt x="449" y="27"/>
                  </a:lnTo>
                  <a:lnTo>
                    <a:pt x="449" y="22"/>
                  </a:lnTo>
                  <a:lnTo>
                    <a:pt x="454" y="22"/>
                  </a:lnTo>
                  <a:lnTo>
                    <a:pt x="454" y="16"/>
                  </a:lnTo>
                  <a:lnTo>
                    <a:pt x="460" y="16"/>
                  </a:lnTo>
                  <a:lnTo>
                    <a:pt x="460" y="11"/>
                  </a:lnTo>
                  <a:lnTo>
                    <a:pt x="465" y="5"/>
                  </a:lnTo>
                  <a:lnTo>
                    <a:pt x="470" y="5"/>
                  </a:lnTo>
                  <a:lnTo>
                    <a:pt x="475" y="5"/>
                  </a:lnTo>
                  <a:lnTo>
                    <a:pt x="475" y="0"/>
                  </a:lnTo>
                  <a:lnTo>
                    <a:pt x="475" y="5"/>
                  </a:lnTo>
                  <a:lnTo>
                    <a:pt x="481" y="5"/>
                  </a:lnTo>
                  <a:lnTo>
                    <a:pt x="486" y="5"/>
                  </a:lnTo>
                  <a:lnTo>
                    <a:pt x="486" y="11"/>
                  </a:lnTo>
                  <a:lnTo>
                    <a:pt x="491" y="11"/>
                  </a:lnTo>
                  <a:lnTo>
                    <a:pt x="491" y="16"/>
                  </a:lnTo>
                  <a:lnTo>
                    <a:pt x="497" y="16"/>
                  </a:lnTo>
                  <a:lnTo>
                    <a:pt x="497" y="22"/>
                  </a:lnTo>
                  <a:lnTo>
                    <a:pt x="502" y="22"/>
                  </a:lnTo>
                  <a:lnTo>
                    <a:pt x="502" y="16"/>
                  </a:lnTo>
                  <a:lnTo>
                    <a:pt x="507" y="16"/>
                  </a:lnTo>
                  <a:lnTo>
                    <a:pt x="512" y="16"/>
                  </a:lnTo>
                  <a:lnTo>
                    <a:pt x="512" y="22"/>
                  </a:lnTo>
                  <a:lnTo>
                    <a:pt x="518" y="27"/>
                  </a:lnTo>
                  <a:lnTo>
                    <a:pt x="523" y="27"/>
                  </a:lnTo>
                  <a:lnTo>
                    <a:pt x="523" y="32"/>
                  </a:lnTo>
                  <a:lnTo>
                    <a:pt x="523" y="27"/>
                  </a:lnTo>
                  <a:lnTo>
                    <a:pt x="528" y="32"/>
                  </a:lnTo>
                  <a:lnTo>
                    <a:pt x="534" y="32"/>
                  </a:lnTo>
                  <a:lnTo>
                    <a:pt x="528" y="32"/>
                  </a:lnTo>
                  <a:lnTo>
                    <a:pt x="534" y="38"/>
                  </a:lnTo>
                  <a:lnTo>
                    <a:pt x="534" y="32"/>
                  </a:lnTo>
                  <a:lnTo>
                    <a:pt x="539" y="32"/>
                  </a:lnTo>
                  <a:lnTo>
                    <a:pt x="544" y="38"/>
                  </a:lnTo>
                  <a:lnTo>
                    <a:pt x="549" y="38"/>
                  </a:lnTo>
                  <a:lnTo>
                    <a:pt x="549" y="43"/>
                  </a:lnTo>
                  <a:lnTo>
                    <a:pt x="555" y="49"/>
                  </a:lnTo>
                  <a:lnTo>
                    <a:pt x="555" y="54"/>
                  </a:lnTo>
                  <a:lnTo>
                    <a:pt x="549" y="54"/>
                  </a:lnTo>
                  <a:lnTo>
                    <a:pt x="549" y="60"/>
                  </a:lnTo>
                  <a:lnTo>
                    <a:pt x="549" y="65"/>
                  </a:lnTo>
                  <a:lnTo>
                    <a:pt x="555" y="65"/>
                  </a:lnTo>
                  <a:lnTo>
                    <a:pt x="555" y="71"/>
                  </a:lnTo>
                  <a:lnTo>
                    <a:pt x="560" y="71"/>
                  </a:lnTo>
                  <a:lnTo>
                    <a:pt x="560" y="76"/>
                  </a:lnTo>
                  <a:lnTo>
                    <a:pt x="560" y="81"/>
                  </a:lnTo>
                  <a:lnTo>
                    <a:pt x="560" y="87"/>
                  </a:lnTo>
                  <a:lnTo>
                    <a:pt x="565" y="87"/>
                  </a:lnTo>
                  <a:lnTo>
                    <a:pt x="571" y="87"/>
                  </a:lnTo>
                  <a:lnTo>
                    <a:pt x="576" y="87"/>
                  </a:lnTo>
                  <a:lnTo>
                    <a:pt x="576" y="81"/>
                  </a:lnTo>
                  <a:lnTo>
                    <a:pt x="581" y="81"/>
                  </a:lnTo>
                  <a:lnTo>
                    <a:pt x="581" y="76"/>
                  </a:lnTo>
                  <a:lnTo>
                    <a:pt x="581" y="81"/>
                  </a:lnTo>
                  <a:lnTo>
                    <a:pt x="586" y="81"/>
                  </a:lnTo>
                  <a:lnTo>
                    <a:pt x="592" y="87"/>
                  </a:lnTo>
                  <a:lnTo>
                    <a:pt x="597" y="87"/>
                  </a:lnTo>
                  <a:lnTo>
                    <a:pt x="602" y="87"/>
                  </a:lnTo>
                  <a:lnTo>
                    <a:pt x="602" y="92"/>
                  </a:lnTo>
                  <a:lnTo>
                    <a:pt x="607" y="92"/>
                  </a:lnTo>
                  <a:lnTo>
                    <a:pt x="613" y="92"/>
                  </a:lnTo>
                  <a:lnTo>
                    <a:pt x="618" y="92"/>
                  </a:lnTo>
                  <a:lnTo>
                    <a:pt x="623" y="98"/>
                  </a:lnTo>
                  <a:lnTo>
                    <a:pt x="623" y="103"/>
                  </a:lnTo>
                  <a:lnTo>
                    <a:pt x="629" y="103"/>
                  </a:lnTo>
                  <a:lnTo>
                    <a:pt x="629" y="109"/>
                  </a:lnTo>
                  <a:lnTo>
                    <a:pt x="634" y="109"/>
                  </a:lnTo>
                  <a:lnTo>
                    <a:pt x="639" y="109"/>
                  </a:lnTo>
                  <a:lnTo>
                    <a:pt x="644" y="114"/>
                  </a:lnTo>
                  <a:lnTo>
                    <a:pt x="644" y="109"/>
                  </a:lnTo>
                  <a:lnTo>
                    <a:pt x="650" y="109"/>
                  </a:lnTo>
                  <a:lnTo>
                    <a:pt x="644" y="109"/>
                  </a:lnTo>
                  <a:lnTo>
                    <a:pt x="644" y="103"/>
                  </a:lnTo>
                  <a:lnTo>
                    <a:pt x="650" y="103"/>
                  </a:lnTo>
                  <a:lnTo>
                    <a:pt x="655" y="98"/>
                  </a:lnTo>
                  <a:lnTo>
                    <a:pt x="660" y="103"/>
                  </a:lnTo>
                  <a:lnTo>
                    <a:pt x="666" y="103"/>
                  </a:lnTo>
                  <a:lnTo>
                    <a:pt x="666" y="109"/>
                  </a:lnTo>
                  <a:lnTo>
                    <a:pt x="660" y="109"/>
                  </a:lnTo>
                  <a:lnTo>
                    <a:pt x="660" y="114"/>
                  </a:lnTo>
                  <a:lnTo>
                    <a:pt x="655" y="120"/>
                  </a:lnTo>
                  <a:lnTo>
                    <a:pt x="650" y="120"/>
                  </a:lnTo>
                  <a:lnTo>
                    <a:pt x="650" y="125"/>
                  </a:lnTo>
                  <a:lnTo>
                    <a:pt x="655" y="125"/>
                  </a:lnTo>
                  <a:lnTo>
                    <a:pt x="660" y="130"/>
                  </a:lnTo>
                  <a:lnTo>
                    <a:pt x="660" y="136"/>
                  </a:lnTo>
                  <a:lnTo>
                    <a:pt x="660" y="141"/>
                  </a:lnTo>
                  <a:lnTo>
                    <a:pt x="660" y="147"/>
                  </a:lnTo>
                  <a:lnTo>
                    <a:pt x="660" y="152"/>
                  </a:lnTo>
                  <a:lnTo>
                    <a:pt x="655" y="152"/>
                  </a:lnTo>
                  <a:lnTo>
                    <a:pt x="655" y="158"/>
                  </a:lnTo>
                  <a:lnTo>
                    <a:pt x="655" y="163"/>
                  </a:lnTo>
                  <a:lnTo>
                    <a:pt x="660" y="168"/>
                  </a:lnTo>
                  <a:lnTo>
                    <a:pt x="660" y="174"/>
                  </a:lnTo>
                  <a:lnTo>
                    <a:pt x="666" y="174"/>
                  </a:lnTo>
                  <a:lnTo>
                    <a:pt x="660" y="179"/>
                  </a:lnTo>
                  <a:lnTo>
                    <a:pt x="660" y="185"/>
                  </a:lnTo>
                  <a:lnTo>
                    <a:pt x="655" y="185"/>
                  </a:lnTo>
                  <a:lnTo>
                    <a:pt x="655" y="190"/>
                  </a:lnTo>
                  <a:lnTo>
                    <a:pt x="655" y="196"/>
                  </a:lnTo>
                  <a:lnTo>
                    <a:pt x="660" y="196"/>
                  </a:lnTo>
                  <a:lnTo>
                    <a:pt x="666" y="196"/>
                  </a:lnTo>
                  <a:lnTo>
                    <a:pt x="666" y="190"/>
                  </a:lnTo>
                  <a:lnTo>
                    <a:pt x="671" y="190"/>
                  </a:lnTo>
                  <a:lnTo>
                    <a:pt x="671" y="196"/>
                  </a:lnTo>
                  <a:lnTo>
                    <a:pt x="666" y="201"/>
                  </a:lnTo>
                  <a:lnTo>
                    <a:pt x="666" y="207"/>
                  </a:lnTo>
                  <a:lnTo>
                    <a:pt x="671" y="207"/>
                  </a:lnTo>
                  <a:lnTo>
                    <a:pt x="671" y="212"/>
                  </a:lnTo>
                  <a:lnTo>
                    <a:pt x="676" y="212"/>
                  </a:lnTo>
                  <a:lnTo>
                    <a:pt x="681" y="207"/>
                  </a:lnTo>
                  <a:lnTo>
                    <a:pt x="687" y="201"/>
                  </a:lnTo>
                  <a:lnTo>
                    <a:pt x="687" y="196"/>
                  </a:lnTo>
                  <a:lnTo>
                    <a:pt x="681" y="196"/>
                  </a:lnTo>
                  <a:lnTo>
                    <a:pt x="681" y="201"/>
                  </a:lnTo>
                  <a:lnTo>
                    <a:pt x="681" y="196"/>
                  </a:lnTo>
                  <a:lnTo>
                    <a:pt x="676" y="196"/>
                  </a:lnTo>
                  <a:lnTo>
                    <a:pt x="681" y="190"/>
                  </a:lnTo>
                  <a:lnTo>
                    <a:pt x="687" y="185"/>
                  </a:lnTo>
                  <a:lnTo>
                    <a:pt x="692" y="190"/>
                  </a:lnTo>
                  <a:lnTo>
                    <a:pt x="697" y="190"/>
                  </a:lnTo>
                  <a:lnTo>
                    <a:pt x="697" y="185"/>
                  </a:lnTo>
                  <a:lnTo>
                    <a:pt x="702" y="190"/>
                  </a:lnTo>
                  <a:lnTo>
                    <a:pt x="708" y="190"/>
                  </a:lnTo>
                  <a:lnTo>
                    <a:pt x="708" y="185"/>
                  </a:lnTo>
                  <a:lnTo>
                    <a:pt x="713" y="190"/>
                  </a:lnTo>
                  <a:lnTo>
                    <a:pt x="708" y="196"/>
                  </a:lnTo>
                  <a:lnTo>
                    <a:pt x="708" y="201"/>
                  </a:lnTo>
                  <a:lnTo>
                    <a:pt x="708" y="207"/>
                  </a:lnTo>
                  <a:lnTo>
                    <a:pt x="702" y="207"/>
                  </a:lnTo>
                  <a:lnTo>
                    <a:pt x="708" y="212"/>
                  </a:lnTo>
                  <a:lnTo>
                    <a:pt x="713" y="212"/>
                  </a:lnTo>
                  <a:lnTo>
                    <a:pt x="713" y="207"/>
                  </a:lnTo>
                  <a:lnTo>
                    <a:pt x="718" y="207"/>
                  </a:lnTo>
                  <a:lnTo>
                    <a:pt x="724" y="201"/>
                  </a:lnTo>
                  <a:lnTo>
                    <a:pt x="729" y="201"/>
                  </a:lnTo>
                  <a:lnTo>
                    <a:pt x="734" y="207"/>
                  </a:lnTo>
                  <a:lnTo>
                    <a:pt x="734" y="212"/>
                  </a:lnTo>
                  <a:lnTo>
                    <a:pt x="739" y="212"/>
                  </a:lnTo>
                  <a:lnTo>
                    <a:pt x="739" y="207"/>
                  </a:lnTo>
                  <a:lnTo>
                    <a:pt x="734" y="207"/>
                  </a:lnTo>
                  <a:lnTo>
                    <a:pt x="734" y="201"/>
                  </a:lnTo>
                  <a:lnTo>
                    <a:pt x="739" y="201"/>
                  </a:lnTo>
                  <a:lnTo>
                    <a:pt x="745" y="201"/>
                  </a:lnTo>
                  <a:lnTo>
                    <a:pt x="750" y="207"/>
                  </a:lnTo>
                  <a:lnTo>
                    <a:pt x="750" y="212"/>
                  </a:lnTo>
                  <a:lnTo>
                    <a:pt x="755" y="212"/>
                  </a:lnTo>
                  <a:lnTo>
                    <a:pt x="755" y="217"/>
                  </a:lnTo>
                  <a:lnTo>
                    <a:pt x="750" y="217"/>
                  </a:lnTo>
                  <a:lnTo>
                    <a:pt x="750" y="223"/>
                  </a:lnTo>
                  <a:lnTo>
                    <a:pt x="750" y="228"/>
                  </a:lnTo>
                  <a:lnTo>
                    <a:pt x="755" y="234"/>
                  </a:lnTo>
                  <a:lnTo>
                    <a:pt x="755" y="228"/>
                  </a:lnTo>
                  <a:lnTo>
                    <a:pt x="761" y="223"/>
                  </a:lnTo>
                  <a:lnTo>
                    <a:pt x="766" y="223"/>
                  </a:lnTo>
                  <a:lnTo>
                    <a:pt x="771" y="228"/>
                  </a:lnTo>
                  <a:lnTo>
                    <a:pt x="776" y="228"/>
                  </a:lnTo>
                  <a:lnTo>
                    <a:pt x="782" y="228"/>
                  </a:lnTo>
                  <a:lnTo>
                    <a:pt x="782" y="223"/>
                  </a:lnTo>
                  <a:lnTo>
                    <a:pt x="782" y="217"/>
                  </a:lnTo>
                  <a:lnTo>
                    <a:pt x="782" y="212"/>
                  </a:lnTo>
                  <a:lnTo>
                    <a:pt x="787" y="207"/>
                  </a:lnTo>
                  <a:lnTo>
                    <a:pt x="792" y="207"/>
                  </a:lnTo>
                  <a:lnTo>
                    <a:pt x="792" y="212"/>
                  </a:lnTo>
                  <a:lnTo>
                    <a:pt x="797" y="217"/>
                  </a:lnTo>
                  <a:lnTo>
                    <a:pt x="792" y="223"/>
                  </a:lnTo>
                  <a:lnTo>
                    <a:pt x="792" y="228"/>
                  </a:lnTo>
                  <a:lnTo>
                    <a:pt x="787" y="234"/>
                  </a:lnTo>
                  <a:lnTo>
                    <a:pt x="792" y="234"/>
                  </a:lnTo>
                  <a:lnTo>
                    <a:pt x="792" y="239"/>
                  </a:lnTo>
                  <a:lnTo>
                    <a:pt x="792" y="245"/>
                  </a:lnTo>
                  <a:lnTo>
                    <a:pt x="792" y="250"/>
                  </a:lnTo>
                  <a:lnTo>
                    <a:pt x="792" y="256"/>
                  </a:lnTo>
                  <a:lnTo>
                    <a:pt x="787" y="261"/>
                  </a:lnTo>
                  <a:lnTo>
                    <a:pt x="792" y="261"/>
                  </a:lnTo>
                  <a:lnTo>
                    <a:pt x="787" y="266"/>
                  </a:lnTo>
                  <a:lnTo>
                    <a:pt x="787" y="272"/>
                  </a:lnTo>
                  <a:lnTo>
                    <a:pt x="787" y="277"/>
                  </a:lnTo>
                  <a:lnTo>
                    <a:pt x="787" y="283"/>
                  </a:lnTo>
                  <a:lnTo>
                    <a:pt x="787" y="288"/>
                  </a:lnTo>
                  <a:lnTo>
                    <a:pt x="776" y="348"/>
                  </a:lnTo>
                  <a:lnTo>
                    <a:pt x="734" y="560"/>
                  </a:lnTo>
                  <a:lnTo>
                    <a:pt x="708" y="718"/>
                  </a:lnTo>
                  <a:lnTo>
                    <a:pt x="702" y="718"/>
                  </a:lnTo>
                  <a:lnTo>
                    <a:pt x="702" y="712"/>
                  </a:lnTo>
                  <a:lnTo>
                    <a:pt x="697" y="707"/>
                  </a:lnTo>
                  <a:lnTo>
                    <a:pt x="692" y="702"/>
                  </a:lnTo>
                  <a:lnTo>
                    <a:pt x="687" y="696"/>
                  </a:lnTo>
                  <a:lnTo>
                    <a:pt x="687" y="691"/>
                  </a:lnTo>
                  <a:lnTo>
                    <a:pt x="681" y="691"/>
                  </a:lnTo>
                  <a:lnTo>
                    <a:pt x="676" y="685"/>
                  </a:lnTo>
                  <a:lnTo>
                    <a:pt x="676" y="680"/>
                  </a:lnTo>
                  <a:lnTo>
                    <a:pt x="671" y="674"/>
                  </a:lnTo>
                  <a:lnTo>
                    <a:pt x="671" y="669"/>
                  </a:lnTo>
                  <a:lnTo>
                    <a:pt x="671" y="663"/>
                  </a:lnTo>
                  <a:lnTo>
                    <a:pt x="666" y="663"/>
                  </a:lnTo>
                  <a:lnTo>
                    <a:pt x="666" y="658"/>
                  </a:lnTo>
                  <a:lnTo>
                    <a:pt x="660" y="653"/>
                  </a:lnTo>
                  <a:lnTo>
                    <a:pt x="655" y="653"/>
                  </a:lnTo>
                  <a:lnTo>
                    <a:pt x="650" y="653"/>
                  </a:lnTo>
                  <a:lnTo>
                    <a:pt x="644" y="653"/>
                  </a:lnTo>
                  <a:lnTo>
                    <a:pt x="639" y="653"/>
                  </a:lnTo>
                  <a:lnTo>
                    <a:pt x="634" y="658"/>
                  </a:lnTo>
                  <a:lnTo>
                    <a:pt x="634" y="663"/>
                  </a:lnTo>
                  <a:lnTo>
                    <a:pt x="629" y="663"/>
                  </a:lnTo>
                  <a:lnTo>
                    <a:pt x="623" y="663"/>
                  </a:lnTo>
                  <a:lnTo>
                    <a:pt x="618" y="663"/>
                  </a:lnTo>
                  <a:lnTo>
                    <a:pt x="613" y="663"/>
                  </a:lnTo>
                  <a:lnTo>
                    <a:pt x="607" y="658"/>
                  </a:lnTo>
                  <a:lnTo>
                    <a:pt x="607" y="663"/>
                  </a:lnTo>
                  <a:lnTo>
                    <a:pt x="602" y="663"/>
                  </a:lnTo>
                  <a:lnTo>
                    <a:pt x="597" y="658"/>
                  </a:lnTo>
                  <a:lnTo>
                    <a:pt x="592" y="658"/>
                  </a:lnTo>
                  <a:lnTo>
                    <a:pt x="592" y="653"/>
                  </a:lnTo>
                  <a:lnTo>
                    <a:pt x="586" y="653"/>
                  </a:lnTo>
                  <a:lnTo>
                    <a:pt x="634" y="576"/>
                  </a:lnTo>
                  <a:lnTo>
                    <a:pt x="687" y="484"/>
                  </a:lnTo>
                  <a:lnTo>
                    <a:pt x="687" y="479"/>
                  </a:lnTo>
                  <a:lnTo>
                    <a:pt x="687" y="473"/>
                  </a:lnTo>
                  <a:lnTo>
                    <a:pt x="687" y="468"/>
                  </a:lnTo>
                  <a:lnTo>
                    <a:pt x="681" y="468"/>
                  </a:lnTo>
                  <a:lnTo>
                    <a:pt x="681" y="473"/>
                  </a:lnTo>
                  <a:lnTo>
                    <a:pt x="676" y="473"/>
                  </a:lnTo>
                  <a:lnTo>
                    <a:pt x="676" y="468"/>
                  </a:lnTo>
                  <a:lnTo>
                    <a:pt x="671" y="462"/>
                  </a:lnTo>
                  <a:lnTo>
                    <a:pt x="666" y="462"/>
                  </a:lnTo>
                  <a:lnTo>
                    <a:pt x="666" y="468"/>
                  </a:lnTo>
                  <a:lnTo>
                    <a:pt x="666" y="462"/>
                  </a:lnTo>
                  <a:lnTo>
                    <a:pt x="666" y="457"/>
                  </a:lnTo>
                  <a:lnTo>
                    <a:pt x="660" y="451"/>
                  </a:lnTo>
                  <a:lnTo>
                    <a:pt x="655" y="451"/>
                  </a:lnTo>
                  <a:lnTo>
                    <a:pt x="650" y="451"/>
                  </a:lnTo>
                  <a:lnTo>
                    <a:pt x="644" y="451"/>
                  </a:lnTo>
                  <a:lnTo>
                    <a:pt x="644" y="446"/>
                  </a:lnTo>
                  <a:lnTo>
                    <a:pt x="650" y="446"/>
                  </a:lnTo>
                  <a:lnTo>
                    <a:pt x="655" y="446"/>
                  </a:lnTo>
                  <a:lnTo>
                    <a:pt x="655" y="440"/>
                  </a:lnTo>
                  <a:lnTo>
                    <a:pt x="650" y="440"/>
                  </a:lnTo>
                  <a:lnTo>
                    <a:pt x="644" y="440"/>
                  </a:lnTo>
                  <a:lnTo>
                    <a:pt x="639" y="440"/>
                  </a:lnTo>
                  <a:lnTo>
                    <a:pt x="634" y="440"/>
                  </a:lnTo>
                  <a:lnTo>
                    <a:pt x="629" y="440"/>
                  </a:lnTo>
                  <a:lnTo>
                    <a:pt x="629" y="435"/>
                  </a:lnTo>
                  <a:lnTo>
                    <a:pt x="623" y="435"/>
                  </a:lnTo>
                  <a:lnTo>
                    <a:pt x="618" y="435"/>
                  </a:lnTo>
                  <a:lnTo>
                    <a:pt x="613" y="430"/>
                  </a:lnTo>
                  <a:lnTo>
                    <a:pt x="607" y="430"/>
                  </a:lnTo>
                  <a:lnTo>
                    <a:pt x="607" y="435"/>
                  </a:lnTo>
                  <a:lnTo>
                    <a:pt x="613" y="435"/>
                  </a:lnTo>
                  <a:lnTo>
                    <a:pt x="607" y="440"/>
                  </a:lnTo>
                  <a:lnTo>
                    <a:pt x="602" y="440"/>
                  </a:lnTo>
                  <a:lnTo>
                    <a:pt x="602" y="435"/>
                  </a:lnTo>
                  <a:lnTo>
                    <a:pt x="602" y="430"/>
                  </a:lnTo>
                  <a:lnTo>
                    <a:pt x="602" y="424"/>
                  </a:lnTo>
                  <a:lnTo>
                    <a:pt x="597" y="424"/>
                  </a:lnTo>
                  <a:lnTo>
                    <a:pt x="597" y="419"/>
                  </a:lnTo>
                  <a:lnTo>
                    <a:pt x="592" y="419"/>
                  </a:lnTo>
                  <a:lnTo>
                    <a:pt x="592" y="413"/>
                  </a:lnTo>
                  <a:lnTo>
                    <a:pt x="586" y="413"/>
                  </a:lnTo>
                  <a:lnTo>
                    <a:pt x="581" y="408"/>
                  </a:lnTo>
                  <a:lnTo>
                    <a:pt x="576" y="408"/>
                  </a:lnTo>
                  <a:lnTo>
                    <a:pt x="571" y="408"/>
                  </a:lnTo>
                  <a:lnTo>
                    <a:pt x="571" y="402"/>
                  </a:lnTo>
                  <a:lnTo>
                    <a:pt x="565" y="397"/>
                  </a:lnTo>
                  <a:lnTo>
                    <a:pt x="560" y="397"/>
                  </a:lnTo>
                  <a:lnTo>
                    <a:pt x="555" y="397"/>
                  </a:lnTo>
                  <a:lnTo>
                    <a:pt x="549" y="402"/>
                  </a:lnTo>
                  <a:lnTo>
                    <a:pt x="549" y="397"/>
                  </a:lnTo>
                  <a:lnTo>
                    <a:pt x="544" y="397"/>
                  </a:lnTo>
                  <a:lnTo>
                    <a:pt x="544" y="392"/>
                  </a:lnTo>
                  <a:lnTo>
                    <a:pt x="539" y="392"/>
                  </a:lnTo>
                  <a:lnTo>
                    <a:pt x="539" y="397"/>
                  </a:lnTo>
                  <a:lnTo>
                    <a:pt x="539" y="402"/>
                  </a:lnTo>
                  <a:lnTo>
                    <a:pt x="544" y="402"/>
                  </a:lnTo>
                  <a:lnTo>
                    <a:pt x="544" y="408"/>
                  </a:lnTo>
                  <a:lnTo>
                    <a:pt x="539" y="408"/>
                  </a:lnTo>
                  <a:lnTo>
                    <a:pt x="539" y="402"/>
                  </a:lnTo>
                  <a:lnTo>
                    <a:pt x="534" y="402"/>
                  </a:lnTo>
                  <a:lnTo>
                    <a:pt x="528" y="402"/>
                  </a:lnTo>
                  <a:lnTo>
                    <a:pt x="523" y="402"/>
                  </a:lnTo>
                  <a:lnTo>
                    <a:pt x="523" y="408"/>
                  </a:lnTo>
                  <a:lnTo>
                    <a:pt x="523" y="413"/>
                  </a:lnTo>
                  <a:lnTo>
                    <a:pt x="518" y="413"/>
                  </a:lnTo>
                  <a:lnTo>
                    <a:pt x="512" y="413"/>
                  </a:lnTo>
                  <a:lnTo>
                    <a:pt x="512" y="419"/>
                  </a:lnTo>
                  <a:lnTo>
                    <a:pt x="507" y="419"/>
                  </a:lnTo>
                  <a:lnTo>
                    <a:pt x="502" y="413"/>
                  </a:lnTo>
                  <a:lnTo>
                    <a:pt x="502" y="419"/>
                  </a:lnTo>
                  <a:lnTo>
                    <a:pt x="497" y="419"/>
                  </a:lnTo>
                  <a:lnTo>
                    <a:pt x="497" y="413"/>
                  </a:lnTo>
                  <a:lnTo>
                    <a:pt x="491" y="413"/>
                  </a:lnTo>
                  <a:lnTo>
                    <a:pt x="491" y="419"/>
                  </a:lnTo>
                  <a:lnTo>
                    <a:pt x="486" y="419"/>
                  </a:lnTo>
                  <a:lnTo>
                    <a:pt x="481" y="424"/>
                  </a:lnTo>
                  <a:lnTo>
                    <a:pt x="481" y="419"/>
                  </a:lnTo>
                  <a:lnTo>
                    <a:pt x="481" y="413"/>
                  </a:lnTo>
                  <a:lnTo>
                    <a:pt x="475" y="413"/>
                  </a:lnTo>
                  <a:lnTo>
                    <a:pt x="475" y="408"/>
                  </a:lnTo>
                  <a:lnTo>
                    <a:pt x="470" y="408"/>
                  </a:lnTo>
                  <a:lnTo>
                    <a:pt x="470" y="402"/>
                  </a:lnTo>
                  <a:lnTo>
                    <a:pt x="465" y="402"/>
                  </a:lnTo>
                  <a:lnTo>
                    <a:pt x="460" y="402"/>
                  </a:lnTo>
                  <a:lnTo>
                    <a:pt x="460" y="408"/>
                  </a:lnTo>
                  <a:lnTo>
                    <a:pt x="465" y="413"/>
                  </a:lnTo>
                  <a:lnTo>
                    <a:pt x="460" y="413"/>
                  </a:lnTo>
                  <a:lnTo>
                    <a:pt x="460" y="408"/>
                  </a:lnTo>
                  <a:lnTo>
                    <a:pt x="460" y="402"/>
                  </a:lnTo>
                  <a:lnTo>
                    <a:pt x="460" y="397"/>
                  </a:lnTo>
                  <a:lnTo>
                    <a:pt x="454" y="397"/>
                  </a:lnTo>
                  <a:lnTo>
                    <a:pt x="449" y="397"/>
                  </a:lnTo>
                  <a:lnTo>
                    <a:pt x="444" y="397"/>
                  </a:lnTo>
                  <a:lnTo>
                    <a:pt x="444" y="392"/>
                  </a:lnTo>
                  <a:lnTo>
                    <a:pt x="439" y="392"/>
                  </a:lnTo>
                  <a:lnTo>
                    <a:pt x="433" y="392"/>
                  </a:lnTo>
                  <a:lnTo>
                    <a:pt x="428" y="392"/>
                  </a:lnTo>
                  <a:lnTo>
                    <a:pt x="428" y="386"/>
                  </a:lnTo>
                  <a:lnTo>
                    <a:pt x="428" y="381"/>
                  </a:lnTo>
                  <a:lnTo>
                    <a:pt x="423" y="381"/>
                  </a:lnTo>
                  <a:lnTo>
                    <a:pt x="417" y="386"/>
                  </a:lnTo>
                  <a:lnTo>
                    <a:pt x="412" y="392"/>
                  </a:lnTo>
                  <a:lnTo>
                    <a:pt x="412" y="386"/>
                  </a:lnTo>
                  <a:lnTo>
                    <a:pt x="407" y="392"/>
                  </a:lnTo>
                  <a:lnTo>
                    <a:pt x="407" y="397"/>
                  </a:lnTo>
                  <a:lnTo>
                    <a:pt x="402" y="402"/>
                  </a:lnTo>
                  <a:lnTo>
                    <a:pt x="402" y="408"/>
                  </a:lnTo>
                  <a:lnTo>
                    <a:pt x="396" y="408"/>
                  </a:lnTo>
                  <a:lnTo>
                    <a:pt x="391" y="408"/>
                  </a:lnTo>
                  <a:lnTo>
                    <a:pt x="391" y="413"/>
                  </a:lnTo>
                  <a:lnTo>
                    <a:pt x="391" y="419"/>
                  </a:lnTo>
                  <a:lnTo>
                    <a:pt x="396" y="419"/>
                  </a:lnTo>
                  <a:lnTo>
                    <a:pt x="391" y="419"/>
                  </a:lnTo>
                  <a:lnTo>
                    <a:pt x="386" y="419"/>
                  </a:lnTo>
                  <a:lnTo>
                    <a:pt x="380" y="419"/>
                  </a:lnTo>
                  <a:lnTo>
                    <a:pt x="380" y="413"/>
                  </a:lnTo>
                  <a:lnTo>
                    <a:pt x="375" y="413"/>
                  </a:lnTo>
                  <a:lnTo>
                    <a:pt x="370" y="419"/>
                  </a:lnTo>
                  <a:lnTo>
                    <a:pt x="365" y="424"/>
                  </a:lnTo>
                  <a:lnTo>
                    <a:pt x="359" y="424"/>
                  </a:lnTo>
                  <a:lnTo>
                    <a:pt x="359" y="430"/>
                  </a:lnTo>
                  <a:lnTo>
                    <a:pt x="359" y="435"/>
                  </a:lnTo>
                  <a:lnTo>
                    <a:pt x="354" y="430"/>
                  </a:lnTo>
                  <a:lnTo>
                    <a:pt x="349" y="430"/>
                  </a:lnTo>
                  <a:lnTo>
                    <a:pt x="344" y="430"/>
                  </a:lnTo>
                  <a:lnTo>
                    <a:pt x="338" y="435"/>
                  </a:lnTo>
                  <a:lnTo>
                    <a:pt x="333" y="435"/>
                  </a:lnTo>
                  <a:lnTo>
                    <a:pt x="328" y="440"/>
                  </a:lnTo>
                  <a:lnTo>
                    <a:pt x="322" y="440"/>
                  </a:lnTo>
                  <a:lnTo>
                    <a:pt x="322" y="435"/>
                  </a:lnTo>
                  <a:lnTo>
                    <a:pt x="322" y="430"/>
                  </a:lnTo>
                  <a:lnTo>
                    <a:pt x="317" y="430"/>
                  </a:lnTo>
                  <a:lnTo>
                    <a:pt x="312" y="430"/>
                  </a:lnTo>
                  <a:lnTo>
                    <a:pt x="307" y="430"/>
                  </a:lnTo>
                  <a:lnTo>
                    <a:pt x="301" y="430"/>
                  </a:lnTo>
                  <a:lnTo>
                    <a:pt x="296" y="430"/>
                  </a:lnTo>
                  <a:lnTo>
                    <a:pt x="296" y="424"/>
                  </a:lnTo>
                  <a:lnTo>
                    <a:pt x="291" y="424"/>
                  </a:lnTo>
                  <a:lnTo>
                    <a:pt x="285" y="424"/>
                  </a:lnTo>
                  <a:lnTo>
                    <a:pt x="280" y="424"/>
                  </a:lnTo>
                  <a:lnTo>
                    <a:pt x="280" y="430"/>
                  </a:lnTo>
                  <a:lnTo>
                    <a:pt x="275" y="430"/>
                  </a:lnTo>
                  <a:lnTo>
                    <a:pt x="275" y="435"/>
                  </a:lnTo>
                  <a:lnTo>
                    <a:pt x="270" y="435"/>
                  </a:lnTo>
                  <a:lnTo>
                    <a:pt x="270" y="430"/>
                  </a:lnTo>
                  <a:lnTo>
                    <a:pt x="264" y="424"/>
                  </a:lnTo>
                  <a:lnTo>
                    <a:pt x="264" y="430"/>
                  </a:lnTo>
                  <a:lnTo>
                    <a:pt x="264" y="435"/>
                  </a:lnTo>
                  <a:lnTo>
                    <a:pt x="264" y="430"/>
                  </a:lnTo>
                  <a:lnTo>
                    <a:pt x="259" y="430"/>
                  </a:lnTo>
                  <a:lnTo>
                    <a:pt x="254" y="430"/>
                  </a:lnTo>
                  <a:lnTo>
                    <a:pt x="249" y="430"/>
                  </a:lnTo>
                  <a:lnTo>
                    <a:pt x="243" y="435"/>
                  </a:lnTo>
                  <a:lnTo>
                    <a:pt x="238" y="435"/>
                  </a:lnTo>
                  <a:lnTo>
                    <a:pt x="238" y="440"/>
                  </a:lnTo>
                  <a:lnTo>
                    <a:pt x="233" y="440"/>
                  </a:lnTo>
                  <a:lnTo>
                    <a:pt x="233" y="435"/>
                  </a:lnTo>
                  <a:lnTo>
                    <a:pt x="238" y="435"/>
                  </a:lnTo>
                  <a:lnTo>
                    <a:pt x="233" y="430"/>
                  </a:lnTo>
                  <a:lnTo>
                    <a:pt x="233" y="424"/>
                  </a:lnTo>
                  <a:lnTo>
                    <a:pt x="227" y="424"/>
                  </a:lnTo>
                  <a:lnTo>
                    <a:pt x="233" y="419"/>
                  </a:lnTo>
                  <a:lnTo>
                    <a:pt x="227" y="419"/>
                  </a:lnTo>
                  <a:lnTo>
                    <a:pt x="222" y="424"/>
                  </a:lnTo>
                  <a:lnTo>
                    <a:pt x="222" y="419"/>
                  </a:lnTo>
                  <a:lnTo>
                    <a:pt x="217" y="419"/>
                  </a:lnTo>
                  <a:lnTo>
                    <a:pt x="217" y="413"/>
                  </a:lnTo>
                  <a:lnTo>
                    <a:pt x="217" y="419"/>
                  </a:lnTo>
                  <a:lnTo>
                    <a:pt x="212" y="424"/>
                  </a:lnTo>
                  <a:lnTo>
                    <a:pt x="212" y="419"/>
                  </a:lnTo>
                  <a:lnTo>
                    <a:pt x="212" y="413"/>
                  </a:lnTo>
                  <a:lnTo>
                    <a:pt x="206" y="419"/>
                  </a:lnTo>
                  <a:lnTo>
                    <a:pt x="201" y="419"/>
                  </a:lnTo>
                  <a:lnTo>
                    <a:pt x="206" y="419"/>
                  </a:lnTo>
                  <a:lnTo>
                    <a:pt x="206" y="413"/>
                  </a:lnTo>
                  <a:lnTo>
                    <a:pt x="201" y="408"/>
                  </a:lnTo>
                  <a:lnTo>
                    <a:pt x="196" y="402"/>
                  </a:lnTo>
                  <a:lnTo>
                    <a:pt x="196" y="397"/>
                  </a:lnTo>
                  <a:lnTo>
                    <a:pt x="201" y="397"/>
                  </a:lnTo>
                  <a:lnTo>
                    <a:pt x="201" y="392"/>
                  </a:lnTo>
                  <a:lnTo>
                    <a:pt x="206" y="392"/>
                  </a:lnTo>
                  <a:lnTo>
                    <a:pt x="206" y="386"/>
                  </a:lnTo>
                  <a:lnTo>
                    <a:pt x="212" y="381"/>
                  </a:lnTo>
                  <a:lnTo>
                    <a:pt x="212" y="375"/>
                  </a:lnTo>
                  <a:lnTo>
                    <a:pt x="206" y="375"/>
                  </a:lnTo>
                  <a:lnTo>
                    <a:pt x="206" y="370"/>
                  </a:lnTo>
                  <a:lnTo>
                    <a:pt x="206" y="364"/>
                  </a:lnTo>
                  <a:lnTo>
                    <a:pt x="201" y="364"/>
                  </a:lnTo>
                  <a:lnTo>
                    <a:pt x="206" y="359"/>
                  </a:lnTo>
                  <a:lnTo>
                    <a:pt x="206" y="353"/>
                  </a:lnTo>
                  <a:lnTo>
                    <a:pt x="206" y="348"/>
                  </a:lnTo>
                  <a:lnTo>
                    <a:pt x="206" y="343"/>
                  </a:lnTo>
                  <a:lnTo>
                    <a:pt x="201" y="343"/>
                  </a:lnTo>
                  <a:lnTo>
                    <a:pt x="201" y="337"/>
                  </a:lnTo>
                  <a:lnTo>
                    <a:pt x="201" y="332"/>
                  </a:lnTo>
                  <a:lnTo>
                    <a:pt x="196" y="332"/>
                  </a:lnTo>
                  <a:lnTo>
                    <a:pt x="190" y="332"/>
                  </a:lnTo>
                  <a:lnTo>
                    <a:pt x="190" y="326"/>
                  </a:lnTo>
                  <a:lnTo>
                    <a:pt x="185" y="326"/>
                  </a:lnTo>
                  <a:lnTo>
                    <a:pt x="185" y="321"/>
                  </a:lnTo>
                  <a:lnTo>
                    <a:pt x="185" y="326"/>
                  </a:lnTo>
                  <a:lnTo>
                    <a:pt x="185" y="332"/>
                  </a:lnTo>
                  <a:lnTo>
                    <a:pt x="180" y="332"/>
                  </a:lnTo>
                  <a:lnTo>
                    <a:pt x="180" y="326"/>
                  </a:lnTo>
                  <a:lnTo>
                    <a:pt x="175" y="326"/>
                  </a:lnTo>
                  <a:lnTo>
                    <a:pt x="169" y="326"/>
                  </a:lnTo>
                  <a:lnTo>
                    <a:pt x="175" y="332"/>
                  </a:lnTo>
                  <a:lnTo>
                    <a:pt x="169" y="332"/>
                  </a:lnTo>
                  <a:lnTo>
                    <a:pt x="164" y="326"/>
                  </a:lnTo>
                  <a:lnTo>
                    <a:pt x="159" y="326"/>
                  </a:lnTo>
                  <a:lnTo>
                    <a:pt x="154" y="326"/>
                  </a:lnTo>
                  <a:lnTo>
                    <a:pt x="154" y="321"/>
                  </a:lnTo>
                  <a:lnTo>
                    <a:pt x="148" y="321"/>
                  </a:lnTo>
                  <a:lnTo>
                    <a:pt x="143" y="321"/>
                  </a:lnTo>
                  <a:lnTo>
                    <a:pt x="138" y="315"/>
                  </a:lnTo>
                  <a:lnTo>
                    <a:pt x="138" y="310"/>
                  </a:lnTo>
                  <a:lnTo>
                    <a:pt x="138" y="304"/>
                  </a:lnTo>
                  <a:lnTo>
                    <a:pt x="143" y="299"/>
                  </a:lnTo>
                  <a:lnTo>
                    <a:pt x="148" y="294"/>
                  </a:lnTo>
                  <a:lnTo>
                    <a:pt x="148" y="288"/>
                  </a:lnTo>
                  <a:lnTo>
                    <a:pt x="143" y="288"/>
                  </a:lnTo>
                  <a:lnTo>
                    <a:pt x="143" y="283"/>
                  </a:lnTo>
                  <a:lnTo>
                    <a:pt x="143" y="277"/>
                  </a:lnTo>
                  <a:lnTo>
                    <a:pt x="138" y="277"/>
                  </a:lnTo>
                  <a:lnTo>
                    <a:pt x="138" y="272"/>
                  </a:lnTo>
                  <a:lnTo>
                    <a:pt x="132" y="266"/>
                  </a:lnTo>
                  <a:lnTo>
                    <a:pt x="127" y="266"/>
                  </a:lnTo>
                  <a:lnTo>
                    <a:pt x="132" y="266"/>
                  </a:lnTo>
                  <a:lnTo>
                    <a:pt x="132" y="261"/>
                  </a:lnTo>
                  <a:lnTo>
                    <a:pt x="127" y="256"/>
                  </a:lnTo>
                  <a:lnTo>
                    <a:pt x="127" y="250"/>
                  </a:lnTo>
                  <a:lnTo>
                    <a:pt x="122" y="250"/>
                  </a:lnTo>
                  <a:lnTo>
                    <a:pt x="122" y="245"/>
                  </a:lnTo>
                  <a:lnTo>
                    <a:pt x="117" y="239"/>
                  </a:lnTo>
                  <a:lnTo>
                    <a:pt x="111" y="239"/>
                  </a:lnTo>
                  <a:lnTo>
                    <a:pt x="106" y="239"/>
                  </a:lnTo>
                  <a:lnTo>
                    <a:pt x="101" y="234"/>
                  </a:lnTo>
                  <a:lnTo>
                    <a:pt x="101" y="228"/>
                  </a:lnTo>
                  <a:lnTo>
                    <a:pt x="101" y="234"/>
                  </a:lnTo>
                  <a:lnTo>
                    <a:pt x="95" y="234"/>
                  </a:lnTo>
                  <a:lnTo>
                    <a:pt x="95" y="239"/>
                  </a:lnTo>
                  <a:lnTo>
                    <a:pt x="95" y="234"/>
                  </a:lnTo>
                  <a:lnTo>
                    <a:pt x="90" y="239"/>
                  </a:lnTo>
                  <a:lnTo>
                    <a:pt x="90" y="234"/>
                  </a:lnTo>
                  <a:lnTo>
                    <a:pt x="85" y="234"/>
                  </a:lnTo>
                  <a:lnTo>
                    <a:pt x="80" y="228"/>
                  </a:lnTo>
                  <a:lnTo>
                    <a:pt x="80" y="223"/>
                  </a:lnTo>
                  <a:lnTo>
                    <a:pt x="74" y="217"/>
                  </a:lnTo>
                  <a:lnTo>
                    <a:pt x="69" y="217"/>
                  </a:lnTo>
                  <a:lnTo>
                    <a:pt x="69" y="212"/>
                  </a:lnTo>
                  <a:lnTo>
                    <a:pt x="64" y="212"/>
                  </a:lnTo>
                  <a:lnTo>
                    <a:pt x="58" y="212"/>
                  </a:lnTo>
                  <a:lnTo>
                    <a:pt x="58" y="207"/>
                  </a:lnTo>
                  <a:lnTo>
                    <a:pt x="53" y="201"/>
                  </a:lnTo>
                  <a:lnTo>
                    <a:pt x="53" y="196"/>
                  </a:lnTo>
                  <a:lnTo>
                    <a:pt x="53" y="201"/>
                  </a:lnTo>
                  <a:lnTo>
                    <a:pt x="48" y="207"/>
                  </a:lnTo>
                  <a:lnTo>
                    <a:pt x="43" y="201"/>
                  </a:lnTo>
                  <a:lnTo>
                    <a:pt x="37" y="201"/>
                  </a:lnTo>
                  <a:lnTo>
                    <a:pt x="32" y="201"/>
                  </a:lnTo>
                  <a:lnTo>
                    <a:pt x="27" y="196"/>
                  </a:lnTo>
                  <a:lnTo>
                    <a:pt x="22" y="196"/>
                  </a:lnTo>
                  <a:lnTo>
                    <a:pt x="16" y="190"/>
                  </a:lnTo>
                  <a:lnTo>
                    <a:pt x="16" y="185"/>
                  </a:lnTo>
                  <a:lnTo>
                    <a:pt x="16" y="179"/>
                  </a:lnTo>
                  <a:lnTo>
                    <a:pt x="11" y="179"/>
                  </a:lnTo>
                  <a:lnTo>
                    <a:pt x="11" y="174"/>
                  </a:lnTo>
                  <a:lnTo>
                    <a:pt x="16" y="179"/>
                  </a:lnTo>
                  <a:lnTo>
                    <a:pt x="22" y="179"/>
                  </a:lnTo>
                  <a:lnTo>
                    <a:pt x="16" y="174"/>
                  </a:lnTo>
                  <a:lnTo>
                    <a:pt x="22" y="174"/>
                  </a:lnTo>
                  <a:lnTo>
                    <a:pt x="22" y="168"/>
                  </a:lnTo>
                  <a:lnTo>
                    <a:pt x="16" y="168"/>
                  </a:lnTo>
                  <a:lnTo>
                    <a:pt x="16" y="163"/>
                  </a:lnTo>
                  <a:lnTo>
                    <a:pt x="11" y="163"/>
                  </a:lnTo>
                  <a:lnTo>
                    <a:pt x="11" y="158"/>
                  </a:lnTo>
                  <a:lnTo>
                    <a:pt x="6" y="158"/>
                  </a:lnTo>
                  <a:lnTo>
                    <a:pt x="6" y="152"/>
                  </a:lnTo>
                  <a:lnTo>
                    <a:pt x="0" y="152"/>
                  </a:lnTo>
                  <a:lnTo>
                    <a:pt x="6" y="147"/>
                  </a:lnTo>
                  <a:lnTo>
                    <a:pt x="6" y="141"/>
                  </a:lnTo>
                  <a:lnTo>
                    <a:pt x="0" y="136"/>
                  </a:lnTo>
                  <a:lnTo>
                    <a:pt x="0" y="130"/>
                  </a:lnTo>
                  <a:lnTo>
                    <a:pt x="0" y="125"/>
                  </a:lnTo>
                  <a:lnTo>
                    <a:pt x="0" y="120"/>
                  </a:lnTo>
                  <a:close/>
                </a:path>
              </a:pathLst>
            </a:custGeom>
            <a:solidFill>
              <a:srgbClr val="FFBF00"/>
            </a:solidFill>
            <a:ln w="7938">
              <a:solidFill>
                <a:srgbClr val="000000"/>
              </a:solidFill>
              <a:round/>
              <a:headEnd/>
              <a:tailEnd/>
            </a:ln>
          </p:spPr>
          <p:txBody>
            <a:bodyPr/>
            <a:lstStyle/>
            <a:p>
              <a:endParaRPr lang="es-CO"/>
            </a:p>
          </p:txBody>
        </p:sp>
        <p:sp>
          <p:nvSpPr>
            <p:cNvPr id="53280" name="Freeform 31"/>
            <p:cNvSpPr>
              <a:spLocks/>
            </p:cNvSpPr>
            <p:nvPr/>
          </p:nvSpPr>
          <p:spPr bwMode="auto">
            <a:xfrm>
              <a:off x="3677" y="1493"/>
              <a:ext cx="306" cy="626"/>
            </a:xfrm>
            <a:custGeom>
              <a:avLst/>
              <a:gdLst>
                <a:gd name="T0" fmla="*/ 68 w 306"/>
                <a:gd name="T1" fmla="*/ 27 h 626"/>
                <a:gd name="T2" fmla="*/ 84 w 306"/>
                <a:gd name="T3" fmla="*/ 54 h 626"/>
                <a:gd name="T4" fmla="*/ 105 w 306"/>
                <a:gd name="T5" fmla="*/ 71 h 626"/>
                <a:gd name="T6" fmla="*/ 121 w 306"/>
                <a:gd name="T7" fmla="*/ 98 h 626"/>
                <a:gd name="T8" fmla="*/ 132 w 306"/>
                <a:gd name="T9" fmla="*/ 114 h 626"/>
                <a:gd name="T10" fmla="*/ 132 w 306"/>
                <a:gd name="T11" fmla="*/ 142 h 626"/>
                <a:gd name="T12" fmla="*/ 137 w 306"/>
                <a:gd name="T13" fmla="*/ 169 h 626"/>
                <a:gd name="T14" fmla="*/ 142 w 306"/>
                <a:gd name="T15" fmla="*/ 190 h 626"/>
                <a:gd name="T16" fmla="*/ 142 w 306"/>
                <a:gd name="T17" fmla="*/ 218 h 626"/>
                <a:gd name="T18" fmla="*/ 168 w 306"/>
                <a:gd name="T19" fmla="*/ 234 h 626"/>
                <a:gd name="T20" fmla="*/ 195 w 306"/>
                <a:gd name="T21" fmla="*/ 256 h 626"/>
                <a:gd name="T22" fmla="*/ 221 w 306"/>
                <a:gd name="T23" fmla="*/ 267 h 626"/>
                <a:gd name="T24" fmla="*/ 237 w 306"/>
                <a:gd name="T25" fmla="*/ 283 h 626"/>
                <a:gd name="T26" fmla="*/ 258 w 306"/>
                <a:gd name="T27" fmla="*/ 288 h 626"/>
                <a:gd name="T28" fmla="*/ 285 w 306"/>
                <a:gd name="T29" fmla="*/ 299 h 626"/>
                <a:gd name="T30" fmla="*/ 295 w 306"/>
                <a:gd name="T31" fmla="*/ 326 h 626"/>
                <a:gd name="T32" fmla="*/ 300 w 306"/>
                <a:gd name="T33" fmla="*/ 365 h 626"/>
                <a:gd name="T34" fmla="*/ 306 w 306"/>
                <a:gd name="T35" fmla="*/ 403 h 626"/>
                <a:gd name="T36" fmla="*/ 300 w 306"/>
                <a:gd name="T37" fmla="*/ 441 h 626"/>
                <a:gd name="T38" fmla="*/ 290 w 306"/>
                <a:gd name="T39" fmla="*/ 473 h 626"/>
                <a:gd name="T40" fmla="*/ 300 w 306"/>
                <a:gd name="T41" fmla="*/ 501 h 626"/>
                <a:gd name="T42" fmla="*/ 290 w 306"/>
                <a:gd name="T43" fmla="*/ 528 h 626"/>
                <a:gd name="T44" fmla="*/ 279 w 306"/>
                <a:gd name="T45" fmla="*/ 566 h 626"/>
                <a:gd name="T46" fmla="*/ 227 w 306"/>
                <a:gd name="T47" fmla="*/ 620 h 626"/>
                <a:gd name="T48" fmla="*/ 211 w 306"/>
                <a:gd name="T49" fmla="*/ 609 h 626"/>
                <a:gd name="T50" fmla="*/ 205 w 306"/>
                <a:gd name="T51" fmla="*/ 577 h 626"/>
                <a:gd name="T52" fmla="*/ 211 w 306"/>
                <a:gd name="T53" fmla="*/ 544 h 626"/>
                <a:gd name="T54" fmla="*/ 195 w 306"/>
                <a:gd name="T55" fmla="*/ 566 h 626"/>
                <a:gd name="T56" fmla="*/ 179 w 306"/>
                <a:gd name="T57" fmla="*/ 555 h 626"/>
                <a:gd name="T58" fmla="*/ 179 w 306"/>
                <a:gd name="T59" fmla="*/ 522 h 626"/>
                <a:gd name="T60" fmla="*/ 184 w 306"/>
                <a:gd name="T61" fmla="*/ 490 h 626"/>
                <a:gd name="T62" fmla="*/ 168 w 306"/>
                <a:gd name="T63" fmla="*/ 457 h 626"/>
                <a:gd name="T64" fmla="*/ 147 w 306"/>
                <a:gd name="T65" fmla="*/ 430 h 626"/>
                <a:gd name="T66" fmla="*/ 153 w 306"/>
                <a:gd name="T67" fmla="*/ 414 h 626"/>
                <a:gd name="T68" fmla="*/ 174 w 306"/>
                <a:gd name="T69" fmla="*/ 397 h 626"/>
                <a:gd name="T70" fmla="*/ 179 w 306"/>
                <a:gd name="T71" fmla="*/ 365 h 626"/>
                <a:gd name="T72" fmla="*/ 174 w 306"/>
                <a:gd name="T73" fmla="*/ 337 h 626"/>
                <a:gd name="T74" fmla="*/ 168 w 306"/>
                <a:gd name="T75" fmla="*/ 305 h 626"/>
                <a:gd name="T76" fmla="*/ 137 w 306"/>
                <a:gd name="T77" fmla="*/ 283 h 626"/>
                <a:gd name="T78" fmla="*/ 121 w 306"/>
                <a:gd name="T79" fmla="*/ 256 h 626"/>
                <a:gd name="T80" fmla="*/ 116 w 306"/>
                <a:gd name="T81" fmla="*/ 223 h 626"/>
                <a:gd name="T82" fmla="*/ 100 w 306"/>
                <a:gd name="T83" fmla="*/ 201 h 626"/>
                <a:gd name="T84" fmla="*/ 73 w 306"/>
                <a:gd name="T85" fmla="*/ 185 h 626"/>
                <a:gd name="T86" fmla="*/ 47 w 306"/>
                <a:gd name="T87" fmla="*/ 185 h 626"/>
                <a:gd name="T88" fmla="*/ 58 w 306"/>
                <a:gd name="T89" fmla="*/ 152 h 626"/>
                <a:gd name="T90" fmla="*/ 37 w 306"/>
                <a:gd name="T91" fmla="*/ 131 h 626"/>
                <a:gd name="T92" fmla="*/ 26 w 306"/>
                <a:gd name="T93" fmla="*/ 109 h 626"/>
                <a:gd name="T94" fmla="*/ 31 w 306"/>
                <a:gd name="T95" fmla="*/ 103 h 626"/>
                <a:gd name="T96" fmla="*/ 10 w 306"/>
                <a:gd name="T97" fmla="*/ 103 h 626"/>
                <a:gd name="T98" fmla="*/ 15 w 306"/>
                <a:gd name="T99" fmla="*/ 87 h 626"/>
                <a:gd name="T100" fmla="*/ 26 w 306"/>
                <a:gd name="T101" fmla="*/ 71 h 626"/>
                <a:gd name="T102" fmla="*/ 31 w 306"/>
                <a:gd name="T103" fmla="*/ 49 h 626"/>
                <a:gd name="T104" fmla="*/ 31 w 306"/>
                <a:gd name="T105" fmla="*/ 44 h 626"/>
                <a:gd name="T106" fmla="*/ 42 w 306"/>
                <a:gd name="T107" fmla="*/ 22 h 626"/>
                <a:gd name="T108" fmla="*/ 68 w 306"/>
                <a:gd name="T109" fmla="*/ 6 h 6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6"/>
                <a:gd name="T166" fmla="*/ 0 h 626"/>
                <a:gd name="T167" fmla="*/ 306 w 306"/>
                <a:gd name="T168" fmla="*/ 626 h 6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6" h="626">
                  <a:moveTo>
                    <a:pt x="68" y="0"/>
                  </a:moveTo>
                  <a:lnTo>
                    <a:pt x="73" y="6"/>
                  </a:lnTo>
                  <a:lnTo>
                    <a:pt x="73" y="11"/>
                  </a:lnTo>
                  <a:lnTo>
                    <a:pt x="73" y="16"/>
                  </a:lnTo>
                  <a:lnTo>
                    <a:pt x="68" y="16"/>
                  </a:lnTo>
                  <a:lnTo>
                    <a:pt x="68" y="22"/>
                  </a:lnTo>
                  <a:lnTo>
                    <a:pt x="68" y="27"/>
                  </a:lnTo>
                  <a:lnTo>
                    <a:pt x="68" y="33"/>
                  </a:lnTo>
                  <a:lnTo>
                    <a:pt x="68" y="38"/>
                  </a:lnTo>
                  <a:lnTo>
                    <a:pt x="68" y="44"/>
                  </a:lnTo>
                  <a:lnTo>
                    <a:pt x="68" y="49"/>
                  </a:lnTo>
                  <a:lnTo>
                    <a:pt x="73" y="49"/>
                  </a:lnTo>
                  <a:lnTo>
                    <a:pt x="79" y="54"/>
                  </a:lnTo>
                  <a:lnTo>
                    <a:pt x="84" y="54"/>
                  </a:lnTo>
                  <a:lnTo>
                    <a:pt x="84" y="60"/>
                  </a:lnTo>
                  <a:lnTo>
                    <a:pt x="89" y="60"/>
                  </a:lnTo>
                  <a:lnTo>
                    <a:pt x="89" y="65"/>
                  </a:lnTo>
                  <a:lnTo>
                    <a:pt x="95" y="65"/>
                  </a:lnTo>
                  <a:lnTo>
                    <a:pt x="100" y="65"/>
                  </a:lnTo>
                  <a:lnTo>
                    <a:pt x="100" y="71"/>
                  </a:lnTo>
                  <a:lnTo>
                    <a:pt x="105" y="71"/>
                  </a:lnTo>
                  <a:lnTo>
                    <a:pt x="110" y="76"/>
                  </a:lnTo>
                  <a:lnTo>
                    <a:pt x="116" y="76"/>
                  </a:lnTo>
                  <a:lnTo>
                    <a:pt x="116" y="82"/>
                  </a:lnTo>
                  <a:lnTo>
                    <a:pt x="116" y="87"/>
                  </a:lnTo>
                  <a:lnTo>
                    <a:pt x="121" y="87"/>
                  </a:lnTo>
                  <a:lnTo>
                    <a:pt x="121" y="93"/>
                  </a:lnTo>
                  <a:lnTo>
                    <a:pt x="121" y="98"/>
                  </a:lnTo>
                  <a:lnTo>
                    <a:pt x="121" y="103"/>
                  </a:lnTo>
                  <a:lnTo>
                    <a:pt x="121" y="109"/>
                  </a:lnTo>
                  <a:lnTo>
                    <a:pt x="116" y="109"/>
                  </a:lnTo>
                  <a:lnTo>
                    <a:pt x="116" y="114"/>
                  </a:lnTo>
                  <a:lnTo>
                    <a:pt x="121" y="114"/>
                  </a:lnTo>
                  <a:lnTo>
                    <a:pt x="126" y="114"/>
                  </a:lnTo>
                  <a:lnTo>
                    <a:pt x="132" y="114"/>
                  </a:lnTo>
                  <a:lnTo>
                    <a:pt x="132" y="120"/>
                  </a:lnTo>
                  <a:lnTo>
                    <a:pt x="137" y="120"/>
                  </a:lnTo>
                  <a:lnTo>
                    <a:pt x="137" y="125"/>
                  </a:lnTo>
                  <a:lnTo>
                    <a:pt x="142" y="131"/>
                  </a:lnTo>
                  <a:lnTo>
                    <a:pt x="142" y="136"/>
                  </a:lnTo>
                  <a:lnTo>
                    <a:pt x="137" y="136"/>
                  </a:lnTo>
                  <a:lnTo>
                    <a:pt x="132" y="142"/>
                  </a:lnTo>
                  <a:lnTo>
                    <a:pt x="126" y="147"/>
                  </a:lnTo>
                  <a:lnTo>
                    <a:pt x="132" y="147"/>
                  </a:lnTo>
                  <a:lnTo>
                    <a:pt x="132" y="152"/>
                  </a:lnTo>
                  <a:lnTo>
                    <a:pt x="132" y="158"/>
                  </a:lnTo>
                  <a:lnTo>
                    <a:pt x="137" y="158"/>
                  </a:lnTo>
                  <a:lnTo>
                    <a:pt x="137" y="163"/>
                  </a:lnTo>
                  <a:lnTo>
                    <a:pt x="137" y="169"/>
                  </a:lnTo>
                  <a:lnTo>
                    <a:pt x="142" y="169"/>
                  </a:lnTo>
                  <a:lnTo>
                    <a:pt x="137" y="169"/>
                  </a:lnTo>
                  <a:lnTo>
                    <a:pt x="137" y="174"/>
                  </a:lnTo>
                  <a:lnTo>
                    <a:pt x="137" y="180"/>
                  </a:lnTo>
                  <a:lnTo>
                    <a:pt x="137" y="185"/>
                  </a:lnTo>
                  <a:lnTo>
                    <a:pt x="142" y="185"/>
                  </a:lnTo>
                  <a:lnTo>
                    <a:pt x="142" y="190"/>
                  </a:lnTo>
                  <a:lnTo>
                    <a:pt x="147" y="190"/>
                  </a:lnTo>
                  <a:lnTo>
                    <a:pt x="147" y="196"/>
                  </a:lnTo>
                  <a:lnTo>
                    <a:pt x="147" y="201"/>
                  </a:lnTo>
                  <a:lnTo>
                    <a:pt x="142" y="201"/>
                  </a:lnTo>
                  <a:lnTo>
                    <a:pt x="142" y="207"/>
                  </a:lnTo>
                  <a:lnTo>
                    <a:pt x="142" y="212"/>
                  </a:lnTo>
                  <a:lnTo>
                    <a:pt x="142" y="218"/>
                  </a:lnTo>
                  <a:lnTo>
                    <a:pt x="142" y="223"/>
                  </a:lnTo>
                  <a:lnTo>
                    <a:pt x="147" y="223"/>
                  </a:lnTo>
                  <a:lnTo>
                    <a:pt x="147" y="229"/>
                  </a:lnTo>
                  <a:lnTo>
                    <a:pt x="153" y="229"/>
                  </a:lnTo>
                  <a:lnTo>
                    <a:pt x="163" y="229"/>
                  </a:lnTo>
                  <a:lnTo>
                    <a:pt x="163" y="234"/>
                  </a:lnTo>
                  <a:lnTo>
                    <a:pt x="168" y="234"/>
                  </a:lnTo>
                  <a:lnTo>
                    <a:pt x="168" y="239"/>
                  </a:lnTo>
                  <a:lnTo>
                    <a:pt x="174" y="245"/>
                  </a:lnTo>
                  <a:lnTo>
                    <a:pt x="179" y="245"/>
                  </a:lnTo>
                  <a:lnTo>
                    <a:pt x="179" y="250"/>
                  </a:lnTo>
                  <a:lnTo>
                    <a:pt x="184" y="256"/>
                  </a:lnTo>
                  <a:lnTo>
                    <a:pt x="190" y="256"/>
                  </a:lnTo>
                  <a:lnTo>
                    <a:pt x="195" y="256"/>
                  </a:lnTo>
                  <a:lnTo>
                    <a:pt x="200" y="256"/>
                  </a:lnTo>
                  <a:lnTo>
                    <a:pt x="200" y="261"/>
                  </a:lnTo>
                  <a:lnTo>
                    <a:pt x="205" y="261"/>
                  </a:lnTo>
                  <a:lnTo>
                    <a:pt x="211" y="261"/>
                  </a:lnTo>
                  <a:lnTo>
                    <a:pt x="216" y="261"/>
                  </a:lnTo>
                  <a:lnTo>
                    <a:pt x="221" y="261"/>
                  </a:lnTo>
                  <a:lnTo>
                    <a:pt x="221" y="267"/>
                  </a:lnTo>
                  <a:lnTo>
                    <a:pt x="216" y="267"/>
                  </a:lnTo>
                  <a:lnTo>
                    <a:pt x="221" y="267"/>
                  </a:lnTo>
                  <a:lnTo>
                    <a:pt x="227" y="267"/>
                  </a:lnTo>
                  <a:lnTo>
                    <a:pt x="227" y="272"/>
                  </a:lnTo>
                  <a:lnTo>
                    <a:pt x="232" y="272"/>
                  </a:lnTo>
                  <a:lnTo>
                    <a:pt x="237" y="278"/>
                  </a:lnTo>
                  <a:lnTo>
                    <a:pt x="237" y="283"/>
                  </a:lnTo>
                  <a:lnTo>
                    <a:pt x="242" y="283"/>
                  </a:lnTo>
                  <a:lnTo>
                    <a:pt x="242" y="288"/>
                  </a:lnTo>
                  <a:lnTo>
                    <a:pt x="248" y="288"/>
                  </a:lnTo>
                  <a:lnTo>
                    <a:pt x="248" y="294"/>
                  </a:lnTo>
                  <a:lnTo>
                    <a:pt x="253" y="294"/>
                  </a:lnTo>
                  <a:lnTo>
                    <a:pt x="258" y="294"/>
                  </a:lnTo>
                  <a:lnTo>
                    <a:pt x="258" y="288"/>
                  </a:lnTo>
                  <a:lnTo>
                    <a:pt x="263" y="288"/>
                  </a:lnTo>
                  <a:lnTo>
                    <a:pt x="263" y="294"/>
                  </a:lnTo>
                  <a:lnTo>
                    <a:pt x="269" y="294"/>
                  </a:lnTo>
                  <a:lnTo>
                    <a:pt x="269" y="299"/>
                  </a:lnTo>
                  <a:lnTo>
                    <a:pt x="274" y="299"/>
                  </a:lnTo>
                  <a:lnTo>
                    <a:pt x="279" y="299"/>
                  </a:lnTo>
                  <a:lnTo>
                    <a:pt x="285" y="299"/>
                  </a:lnTo>
                  <a:lnTo>
                    <a:pt x="290" y="299"/>
                  </a:lnTo>
                  <a:lnTo>
                    <a:pt x="290" y="305"/>
                  </a:lnTo>
                  <a:lnTo>
                    <a:pt x="290" y="310"/>
                  </a:lnTo>
                  <a:lnTo>
                    <a:pt x="290" y="316"/>
                  </a:lnTo>
                  <a:lnTo>
                    <a:pt x="290" y="321"/>
                  </a:lnTo>
                  <a:lnTo>
                    <a:pt x="295" y="321"/>
                  </a:lnTo>
                  <a:lnTo>
                    <a:pt x="295" y="326"/>
                  </a:lnTo>
                  <a:lnTo>
                    <a:pt x="300" y="332"/>
                  </a:lnTo>
                  <a:lnTo>
                    <a:pt x="300" y="337"/>
                  </a:lnTo>
                  <a:lnTo>
                    <a:pt x="295" y="343"/>
                  </a:lnTo>
                  <a:lnTo>
                    <a:pt x="295" y="348"/>
                  </a:lnTo>
                  <a:lnTo>
                    <a:pt x="295" y="354"/>
                  </a:lnTo>
                  <a:lnTo>
                    <a:pt x="295" y="359"/>
                  </a:lnTo>
                  <a:lnTo>
                    <a:pt x="300" y="365"/>
                  </a:lnTo>
                  <a:lnTo>
                    <a:pt x="300" y="370"/>
                  </a:lnTo>
                  <a:lnTo>
                    <a:pt x="300" y="375"/>
                  </a:lnTo>
                  <a:lnTo>
                    <a:pt x="306" y="381"/>
                  </a:lnTo>
                  <a:lnTo>
                    <a:pt x="306" y="386"/>
                  </a:lnTo>
                  <a:lnTo>
                    <a:pt x="306" y="392"/>
                  </a:lnTo>
                  <a:lnTo>
                    <a:pt x="306" y="397"/>
                  </a:lnTo>
                  <a:lnTo>
                    <a:pt x="306" y="403"/>
                  </a:lnTo>
                  <a:lnTo>
                    <a:pt x="306" y="408"/>
                  </a:lnTo>
                  <a:lnTo>
                    <a:pt x="306" y="414"/>
                  </a:lnTo>
                  <a:lnTo>
                    <a:pt x="306" y="419"/>
                  </a:lnTo>
                  <a:lnTo>
                    <a:pt x="300" y="424"/>
                  </a:lnTo>
                  <a:lnTo>
                    <a:pt x="300" y="430"/>
                  </a:lnTo>
                  <a:lnTo>
                    <a:pt x="300" y="435"/>
                  </a:lnTo>
                  <a:lnTo>
                    <a:pt x="300" y="441"/>
                  </a:lnTo>
                  <a:lnTo>
                    <a:pt x="295" y="441"/>
                  </a:lnTo>
                  <a:lnTo>
                    <a:pt x="290" y="446"/>
                  </a:lnTo>
                  <a:lnTo>
                    <a:pt x="290" y="452"/>
                  </a:lnTo>
                  <a:lnTo>
                    <a:pt x="285" y="457"/>
                  </a:lnTo>
                  <a:lnTo>
                    <a:pt x="290" y="462"/>
                  </a:lnTo>
                  <a:lnTo>
                    <a:pt x="290" y="468"/>
                  </a:lnTo>
                  <a:lnTo>
                    <a:pt x="290" y="473"/>
                  </a:lnTo>
                  <a:lnTo>
                    <a:pt x="295" y="473"/>
                  </a:lnTo>
                  <a:lnTo>
                    <a:pt x="295" y="479"/>
                  </a:lnTo>
                  <a:lnTo>
                    <a:pt x="295" y="484"/>
                  </a:lnTo>
                  <a:lnTo>
                    <a:pt x="295" y="490"/>
                  </a:lnTo>
                  <a:lnTo>
                    <a:pt x="295" y="495"/>
                  </a:lnTo>
                  <a:lnTo>
                    <a:pt x="300" y="495"/>
                  </a:lnTo>
                  <a:lnTo>
                    <a:pt x="300" y="501"/>
                  </a:lnTo>
                  <a:lnTo>
                    <a:pt x="295" y="501"/>
                  </a:lnTo>
                  <a:lnTo>
                    <a:pt x="295" y="506"/>
                  </a:lnTo>
                  <a:lnTo>
                    <a:pt x="295" y="511"/>
                  </a:lnTo>
                  <a:lnTo>
                    <a:pt x="295" y="517"/>
                  </a:lnTo>
                  <a:lnTo>
                    <a:pt x="295" y="522"/>
                  </a:lnTo>
                  <a:lnTo>
                    <a:pt x="295" y="528"/>
                  </a:lnTo>
                  <a:lnTo>
                    <a:pt x="290" y="528"/>
                  </a:lnTo>
                  <a:lnTo>
                    <a:pt x="290" y="533"/>
                  </a:lnTo>
                  <a:lnTo>
                    <a:pt x="285" y="539"/>
                  </a:lnTo>
                  <a:lnTo>
                    <a:pt x="279" y="544"/>
                  </a:lnTo>
                  <a:lnTo>
                    <a:pt x="279" y="550"/>
                  </a:lnTo>
                  <a:lnTo>
                    <a:pt x="279" y="555"/>
                  </a:lnTo>
                  <a:lnTo>
                    <a:pt x="279" y="560"/>
                  </a:lnTo>
                  <a:lnTo>
                    <a:pt x="279" y="566"/>
                  </a:lnTo>
                  <a:lnTo>
                    <a:pt x="279" y="571"/>
                  </a:lnTo>
                  <a:lnTo>
                    <a:pt x="279" y="577"/>
                  </a:lnTo>
                  <a:lnTo>
                    <a:pt x="232" y="626"/>
                  </a:lnTo>
                  <a:lnTo>
                    <a:pt x="227" y="626"/>
                  </a:lnTo>
                  <a:lnTo>
                    <a:pt x="227" y="620"/>
                  </a:lnTo>
                  <a:lnTo>
                    <a:pt x="227" y="626"/>
                  </a:lnTo>
                  <a:lnTo>
                    <a:pt x="227" y="620"/>
                  </a:lnTo>
                  <a:lnTo>
                    <a:pt x="221" y="620"/>
                  </a:lnTo>
                  <a:lnTo>
                    <a:pt x="221" y="626"/>
                  </a:lnTo>
                  <a:lnTo>
                    <a:pt x="216" y="626"/>
                  </a:lnTo>
                  <a:lnTo>
                    <a:pt x="216" y="620"/>
                  </a:lnTo>
                  <a:lnTo>
                    <a:pt x="211" y="620"/>
                  </a:lnTo>
                  <a:lnTo>
                    <a:pt x="211" y="615"/>
                  </a:lnTo>
                  <a:lnTo>
                    <a:pt x="211" y="609"/>
                  </a:lnTo>
                  <a:lnTo>
                    <a:pt x="205" y="604"/>
                  </a:lnTo>
                  <a:lnTo>
                    <a:pt x="205" y="598"/>
                  </a:lnTo>
                  <a:lnTo>
                    <a:pt x="200" y="593"/>
                  </a:lnTo>
                  <a:lnTo>
                    <a:pt x="200" y="588"/>
                  </a:lnTo>
                  <a:lnTo>
                    <a:pt x="205" y="588"/>
                  </a:lnTo>
                  <a:lnTo>
                    <a:pt x="205" y="582"/>
                  </a:lnTo>
                  <a:lnTo>
                    <a:pt x="205" y="577"/>
                  </a:lnTo>
                  <a:lnTo>
                    <a:pt x="200" y="577"/>
                  </a:lnTo>
                  <a:lnTo>
                    <a:pt x="200" y="571"/>
                  </a:lnTo>
                  <a:lnTo>
                    <a:pt x="205" y="566"/>
                  </a:lnTo>
                  <a:lnTo>
                    <a:pt x="211" y="560"/>
                  </a:lnTo>
                  <a:lnTo>
                    <a:pt x="211" y="555"/>
                  </a:lnTo>
                  <a:lnTo>
                    <a:pt x="211" y="550"/>
                  </a:lnTo>
                  <a:lnTo>
                    <a:pt x="211" y="544"/>
                  </a:lnTo>
                  <a:lnTo>
                    <a:pt x="205" y="544"/>
                  </a:lnTo>
                  <a:lnTo>
                    <a:pt x="205" y="550"/>
                  </a:lnTo>
                  <a:lnTo>
                    <a:pt x="200" y="550"/>
                  </a:lnTo>
                  <a:lnTo>
                    <a:pt x="200" y="555"/>
                  </a:lnTo>
                  <a:lnTo>
                    <a:pt x="200" y="560"/>
                  </a:lnTo>
                  <a:lnTo>
                    <a:pt x="195" y="560"/>
                  </a:lnTo>
                  <a:lnTo>
                    <a:pt x="195" y="566"/>
                  </a:lnTo>
                  <a:lnTo>
                    <a:pt x="190" y="566"/>
                  </a:lnTo>
                  <a:lnTo>
                    <a:pt x="190" y="571"/>
                  </a:lnTo>
                  <a:lnTo>
                    <a:pt x="190" y="566"/>
                  </a:lnTo>
                  <a:lnTo>
                    <a:pt x="184" y="566"/>
                  </a:lnTo>
                  <a:lnTo>
                    <a:pt x="184" y="560"/>
                  </a:lnTo>
                  <a:lnTo>
                    <a:pt x="179" y="560"/>
                  </a:lnTo>
                  <a:lnTo>
                    <a:pt x="179" y="555"/>
                  </a:lnTo>
                  <a:lnTo>
                    <a:pt x="174" y="555"/>
                  </a:lnTo>
                  <a:lnTo>
                    <a:pt x="174" y="550"/>
                  </a:lnTo>
                  <a:lnTo>
                    <a:pt x="174" y="544"/>
                  </a:lnTo>
                  <a:lnTo>
                    <a:pt x="174" y="539"/>
                  </a:lnTo>
                  <a:lnTo>
                    <a:pt x="179" y="533"/>
                  </a:lnTo>
                  <a:lnTo>
                    <a:pt x="179" y="528"/>
                  </a:lnTo>
                  <a:lnTo>
                    <a:pt x="179" y="522"/>
                  </a:lnTo>
                  <a:lnTo>
                    <a:pt x="184" y="517"/>
                  </a:lnTo>
                  <a:lnTo>
                    <a:pt x="190" y="517"/>
                  </a:lnTo>
                  <a:lnTo>
                    <a:pt x="195" y="511"/>
                  </a:lnTo>
                  <a:lnTo>
                    <a:pt x="195" y="506"/>
                  </a:lnTo>
                  <a:lnTo>
                    <a:pt x="190" y="501"/>
                  </a:lnTo>
                  <a:lnTo>
                    <a:pt x="190" y="495"/>
                  </a:lnTo>
                  <a:lnTo>
                    <a:pt x="184" y="490"/>
                  </a:lnTo>
                  <a:lnTo>
                    <a:pt x="184" y="484"/>
                  </a:lnTo>
                  <a:lnTo>
                    <a:pt x="184" y="479"/>
                  </a:lnTo>
                  <a:lnTo>
                    <a:pt x="184" y="473"/>
                  </a:lnTo>
                  <a:lnTo>
                    <a:pt x="184" y="468"/>
                  </a:lnTo>
                  <a:lnTo>
                    <a:pt x="179" y="468"/>
                  </a:lnTo>
                  <a:lnTo>
                    <a:pt x="174" y="462"/>
                  </a:lnTo>
                  <a:lnTo>
                    <a:pt x="168" y="457"/>
                  </a:lnTo>
                  <a:lnTo>
                    <a:pt x="168" y="452"/>
                  </a:lnTo>
                  <a:lnTo>
                    <a:pt x="163" y="452"/>
                  </a:lnTo>
                  <a:lnTo>
                    <a:pt x="158" y="446"/>
                  </a:lnTo>
                  <a:lnTo>
                    <a:pt x="153" y="441"/>
                  </a:lnTo>
                  <a:lnTo>
                    <a:pt x="153" y="435"/>
                  </a:lnTo>
                  <a:lnTo>
                    <a:pt x="147" y="435"/>
                  </a:lnTo>
                  <a:lnTo>
                    <a:pt x="147" y="430"/>
                  </a:lnTo>
                  <a:lnTo>
                    <a:pt x="142" y="430"/>
                  </a:lnTo>
                  <a:lnTo>
                    <a:pt x="137" y="424"/>
                  </a:lnTo>
                  <a:lnTo>
                    <a:pt x="142" y="424"/>
                  </a:lnTo>
                  <a:lnTo>
                    <a:pt x="147" y="424"/>
                  </a:lnTo>
                  <a:lnTo>
                    <a:pt x="147" y="419"/>
                  </a:lnTo>
                  <a:lnTo>
                    <a:pt x="147" y="414"/>
                  </a:lnTo>
                  <a:lnTo>
                    <a:pt x="153" y="414"/>
                  </a:lnTo>
                  <a:lnTo>
                    <a:pt x="158" y="408"/>
                  </a:lnTo>
                  <a:lnTo>
                    <a:pt x="163" y="408"/>
                  </a:lnTo>
                  <a:lnTo>
                    <a:pt x="163" y="414"/>
                  </a:lnTo>
                  <a:lnTo>
                    <a:pt x="163" y="408"/>
                  </a:lnTo>
                  <a:lnTo>
                    <a:pt x="168" y="408"/>
                  </a:lnTo>
                  <a:lnTo>
                    <a:pt x="168" y="403"/>
                  </a:lnTo>
                  <a:lnTo>
                    <a:pt x="174" y="397"/>
                  </a:lnTo>
                  <a:lnTo>
                    <a:pt x="179" y="397"/>
                  </a:lnTo>
                  <a:lnTo>
                    <a:pt x="179" y="392"/>
                  </a:lnTo>
                  <a:lnTo>
                    <a:pt x="179" y="386"/>
                  </a:lnTo>
                  <a:lnTo>
                    <a:pt x="179" y="381"/>
                  </a:lnTo>
                  <a:lnTo>
                    <a:pt x="179" y="375"/>
                  </a:lnTo>
                  <a:lnTo>
                    <a:pt x="174" y="370"/>
                  </a:lnTo>
                  <a:lnTo>
                    <a:pt x="179" y="365"/>
                  </a:lnTo>
                  <a:lnTo>
                    <a:pt x="174" y="365"/>
                  </a:lnTo>
                  <a:lnTo>
                    <a:pt x="174" y="359"/>
                  </a:lnTo>
                  <a:lnTo>
                    <a:pt x="174" y="354"/>
                  </a:lnTo>
                  <a:lnTo>
                    <a:pt x="174" y="348"/>
                  </a:lnTo>
                  <a:lnTo>
                    <a:pt x="168" y="343"/>
                  </a:lnTo>
                  <a:lnTo>
                    <a:pt x="168" y="337"/>
                  </a:lnTo>
                  <a:lnTo>
                    <a:pt x="174" y="337"/>
                  </a:lnTo>
                  <a:lnTo>
                    <a:pt x="179" y="332"/>
                  </a:lnTo>
                  <a:lnTo>
                    <a:pt x="179" y="326"/>
                  </a:lnTo>
                  <a:lnTo>
                    <a:pt x="179" y="321"/>
                  </a:lnTo>
                  <a:lnTo>
                    <a:pt x="174" y="321"/>
                  </a:lnTo>
                  <a:lnTo>
                    <a:pt x="174" y="316"/>
                  </a:lnTo>
                  <a:lnTo>
                    <a:pt x="168" y="310"/>
                  </a:lnTo>
                  <a:lnTo>
                    <a:pt x="168" y="305"/>
                  </a:lnTo>
                  <a:lnTo>
                    <a:pt x="163" y="299"/>
                  </a:lnTo>
                  <a:lnTo>
                    <a:pt x="158" y="294"/>
                  </a:lnTo>
                  <a:lnTo>
                    <a:pt x="153" y="294"/>
                  </a:lnTo>
                  <a:lnTo>
                    <a:pt x="147" y="288"/>
                  </a:lnTo>
                  <a:lnTo>
                    <a:pt x="142" y="288"/>
                  </a:lnTo>
                  <a:lnTo>
                    <a:pt x="142" y="283"/>
                  </a:lnTo>
                  <a:lnTo>
                    <a:pt x="137" y="283"/>
                  </a:lnTo>
                  <a:lnTo>
                    <a:pt x="137" y="278"/>
                  </a:lnTo>
                  <a:lnTo>
                    <a:pt x="132" y="272"/>
                  </a:lnTo>
                  <a:lnTo>
                    <a:pt x="132" y="267"/>
                  </a:lnTo>
                  <a:lnTo>
                    <a:pt x="126" y="267"/>
                  </a:lnTo>
                  <a:lnTo>
                    <a:pt x="126" y="261"/>
                  </a:lnTo>
                  <a:lnTo>
                    <a:pt x="126" y="256"/>
                  </a:lnTo>
                  <a:lnTo>
                    <a:pt x="121" y="256"/>
                  </a:lnTo>
                  <a:lnTo>
                    <a:pt x="121" y="250"/>
                  </a:lnTo>
                  <a:lnTo>
                    <a:pt x="121" y="245"/>
                  </a:lnTo>
                  <a:lnTo>
                    <a:pt x="121" y="239"/>
                  </a:lnTo>
                  <a:lnTo>
                    <a:pt x="121" y="234"/>
                  </a:lnTo>
                  <a:lnTo>
                    <a:pt x="121" y="229"/>
                  </a:lnTo>
                  <a:lnTo>
                    <a:pt x="121" y="223"/>
                  </a:lnTo>
                  <a:lnTo>
                    <a:pt x="116" y="223"/>
                  </a:lnTo>
                  <a:lnTo>
                    <a:pt x="116" y="218"/>
                  </a:lnTo>
                  <a:lnTo>
                    <a:pt x="116" y="212"/>
                  </a:lnTo>
                  <a:lnTo>
                    <a:pt x="110" y="212"/>
                  </a:lnTo>
                  <a:lnTo>
                    <a:pt x="110" y="207"/>
                  </a:lnTo>
                  <a:lnTo>
                    <a:pt x="105" y="207"/>
                  </a:lnTo>
                  <a:lnTo>
                    <a:pt x="105" y="201"/>
                  </a:lnTo>
                  <a:lnTo>
                    <a:pt x="100" y="201"/>
                  </a:lnTo>
                  <a:lnTo>
                    <a:pt x="95" y="201"/>
                  </a:lnTo>
                  <a:lnTo>
                    <a:pt x="89" y="196"/>
                  </a:lnTo>
                  <a:lnTo>
                    <a:pt x="84" y="196"/>
                  </a:lnTo>
                  <a:lnTo>
                    <a:pt x="84" y="190"/>
                  </a:lnTo>
                  <a:lnTo>
                    <a:pt x="84" y="185"/>
                  </a:lnTo>
                  <a:lnTo>
                    <a:pt x="79" y="185"/>
                  </a:lnTo>
                  <a:lnTo>
                    <a:pt x="73" y="185"/>
                  </a:lnTo>
                  <a:lnTo>
                    <a:pt x="68" y="185"/>
                  </a:lnTo>
                  <a:lnTo>
                    <a:pt x="63" y="185"/>
                  </a:lnTo>
                  <a:lnTo>
                    <a:pt x="63" y="180"/>
                  </a:lnTo>
                  <a:lnTo>
                    <a:pt x="58" y="185"/>
                  </a:lnTo>
                  <a:lnTo>
                    <a:pt x="52" y="185"/>
                  </a:lnTo>
                  <a:lnTo>
                    <a:pt x="52" y="190"/>
                  </a:lnTo>
                  <a:lnTo>
                    <a:pt x="47" y="185"/>
                  </a:lnTo>
                  <a:lnTo>
                    <a:pt x="52" y="180"/>
                  </a:lnTo>
                  <a:lnTo>
                    <a:pt x="52" y="174"/>
                  </a:lnTo>
                  <a:lnTo>
                    <a:pt x="58" y="174"/>
                  </a:lnTo>
                  <a:lnTo>
                    <a:pt x="58" y="169"/>
                  </a:lnTo>
                  <a:lnTo>
                    <a:pt x="58" y="163"/>
                  </a:lnTo>
                  <a:lnTo>
                    <a:pt x="58" y="158"/>
                  </a:lnTo>
                  <a:lnTo>
                    <a:pt x="58" y="152"/>
                  </a:lnTo>
                  <a:lnTo>
                    <a:pt x="52" y="152"/>
                  </a:lnTo>
                  <a:lnTo>
                    <a:pt x="47" y="152"/>
                  </a:lnTo>
                  <a:lnTo>
                    <a:pt x="42" y="147"/>
                  </a:lnTo>
                  <a:lnTo>
                    <a:pt x="37" y="147"/>
                  </a:lnTo>
                  <a:lnTo>
                    <a:pt x="37" y="142"/>
                  </a:lnTo>
                  <a:lnTo>
                    <a:pt x="37" y="136"/>
                  </a:lnTo>
                  <a:lnTo>
                    <a:pt x="37" y="131"/>
                  </a:lnTo>
                  <a:lnTo>
                    <a:pt x="37" y="125"/>
                  </a:lnTo>
                  <a:lnTo>
                    <a:pt x="31" y="125"/>
                  </a:lnTo>
                  <a:lnTo>
                    <a:pt x="26" y="125"/>
                  </a:lnTo>
                  <a:lnTo>
                    <a:pt x="26" y="120"/>
                  </a:lnTo>
                  <a:lnTo>
                    <a:pt x="31" y="114"/>
                  </a:lnTo>
                  <a:lnTo>
                    <a:pt x="31" y="109"/>
                  </a:lnTo>
                  <a:lnTo>
                    <a:pt x="26" y="109"/>
                  </a:lnTo>
                  <a:lnTo>
                    <a:pt x="26" y="114"/>
                  </a:lnTo>
                  <a:lnTo>
                    <a:pt x="21" y="114"/>
                  </a:lnTo>
                  <a:lnTo>
                    <a:pt x="15" y="114"/>
                  </a:lnTo>
                  <a:lnTo>
                    <a:pt x="15" y="109"/>
                  </a:lnTo>
                  <a:lnTo>
                    <a:pt x="21" y="109"/>
                  </a:lnTo>
                  <a:lnTo>
                    <a:pt x="26" y="103"/>
                  </a:lnTo>
                  <a:lnTo>
                    <a:pt x="31" y="103"/>
                  </a:lnTo>
                  <a:lnTo>
                    <a:pt x="26" y="103"/>
                  </a:lnTo>
                  <a:lnTo>
                    <a:pt x="26" y="98"/>
                  </a:lnTo>
                  <a:lnTo>
                    <a:pt x="26" y="93"/>
                  </a:lnTo>
                  <a:lnTo>
                    <a:pt x="21" y="93"/>
                  </a:lnTo>
                  <a:lnTo>
                    <a:pt x="15" y="98"/>
                  </a:lnTo>
                  <a:lnTo>
                    <a:pt x="15" y="103"/>
                  </a:lnTo>
                  <a:lnTo>
                    <a:pt x="10" y="103"/>
                  </a:lnTo>
                  <a:lnTo>
                    <a:pt x="5" y="103"/>
                  </a:lnTo>
                  <a:lnTo>
                    <a:pt x="5" y="109"/>
                  </a:lnTo>
                  <a:lnTo>
                    <a:pt x="0" y="109"/>
                  </a:lnTo>
                  <a:lnTo>
                    <a:pt x="5" y="103"/>
                  </a:lnTo>
                  <a:lnTo>
                    <a:pt x="10" y="98"/>
                  </a:lnTo>
                  <a:lnTo>
                    <a:pt x="15" y="93"/>
                  </a:lnTo>
                  <a:lnTo>
                    <a:pt x="15" y="87"/>
                  </a:lnTo>
                  <a:lnTo>
                    <a:pt x="15" y="82"/>
                  </a:lnTo>
                  <a:lnTo>
                    <a:pt x="15" y="87"/>
                  </a:lnTo>
                  <a:lnTo>
                    <a:pt x="21" y="87"/>
                  </a:lnTo>
                  <a:lnTo>
                    <a:pt x="26" y="87"/>
                  </a:lnTo>
                  <a:lnTo>
                    <a:pt x="26" y="82"/>
                  </a:lnTo>
                  <a:lnTo>
                    <a:pt x="26" y="76"/>
                  </a:lnTo>
                  <a:lnTo>
                    <a:pt x="26" y="71"/>
                  </a:lnTo>
                  <a:lnTo>
                    <a:pt x="26" y="65"/>
                  </a:lnTo>
                  <a:lnTo>
                    <a:pt x="21" y="65"/>
                  </a:lnTo>
                  <a:lnTo>
                    <a:pt x="21" y="60"/>
                  </a:lnTo>
                  <a:lnTo>
                    <a:pt x="26" y="60"/>
                  </a:lnTo>
                  <a:lnTo>
                    <a:pt x="26" y="54"/>
                  </a:lnTo>
                  <a:lnTo>
                    <a:pt x="31" y="54"/>
                  </a:lnTo>
                  <a:lnTo>
                    <a:pt x="31" y="49"/>
                  </a:lnTo>
                  <a:lnTo>
                    <a:pt x="31" y="54"/>
                  </a:lnTo>
                  <a:lnTo>
                    <a:pt x="31" y="60"/>
                  </a:lnTo>
                  <a:lnTo>
                    <a:pt x="37" y="60"/>
                  </a:lnTo>
                  <a:lnTo>
                    <a:pt x="37" y="54"/>
                  </a:lnTo>
                  <a:lnTo>
                    <a:pt x="31" y="54"/>
                  </a:lnTo>
                  <a:lnTo>
                    <a:pt x="31" y="49"/>
                  </a:lnTo>
                  <a:lnTo>
                    <a:pt x="31" y="44"/>
                  </a:lnTo>
                  <a:lnTo>
                    <a:pt x="31" y="38"/>
                  </a:lnTo>
                  <a:lnTo>
                    <a:pt x="26" y="38"/>
                  </a:lnTo>
                  <a:lnTo>
                    <a:pt x="31" y="38"/>
                  </a:lnTo>
                  <a:lnTo>
                    <a:pt x="37" y="33"/>
                  </a:lnTo>
                  <a:lnTo>
                    <a:pt x="37" y="27"/>
                  </a:lnTo>
                  <a:lnTo>
                    <a:pt x="42" y="27"/>
                  </a:lnTo>
                  <a:lnTo>
                    <a:pt x="42" y="22"/>
                  </a:lnTo>
                  <a:lnTo>
                    <a:pt x="47" y="22"/>
                  </a:lnTo>
                  <a:lnTo>
                    <a:pt x="52" y="16"/>
                  </a:lnTo>
                  <a:lnTo>
                    <a:pt x="58" y="16"/>
                  </a:lnTo>
                  <a:lnTo>
                    <a:pt x="63" y="16"/>
                  </a:lnTo>
                  <a:lnTo>
                    <a:pt x="63" y="11"/>
                  </a:lnTo>
                  <a:lnTo>
                    <a:pt x="68" y="11"/>
                  </a:lnTo>
                  <a:lnTo>
                    <a:pt x="68" y="6"/>
                  </a:lnTo>
                  <a:lnTo>
                    <a:pt x="68" y="0"/>
                  </a:lnTo>
                  <a:close/>
                </a:path>
              </a:pathLst>
            </a:custGeom>
            <a:solidFill>
              <a:srgbClr val="FFA5A5"/>
            </a:solidFill>
            <a:ln w="7938">
              <a:solidFill>
                <a:srgbClr val="000000"/>
              </a:solidFill>
              <a:round/>
              <a:headEnd/>
              <a:tailEnd/>
            </a:ln>
          </p:spPr>
          <p:txBody>
            <a:bodyPr/>
            <a:lstStyle/>
            <a:p>
              <a:endParaRPr lang="es-CO"/>
            </a:p>
          </p:txBody>
        </p:sp>
        <p:sp>
          <p:nvSpPr>
            <p:cNvPr id="53281" name="Freeform 32"/>
            <p:cNvSpPr>
              <a:spLocks/>
            </p:cNvSpPr>
            <p:nvPr/>
          </p:nvSpPr>
          <p:spPr bwMode="auto">
            <a:xfrm>
              <a:off x="3677" y="1602"/>
              <a:ext cx="179" cy="305"/>
            </a:xfrm>
            <a:custGeom>
              <a:avLst/>
              <a:gdLst>
                <a:gd name="T0" fmla="*/ 31 w 179"/>
                <a:gd name="T1" fmla="*/ 0 h 305"/>
                <a:gd name="T2" fmla="*/ 31 w 179"/>
                <a:gd name="T3" fmla="*/ 16 h 305"/>
                <a:gd name="T4" fmla="*/ 37 w 179"/>
                <a:gd name="T5" fmla="*/ 33 h 305"/>
                <a:gd name="T6" fmla="*/ 52 w 179"/>
                <a:gd name="T7" fmla="*/ 43 h 305"/>
                <a:gd name="T8" fmla="*/ 58 w 179"/>
                <a:gd name="T9" fmla="*/ 60 h 305"/>
                <a:gd name="T10" fmla="*/ 47 w 179"/>
                <a:gd name="T11" fmla="*/ 76 h 305"/>
                <a:gd name="T12" fmla="*/ 63 w 179"/>
                <a:gd name="T13" fmla="*/ 71 h 305"/>
                <a:gd name="T14" fmla="*/ 79 w 179"/>
                <a:gd name="T15" fmla="*/ 76 h 305"/>
                <a:gd name="T16" fmla="*/ 89 w 179"/>
                <a:gd name="T17" fmla="*/ 87 h 305"/>
                <a:gd name="T18" fmla="*/ 105 w 179"/>
                <a:gd name="T19" fmla="*/ 98 h 305"/>
                <a:gd name="T20" fmla="*/ 116 w 179"/>
                <a:gd name="T21" fmla="*/ 109 h 305"/>
                <a:gd name="T22" fmla="*/ 121 w 179"/>
                <a:gd name="T23" fmla="*/ 125 h 305"/>
                <a:gd name="T24" fmla="*/ 121 w 179"/>
                <a:gd name="T25" fmla="*/ 147 h 305"/>
                <a:gd name="T26" fmla="*/ 132 w 179"/>
                <a:gd name="T27" fmla="*/ 158 h 305"/>
                <a:gd name="T28" fmla="*/ 142 w 179"/>
                <a:gd name="T29" fmla="*/ 174 h 305"/>
                <a:gd name="T30" fmla="*/ 158 w 179"/>
                <a:gd name="T31" fmla="*/ 185 h 305"/>
                <a:gd name="T32" fmla="*/ 174 w 179"/>
                <a:gd name="T33" fmla="*/ 207 h 305"/>
                <a:gd name="T34" fmla="*/ 179 w 179"/>
                <a:gd name="T35" fmla="*/ 223 h 305"/>
                <a:gd name="T36" fmla="*/ 174 w 179"/>
                <a:gd name="T37" fmla="*/ 239 h 305"/>
                <a:gd name="T38" fmla="*/ 179 w 179"/>
                <a:gd name="T39" fmla="*/ 256 h 305"/>
                <a:gd name="T40" fmla="*/ 179 w 179"/>
                <a:gd name="T41" fmla="*/ 277 h 305"/>
                <a:gd name="T42" fmla="*/ 168 w 179"/>
                <a:gd name="T43" fmla="*/ 294 h 305"/>
                <a:gd name="T44" fmla="*/ 163 w 179"/>
                <a:gd name="T45" fmla="*/ 299 h 305"/>
                <a:gd name="T46" fmla="*/ 142 w 179"/>
                <a:gd name="T47" fmla="*/ 305 h 305"/>
                <a:gd name="T48" fmla="*/ 137 w 179"/>
                <a:gd name="T49" fmla="*/ 283 h 305"/>
                <a:gd name="T50" fmla="*/ 121 w 179"/>
                <a:gd name="T51" fmla="*/ 277 h 305"/>
                <a:gd name="T52" fmla="*/ 105 w 179"/>
                <a:gd name="T53" fmla="*/ 272 h 305"/>
                <a:gd name="T54" fmla="*/ 89 w 179"/>
                <a:gd name="T55" fmla="*/ 283 h 305"/>
                <a:gd name="T56" fmla="*/ 79 w 179"/>
                <a:gd name="T57" fmla="*/ 277 h 305"/>
                <a:gd name="T58" fmla="*/ 68 w 179"/>
                <a:gd name="T59" fmla="*/ 266 h 305"/>
                <a:gd name="T60" fmla="*/ 58 w 179"/>
                <a:gd name="T61" fmla="*/ 256 h 305"/>
                <a:gd name="T62" fmla="*/ 52 w 179"/>
                <a:gd name="T63" fmla="*/ 234 h 305"/>
                <a:gd name="T64" fmla="*/ 52 w 179"/>
                <a:gd name="T65" fmla="*/ 223 h 305"/>
                <a:gd name="T66" fmla="*/ 52 w 179"/>
                <a:gd name="T67" fmla="*/ 212 h 305"/>
                <a:gd name="T68" fmla="*/ 68 w 179"/>
                <a:gd name="T69" fmla="*/ 207 h 305"/>
                <a:gd name="T70" fmla="*/ 79 w 179"/>
                <a:gd name="T71" fmla="*/ 196 h 305"/>
                <a:gd name="T72" fmla="*/ 73 w 179"/>
                <a:gd name="T73" fmla="*/ 179 h 305"/>
                <a:gd name="T74" fmla="*/ 63 w 179"/>
                <a:gd name="T75" fmla="*/ 169 h 305"/>
                <a:gd name="T76" fmla="*/ 47 w 179"/>
                <a:gd name="T77" fmla="*/ 163 h 305"/>
                <a:gd name="T78" fmla="*/ 37 w 179"/>
                <a:gd name="T79" fmla="*/ 152 h 305"/>
                <a:gd name="T80" fmla="*/ 26 w 179"/>
                <a:gd name="T81" fmla="*/ 141 h 305"/>
                <a:gd name="T82" fmla="*/ 5 w 179"/>
                <a:gd name="T83" fmla="*/ 136 h 305"/>
                <a:gd name="T84" fmla="*/ 0 w 179"/>
                <a:gd name="T85" fmla="*/ 125 h 305"/>
                <a:gd name="T86" fmla="*/ 10 w 179"/>
                <a:gd name="T87" fmla="*/ 114 h 305"/>
                <a:gd name="T88" fmla="*/ 21 w 179"/>
                <a:gd name="T89" fmla="*/ 92 h 305"/>
                <a:gd name="T90" fmla="*/ 15 w 179"/>
                <a:gd name="T91" fmla="*/ 71 h 305"/>
                <a:gd name="T92" fmla="*/ 5 w 179"/>
                <a:gd name="T93" fmla="*/ 65 h 305"/>
                <a:gd name="T94" fmla="*/ 10 w 179"/>
                <a:gd name="T95" fmla="*/ 49 h 305"/>
                <a:gd name="T96" fmla="*/ 21 w 179"/>
                <a:gd name="T97" fmla="*/ 27 h 305"/>
                <a:gd name="T98" fmla="*/ 21 w 179"/>
                <a:gd name="T99" fmla="*/ 11 h 3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9"/>
                <a:gd name="T151" fmla="*/ 0 h 305"/>
                <a:gd name="T152" fmla="*/ 179 w 179"/>
                <a:gd name="T153" fmla="*/ 305 h 3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9" h="305">
                  <a:moveTo>
                    <a:pt x="21" y="5"/>
                  </a:moveTo>
                  <a:lnTo>
                    <a:pt x="26" y="5"/>
                  </a:lnTo>
                  <a:lnTo>
                    <a:pt x="26" y="0"/>
                  </a:lnTo>
                  <a:lnTo>
                    <a:pt x="31" y="0"/>
                  </a:lnTo>
                  <a:lnTo>
                    <a:pt x="31" y="5"/>
                  </a:lnTo>
                  <a:lnTo>
                    <a:pt x="26" y="11"/>
                  </a:lnTo>
                  <a:lnTo>
                    <a:pt x="26" y="16"/>
                  </a:lnTo>
                  <a:lnTo>
                    <a:pt x="31" y="16"/>
                  </a:lnTo>
                  <a:lnTo>
                    <a:pt x="37" y="16"/>
                  </a:lnTo>
                  <a:lnTo>
                    <a:pt x="37" y="22"/>
                  </a:lnTo>
                  <a:lnTo>
                    <a:pt x="37" y="27"/>
                  </a:lnTo>
                  <a:lnTo>
                    <a:pt x="37" y="33"/>
                  </a:lnTo>
                  <a:lnTo>
                    <a:pt x="37" y="38"/>
                  </a:lnTo>
                  <a:lnTo>
                    <a:pt x="42" y="38"/>
                  </a:lnTo>
                  <a:lnTo>
                    <a:pt x="47" y="43"/>
                  </a:lnTo>
                  <a:lnTo>
                    <a:pt x="52" y="43"/>
                  </a:lnTo>
                  <a:lnTo>
                    <a:pt x="58" y="43"/>
                  </a:lnTo>
                  <a:lnTo>
                    <a:pt x="58" y="49"/>
                  </a:lnTo>
                  <a:lnTo>
                    <a:pt x="58" y="54"/>
                  </a:lnTo>
                  <a:lnTo>
                    <a:pt x="58" y="60"/>
                  </a:lnTo>
                  <a:lnTo>
                    <a:pt x="58" y="65"/>
                  </a:lnTo>
                  <a:lnTo>
                    <a:pt x="52" y="65"/>
                  </a:lnTo>
                  <a:lnTo>
                    <a:pt x="52" y="71"/>
                  </a:lnTo>
                  <a:lnTo>
                    <a:pt x="47" y="76"/>
                  </a:lnTo>
                  <a:lnTo>
                    <a:pt x="52" y="81"/>
                  </a:lnTo>
                  <a:lnTo>
                    <a:pt x="52" y="76"/>
                  </a:lnTo>
                  <a:lnTo>
                    <a:pt x="58" y="76"/>
                  </a:lnTo>
                  <a:lnTo>
                    <a:pt x="63" y="71"/>
                  </a:lnTo>
                  <a:lnTo>
                    <a:pt x="63" y="76"/>
                  </a:lnTo>
                  <a:lnTo>
                    <a:pt x="68" y="76"/>
                  </a:lnTo>
                  <a:lnTo>
                    <a:pt x="73" y="76"/>
                  </a:lnTo>
                  <a:lnTo>
                    <a:pt x="79" y="76"/>
                  </a:lnTo>
                  <a:lnTo>
                    <a:pt x="84" y="76"/>
                  </a:lnTo>
                  <a:lnTo>
                    <a:pt x="84" y="81"/>
                  </a:lnTo>
                  <a:lnTo>
                    <a:pt x="84" y="87"/>
                  </a:lnTo>
                  <a:lnTo>
                    <a:pt x="89" y="87"/>
                  </a:lnTo>
                  <a:lnTo>
                    <a:pt x="95" y="92"/>
                  </a:lnTo>
                  <a:lnTo>
                    <a:pt x="100" y="92"/>
                  </a:lnTo>
                  <a:lnTo>
                    <a:pt x="105" y="92"/>
                  </a:lnTo>
                  <a:lnTo>
                    <a:pt x="105" y="98"/>
                  </a:lnTo>
                  <a:lnTo>
                    <a:pt x="110" y="98"/>
                  </a:lnTo>
                  <a:lnTo>
                    <a:pt x="110" y="103"/>
                  </a:lnTo>
                  <a:lnTo>
                    <a:pt x="116" y="103"/>
                  </a:lnTo>
                  <a:lnTo>
                    <a:pt x="116" y="109"/>
                  </a:lnTo>
                  <a:lnTo>
                    <a:pt x="116" y="114"/>
                  </a:lnTo>
                  <a:lnTo>
                    <a:pt x="121" y="114"/>
                  </a:lnTo>
                  <a:lnTo>
                    <a:pt x="121" y="120"/>
                  </a:lnTo>
                  <a:lnTo>
                    <a:pt x="121" y="125"/>
                  </a:lnTo>
                  <a:lnTo>
                    <a:pt x="121" y="130"/>
                  </a:lnTo>
                  <a:lnTo>
                    <a:pt x="121" y="136"/>
                  </a:lnTo>
                  <a:lnTo>
                    <a:pt x="121" y="141"/>
                  </a:lnTo>
                  <a:lnTo>
                    <a:pt x="121" y="147"/>
                  </a:lnTo>
                  <a:lnTo>
                    <a:pt x="126" y="147"/>
                  </a:lnTo>
                  <a:lnTo>
                    <a:pt x="126" y="152"/>
                  </a:lnTo>
                  <a:lnTo>
                    <a:pt x="126" y="158"/>
                  </a:lnTo>
                  <a:lnTo>
                    <a:pt x="132" y="158"/>
                  </a:lnTo>
                  <a:lnTo>
                    <a:pt x="132" y="163"/>
                  </a:lnTo>
                  <a:lnTo>
                    <a:pt x="137" y="169"/>
                  </a:lnTo>
                  <a:lnTo>
                    <a:pt x="137" y="174"/>
                  </a:lnTo>
                  <a:lnTo>
                    <a:pt x="142" y="174"/>
                  </a:lnTo>
                  <a:lnTo>
                    <a:pt x="142" y="179"/>
                  </a:lnTo>
                  <a:lnTo>
                    <a:pt x="147" y="179"/>
                  </a:lnTo>
                  <a:lnTo>
                    <a:pt x="153" y="185"/>
                  </a:lnTo>
                  <a:lnTo>
                    <a:pt x="158" y="185"/>
                  </a:lnTo>
                  <a:lnTo>
                    <a:pt x="163" y="190"/>
                  </a:lnTo>
                  <a:lnTo>
                    <a:pt x="168" y="196"/>
                  </a:lnTo>
                  <a:lnTo>
                    <a:pt x="168" y="201"/>
                  </a:lnTo>
                  <a:lnTo>
                    <a:pt x="174" y="207"/>
                  </a:lnTo>
                  <a:lnTo>
                    <a:pt x="174" y="212"/>
                  </a:lnTo>
                  <a:lnTo>
                    <a:pt x="179" y="212"/>
                  </a:lnTo>
                  <a:lnTo>
                    <a:pt x="179" y="217"/>
                  </a:lnTo>
                  <a:lnTo>
                    <a:pt x="179" y="223"/>
                  </a:lnTo>
                  <a:lnTo>
                    <a:pt x="174" y="228"/>
                  </a:lnTo>
                  <a:lnTo>
                    <a:pt x="168" y="228"/>
                  </a:lnTo>
                  <a:lnTo>
                    <a:pt x="168" y="234"/>
                  </a:lnTo>
                  <a:lnTo>
                    <a:pt x="174" y="239"/>
                  </a:lnTo>
                  <a:lnTo>
                    <a:pt x="174" y="245"/>
                  </a:lnTo>
                  <a:lnTo>
                    <a:pt x="174" y="250"/>
                  </a:lnTo>
                  <a:lnTo>
                    <a:pt x="174" y="256"/>
                  </a:lnTo>
                  <a:lnTo>
                    <a:pt x="179" y="256"/>
                  </a:lnTo>
                  <a:lnTo>
                    <a:pt x="174" y="261"/>
                  </a:lnTo>
                  <a:lnTo>
                    <a:pt x="179" y="266"/>
                  </a:lnTo>
                  <a:lnTo>
                    <a:pt x="179" y="272"/>
                  </a:lnTo>
                  <a:lnTo>
                    <a:pt x="179" y="277"/>
                  </a:lnTo>
                  <a:lnTo>
                    <a:pt x="179" y="283"/>
                  </a:lnTo>
                  <a:lnTo>
                    <a:pt x="179" y="288"/>
                  </a:lnTo>
                  <a:lnTo>
                    <a:pt x="174" y="288"/>
                  </a:lnTo>
                  <a:lnTo>
                    <a:pt x="168" y="294"/>
                  </a:lnTo>
                  <a:lnTo>
                    <a:pt x="168" y="299"/>
                  </a:lnTo>
                  <a:lnTo>
                    <a:pt x="163" y="299"/>
                  </a:lnTo>
                  <a:lnTo>
                    <a:pt x="163" y="305"/>
                  </a:lnTo>
                  <a:lnTo>
                    <a:pt x="163" y="299"/>
                  </a:lnTo>
                  <a:lnTo>
                    <a:pt x="158" y="299"/>
                  </a:lnTo>
                  <a:lnTo>
                    <a:pt x="153" y="305"/>
                  </a:lnTo>
                  <a:lnTo>
                    <a:pt x="147" y="305"/>
                  </a:lnTo>
                  <a:lnTo>
                    <a:pt x="142" y="305"/>
                  </a:lnTo>
                  <a:lnTo>
                    <a:pt x="142" y="299"/>
                  </a:lnTo>
                  <a:lnTo>
                    <a:pt x="142" y="294"/>
                  </a:lnTo>
                  <a:lnTo>
                    <a:pt x="142" y="288"/>
                  </a:lnTo>
                  <a:lnTo>
                    <a:pt x="137" y="283"/>
                  </a:lnTo>
                  <a:lnTo>
                    <a:pt x="132" y="283"/>
                  </a:lnTo>
                  <a:lnTo>
                    <a:pt x="132" y="277"/>
                  </a:lnTo>
                  <a:lnTo>
                    <a:pt x="126" y="277"/>
                  </a:lnTo>
                  <a:lnTo>
                    <a:pt x="121" y="277"/>
                  </a:lnTo>
                  <a:lnTo>
                    <a:pt x="121" y="272"/>
                  </a:lnTo>
                  <a:lnTo>
                    <a:pt x="116" y="272"/>
                  </a:lnTo>
                  <a:lnTo>
                    <a:pt x="110" y="272"/>
                  </a:lnTo>
                  <a:lnTo>
                    <a:pt x="105" y="272"/>
                  </a:lnTo>
                  <a:lnTo>
                    <a:pt x="100" y="277"/>
                  </a:lnTo>
                  <a:lnTo>
                    <a:pt x="95" y="277"/>
                  </a:lnTo>
                  <a:lnTo>
                    <a:pt x="95" y="283"/>
                  </a:lnTo>
                  <a:lnTo>
                    <a:pt x="89" y="283"/>
                  </a:lnTo>
                  <a:lnTo>
                    <a:pt x="84" y="288"/>
                  </a:lnTo>
                  <a:lnTo>
                    <a:pt x="84" y="283"/>
                  </a:lnTo>
                  <a:lnTo>
                    <a:pt x="79" y="283"/>
                  </a:lnTo>
                  <a:lnTo>
                    <a:pt x="79" y="277"/>
                  </a:lnTo>
                  <a:lnTo>
                    <a:pt x="79" y="272"/>
                  </a:lnTo>
                  <a:lnTo>
                    <a:pt x="79" y="266"/>
                  </a:lnTo>
                  <a:lnTo>
                    <a:pt x="73" y="266"/>
                  </a:lnTo>
                  <a:lnTo>
                    <a:pt x="68" y="266"/>
                  </a:lnTo>
                  <a:lnTo>
                    <a:pt x="63" y="266"/>
                  </a:lnTo>
                  <a:lnTo>
                    <a:pt x="58" y="266"/>
                  </a:lnTo>
                  <a:lnTo>
                    <a:pt x="58" y="261"/>
                  </a:lnTo>
                  <a:lnTo>
                    <a:pt x="58" y="256"/>
                  </a:lnTo>
                  <a:lnTo>
                    <a:pt x="58" y="250"/>
                  </a:lnTo>
                  <a:lnTo>
                    <a:pt x="58" y="245"/>
                  </a:lnTo>
                  <a:lnTo>
                    <a:pt x="58" y="239"/>
                  </a:lnTo>
                  <a:lnTo>
                    <a:pt x="52" y="234"/>
                  </a:lnTo>
                  <a:lnTo>
                    <a:pt x="52" y="228"/>
                  </a:lnTo>
                  <a:lnTo>
                    <a:pt x="58" y="228"/>
                  </a:lnTo>
                  <a:lnTo>
                    <a:pt x="58" y="223"/>
                  </a:lnTo>
                  <a:lnTo>
                    <a:pt x="52" y="223"/>
                  </a:lnTo>
                  <a:lnTo>
                    <a:pt x="52" y="217"/>
                  </a:lnTo>
                  <a:lnTo>
                    <a:pt x="47" y="217"/>
                  </a:lnTo>
                  <a:lnTo>
                    <a:pt x="47" y="212"/>
                  </a:lnTo>
                  <a:lnTo>
                    <a:pt x="52" y="212"/>
                  </a:lnTo>
                  <a:lnTo>
                    <a:pt x="58" y="212"/>
                  </a:lnTo>
                  <a:lnTo>
                    <a:pt x="58" y="207"/>
                  </a:lnTo>
                  <a:lnTo>
                    <a:pt x="63" y="207"/>
                  </a:lnTo>
                  <a:lnTo>
                    <a:pt x="68" y="207"/>
                  </a:lnTo>
                  <a:lnTo>
                    <a:pt x="73" y="207"/>
                  </a:lnTo>
                  <a:lnTo>
                    <a:pt x="79" y="207"/>
                  </a:lnTo>
                  <a:lnTo>
                    <a:pt x="79" y="201"/>
                  </a:lnTo>
                  <a:lnTo>
                    <a:pt x="79" y="196"/>
                  </a:lnTo>
                  <a:lnTo>
                    <a:pt x="79" y="190"/>
                  </a:lnTo>
                  <a:lnTo>
                    <a:pt x="79" y="185"/>
                  </a:lnTo>
                  <a:lnTo>
                    <a:pt x="73" y="185"/>
                  </a:lnTo>
                  <a:lnTo>
                    <a:pt x="73" y="179"/>
                  </a:lnTo>
                  <a:lnTo>
                    <a:pt x="73" y="174"/>
                  </a:lnTo>
                  <a:lnTo>
                    <a:pt x="68" y="174"/>
                  </a:lnTo>
                  <a:lnTo>
                    <a:pt x="63" y="174"/>
                  </a:lnTo>
                  <a:lnTo>
                    <a:pt x="63" y="169"/>
                  </a:lnTo>
                  <a:lnTo>
                    <a:pt x="58" y="169"/>
                  </a:lnTo>
                  <a:lnTo>
                    <a:pt x="58" y="163"/>
                  </a:lnTo>
                  <a:lnTo>
                    <a:pt x="52" y="163"/>
                  </a:lnTo>
                  <a:lnTo>
                    <a:pt x="47" y="163"/>
                  </a:lnTo>
                  <a:lnTo>
                    <a:pt x="42" y="163"/>
                  </a:lnTo>
                  <a:lnTo>
                    <a:pt x="42" y="158"/>
                  </a:lnTo>
                  <a:lnTo>
                    <a:pt x="37" y="158"/>
                  </a:lnTo>
                  <a:lnTo>
                    <a:pt x="37" y="152"/>
                  </a:lnTo>
                  <a:lnTo>
                    <a:pt x="37" y="147"/>
                  </a:lnTo>
                  <a:lnTo>
                    <a:pt x="31" y="147"/>
                  </a:lnTo>
                  <a:lnTo>
                    <a:pt x="26" y="147"/>
                  </a:lnTo>
                  <a:lnTo>
                    <a:pt x="26" y="141"/>
                  </a:lnTo>
                  <a:lnTo>
                    <a:pt x="21" y="141"/>
                  </a:lnTo>
                  <a:lnTo>
                    <a:pt x="15" y="136"/>
                  </a:lnTo>
                  <a:lnTo>
                    <a:pt x="10" y="136"/>
                  </a:lnTo>
                  <a:lnTo>
                    <a:pt x="5" y="136"/>
                  </a:lnTo>
                  <a:lnTo>
                    <a:pt x="5" y="130"/>
                  </a:lnTo>
                  <a:lnTo>
                    <a:pt x="0" y="130"/>
                  </a:lnTo>
                  <a:lnTo>
                    <a:pt x="5" y="125"/>
                  </a:lnTo>
                  <a:lnTo>
                    <a:pt x="0" y="125"/>
                  </a:lnTo>
                  <a:lnTo>
                    <a:pt x="0" y="120"/>
                  </a:lnTo>
                  <a:lnTo>
                    <a:pt x="5" y="120"/>
                  </a:lnTo>
                  <a:lnTo>
                    <a:pt x="5" y="114"/>
                  </a:lnTo>
                  <a:lnTo>
                    <a:pt x="10" y="114"/>
                  </a:lnTo>
                  <a:lnTo>
                    <a:pt x="10" y="109"/>
                  </a:lnTo>
                  <a:lnTo>
                    <a:pt x="15" y="103"/>
                  </a:lnTo>
                  <a:lnTo>
                    <a:pt x="15" y="98"/>
                  </a:lnTo>
                  <a:lnTo>
                    <a:pt x="21" y="92"/>
                  </a:lnTo>
                  <a:lnTo>
                    <a:pt x="21" y="87"/>
                  </a:lnTo>
                  <a:lnTo>
                    <a:pt x="21" y="81"/>
                  </a:lnTo>
                  <a:lnTo>
                    <a:pt x="15" y="76"/>
                  </a:lnTo>
                  <a:lnTo>
                    <a:pt x="15" y="71"/>
                  </a:lnTo>
                  <a:lnTo>
                    <a:pt x="10" y="71"/>
                  </a:lnTo>
                  <a:lnTo>
                    <a:pt x="5" y="71"/>
                  </a:lnTo>
                  <a:lnTo>
                    <a:pt x="0" y="71"/>
                  </a:lnTo>
                  <a:lnTo>
                    <a:pt x="5" y="65"/>
                  </a:lnTo>
                  <a:lnTo>
                    <a:pt x="5" y="60"/>
                  </a:lnTo>
                  <a:lnTo>
                    <a:pt x="10" y="60"/>
                  </a:lnTo>
                  <a:lnTo>
                    <a:pt x="10" y="54"/>
                  </a:lnTo>
                  <a:lnTo>
                    <a:pt x="10" y="49"/>
                  </a:lnTo>
                  <a:lnTo>
                    <a:pt x="10" y="43"/>
                  </a:lnTo>
                  <a:lnTo>
                    <a:pt x="15" y="38"/>
                  </a:lnTo>
                  <a:lnTo>
                    <a:pt x="15" y="33"/>
                  </a:lnTo>
                  <a:lnTo>
                    <a:pt x="21" y="27"/>
                  </a:lnTo>
                  <a:lnTo>
                    <a:pt x="26" y="22"/>
                  </a:lnTo>
                  <a:lnTo>
                    <a:pt x="26" y="16"/>
                  </a:lnTo>
                  <a:lnTo>
                    <a:pt x="26" y="11"/>
                  </a:lnTo>
                  <a:lnTo>
                    <a:pt x="21" y="11"/>
                  </a:lnTo>
                  <a:lnTo>
                    <a:pt x="21" y="5"/>
                  </a:lnTo>
                  <a:close/>
                </a:path>
              </a:pathLst>
            </a:custGeom>
            <a:solidFill>
              <a:srgbClr val="FFA5A5"/>
            </a:solidFill>
            <a:ln w="7938">
              <a:solidFill>
                <a:srgbClr val="000000"/>
              </a:solidFill>
              <a:round/>
              <a:headEnd/>
              <a:tailEnd/>
            </a:ln>
          </p:spPr>
          <p:txBody>
            <a:bodyPr/>
            <a:lstStyle/>
            <a:p>
              <a:endParaRPr lang="es-CO"/>
            </a:p>
          </p:txBody>
        </p:sp>
        <p:sp>
          <p:nvSpPr>
            <p:cNvPr id="53282" name="Freeform 33"/>
            <p:cNvSpPr>
              <a:spLocks/>
            </p:cNvSpPr>
            <p:nvPr/>
          </p:nvSpPr>
          <p:spPr bwMode="auto">
            <a:xfrm>
              <a:off x="3450" y="1803"/>
              <a:ext cx="512" cy="566"/>
            </a:xfrm>
            <a:custGeom>
              <a:avLst/>
              <a:gdLst>
                <a:gd name="T0" fmla="*/ 121 w 512"/>
                <a:gd name="T1" fmla="*/ 33 h 566"/>
                <a:gd name="T2" fmla="*/ 147 w 512"/>
                <a:gd name="T3" fmla="*/ 65 h 566"/>
                <a:gd name="T4" fmla="*/ 126 w 512"/>
                <a:gd name="T5" fmla="*/ 104 h 566"/>
                <a:gd name="T6" fmla="*/ 110 w 512"/>
                <a:gd name="T7" fmla="*/ 147 h 566"/>
                <a:gd name="T8" fmla="*/ 100 w 512"/>
                <a:gd name="T9" fmla="*/ 196 h 566"/>
                <a:gd name="T10" fmla="*/ 105 w 512"/>
                <a:gd name="T11" fmla="*/ 229 h 566"/>
                <a:gd name="T12" fmla="*/ 174 w 512"/>
                <a:gd name="T13" fmla="*/ 250 h 566"/>
                <a:gd name="T14" fmla="*/ 227 w 512"/>
                <a:gd name="T15" fmla="*/ 212 h 566"/>
                <a:gd name="T16" fmla="*/ 248 w 512"/>
                <a:gd name="T17" fmla="*/ 196 h 566"/>
                <a:gd name="T18" fmla="*/ 274 w 512"/>
                <a:gd name="T19" fmla="*/ 174 h 566"/>
                <a:gd name="T20" fmla="*/ 300 w 512"/>
                <a:gd name="T21" fmla="*/ 142 h 566"/>
                <a:gd name="T22" fmla="*/ 343 w 512"/>
                <a:gd name="T23" fmla="*/ 136 h 566"/>
                <a:gd name="T24" fmla="*/ 374 w 512"/>
                <a:gd name="T25" fmla="*/ 120 h 566"/>
                <a:gd name="T26" fmla="*/ 406 w 512"/>
                <a:gd name="T27" fmla="*/ 158 h 566"/>
                <a:gd name="T28" fmla="*/ 422 w 512"/>
                <a:gd name="T29" fmla="*/ 201 h 566"/>
                <a:gd name="T30" fmla="*/ 401 w 512"/>
                <a:gd name="T31" fmla="*/ 245 h 566"/>
                <a:gd name="T32" fmla="*/ 422 w 512"/>
                <a:gd name="T33" fmla="*/ 250 h 566"/>
                <a:gd name="T34" fmla="*/ 438 w 512"/>
                <a:gd name="T35" fmla="*/ 250 h 566"/>
                <a:gd name="T36" fmla="*/ 432 w 512"/>
                <a:gd name="T37" fmla="*/ 288 h 566"/>
                <a:gd name="T38" fmla="*/ 454 w 512"/>
                <a:gd name="T39" fmla="*/ 310 h 566"/>
                <a:gd name="T40" fmla="*/ 506 w 512"/>
                <a:gd name="T41" fmla="*/ 288 h 566"/>
                <a:gd name="T42" fmla="*/ 496 w 512"/>
                <a:gd name="T43" fmla="*/ 327 h 566"/>
                <a:gd name="T44" fmla="*/ 464 w 512"/>
                <a:gd name="T45" fmla="*/ 359 h 566"/>
                <a:gd name="T46" fmla="*/ 427 w 512"/>
                <a:gd name="T47" fmla="*/ 386 h 566"/>
                <a:gd name="T48" fmla="*/ 417 w 512"/>
                <a:gd name="T49" fmla="*/ 424 h 566"/>
                <a:gd name="T50" fmla="*/ 395 w 512"/>
                <a:gd name="T51" fmla="*/ 457 h 566"/>
                <a:gd name="T52" fmla="*/ 401 w 512"/>
                <a:gd name="T53" fmla="*/ 479 h 566"/>
                <a:gd name="T54" fmla="*/ 390 w 512"/>
                <a:gd name="T55" fmla="*/ 512 h 566"/>
                <a:gd name="T56" fmla="*/ 364 w 512"/>
                <a:gd name="T57" fmla="*/ 528 h 566"/>
                <a:gd name="T58" fmla="*/ 327 w 512"/>
                <a:gd name="T59" fmla="*/ 528 h 566"/>
                <a:gd name="T60" fmla="*/ 295 w 512"/>
                <a:gd name="T61" fmla="*/ 560 h 566"/>
                <a:gd name="T62" fmla="*/ 274 w 512"/>
                <a:gd name="T63" fmla="*/ 539 h 566"/>
                <a:gd name="T64" fmla="*/ 242 w 512"/>
                <a:gd name="T65" fmla="*/ 517 h 566"/>
                <a:gd name="T66" fmla="*/ 242 w 512"/>
                <a:gd name="T67" fmla="*/ 550 h 566"/>
                <a:gd name="T68" fmla="*/ 216 w 512"/>
                <a:gd name="T69" fmla="*/ 550 h 566"/>
                <a:gd name="T70" fmla="*/ 179 w 512"/>
                <a:gd name="T71" fmla="*/ 560 h 566"/>
                <a:gd name="T72" fmla="*/ 158 w 512"/>
                <a:gd name="T73" fmla="*/ 528 h 566"/>
                <a:gd name="T74" fmla="*/ 158 w 512"/>
                <a:gd name="T75" fmla="*/ 484 h 566"/>
                <a:gd name="T76" fmla="*/ 137 w 512"/>
                <a:gd name="T77" fmla="*/ 452 h 566"/>
                <a:gd name="T78" fmla="*/ 105 w 512"/>
                <a:gd name="T79" fmla="*/ 446 h 566"/>
                <a:gd name="T80" fmla="*/ 63 w 512"/>
                <a:gd name="T81" fmla="*/ 441 h 566"/>
                <a:gd name="T82" fmla="*/ 52 w 512"/>
                <a:gd name="T83" fmla="*/ 403 h 566"/>
                <a:gd name="T84" fmla="*/ 42 w 512"/>
                <a:gd name="T85" fmla="*/ 386 h 566"/>
                <a:gd name="T86" fmla="*/ 37 w 512"/>
                <a:gd name="T87" fmla="*/ 354 h 566"/>
                <a:gd name="T88" fmla="*/ 47 w 512"/>
                <a:gd name="T89" fmla="*/ 321 h 566"/>
                <a:gd name="T90" fmla="*/ 68 w 512"/>
                <a:gd name="T91" fmla="*/ 305 h 566"/>
                <a:gd name="T92" fmla="*/ 95 w 512"/>
                <a:gd name="T93" fmla="*/ 294 h 566"/>
                <a:gd name="T94" fmla="*/ 79 w 512"/>
                <a:gd name="T95" fmla="*/ 261 h 566"/>
                <a:gd name="T96" fmla="*/ 47 w 512"/>
                <a:gd name="T97" fmla="*/ 223 h 566"/>
                <a:gd name="T98" fmla="*/ 5 w 512"/>
                <a:gd name="T99" fmla="*/ 191 h 566"/>
                <a:gd name="T100" fmla="*/ 15 w 512"/>
                <a:gd name="T101" fmla="*/ 152 h 566"/>
                <a:gd name="T102" fmla="*/ 21 w 512"/>
                <a:gd name="T103" fmla="*/ 104 h 566"/>
                <a:gd name="T104" fmla="*/ 31 w 512"/>
                <a:gd name="T105" fmla="*/ 125 h 566"/>
                <a:gd name="T106" fmla="*/ 42 w 512"/>
                <a:gd name="T107" fmla="*/ 142 h 566"/>
                <a:gd name="T108" fmla="*/ 47 w 512"/>
                <a:gd name="T109" fmla="*/ 158 h 566"/>
                <a:gd name="T110" fmla="*/ 58 w 512"/>
                <a:gd name="T111" fmla="*/ 125 h 566"/>
                <a:gd name="T112" fmla="*/ 52 w 512"/>
                <a:gd name="T113" fmla="*/ 76 h 566"/>
                <a:gd name="T114" fmla="*/ 31 w 512"/>
                <a:gd name="T115" fmla="*/ 49 h 566"/>
                <a:gd name="T116" fmla="*/ 73 w 512"/>
                <a:gd name="T117" fmla="*/ 33 h 566"/>
                <a:gd name="T118" fmla="*/ 105 w 512"/>
                <a:gd name="T119" fmla="*/ 6 h 5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2"/>
                <a:gd name="T181" fmla="*/ 0 h 566"/>
                <a:gd name="T182" fmla="*/ 512 w 512"/>
                <a:gd name="T183" fmla="*/ 566 h 5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2" h="566">
                  <a:moveTo>
                    <a:pt x="110" y="0"/>
                  </a:moveTo>
                  <a:lnTo>
                    <a:pt x="110" y="6"/>
                  </a:lnTo>
                  <a:lnTo>
                    <a:pt x="116" y="6"/>
                  </a:lnTo>
                  <a:lnTo>
                    <a:pt x="116" y="11"/>
                  </a:lnTo>
                  <a:lnTo>
                    <a:pt x="116" y="16"/>
                  </a:lnTo>
                  <a:lnTo>
                    <a:pt x="116" y="22"/>
                  </a:lnTo>
                  <a:lnTo>
                    <a:pt x="121" y="22"/>
                  </a:lnTo>
                  <a:lnTo>
                    <a:pt x="121" y="27"/>
                  </a:lnTo>
                  <a:lnTo>
                    <a:pt x="121" y="33"/>
                  </a:lnTo>
                  <a:lnTo>
                    <a:pt x="126" y="38"/>
                  </a:lnTo>
                  <a:lnTo>
                    <a:pt x="126" y="44"/>
                  </a:lnTo>
                  <a:lnTo>
                    <a:pt x="132" y="44"/>
                  </a:lnTo>
                  <a:lnTo>
                    <a:pt x="137" y="49"/>
                  </a:lnTo>
                  <a:lnTo>
                    <a:pt x="142" y="49"/>
                  </a:lnTo>
                  <a:lnTo>
                    <a:pt x="142" y="55"/>
                  </a:lnTo>
                  <a:lnTo>
                    <a:pt x="147" y="55"/>
                  </a:lnTo>
                  <a:lnTo>
                    <a:pt x="147" y="60"/>
                  </a:lnTo>
                  <a:lnTo>
                    <a:pt x="147" y="65"/>
                  </a:lnTo>
                  <a:lnTo>
                    <a:pt x="147" y="71"/>
                  </a:lnTo>
                  <a:lnTo>
                    <a:pt x="147" y="76"/>
                  </a:lnTo>
                  <a:lnTo>
                    <a:pt x="142" y="82"/>
                  </a:lnTo>
                  <a:lnTo>
                    <a:pt x="142" y="87"/>
                  </a:lnTo>
                  <a:lnTo>
                    <a:pt x="137" y="87"/>
                  </a:lnTo>
                  <a:lnTo>
                    <a:pt x="137" y="93"/>
                  </a:lnTo>
                  <a:lnTo>
                    <a:pt x="132" y="98"/>
                  </a:lnTo>
                  <a:lnTo>
                    <a:pt x="132" y="104"/>
                  </a:lnTo>
                  <a:lnTo>
                    <a:pt x="126" y="104"/>
                  </a:lnTo>
                  <a:lnTo>
                    <a:pt x="126" y="109"/>
                  </a:lnTo>
                  <a:lnTo>
                    <a:pt x="121" y="114"/>
                  </a:lnTo>
                  <a:lnTo>
                    <a:pt x="121" y="120"/>
                  </a:lnTo>
                  <a:lnTo>
                    <a:pt x="116" y="125"/>
                  </a:lnTo>
                  <a:lnTo>
                    <a:pt x="116" y="131"/>
                  </a:lnTo>
                  <a:lnTo>
                    <a:pt x="116" y="136"/>
                  </a:lnTo>
                  <a:lnTo>
                    <a:pt x="116" y="142"/>
                  </a:lnTo>
                  <a:lnTo>
                    <a:pt x="116" y="147"/>
                  </a:lnTo>
                  <a:lnTo>
                    <a:pt x="110" y="147"/>
                  </a:lnTo>
                  <a:lnTo>
                    <a:pt x="110" y="152"/>
                  </a:lnTo>
                  <a:lnTo>
                    <a:pt x="110" y="158"/>
                  </a:lnTo>
                  <a:lnTo>
                    <a:pt x="105" y="163"/>
                  </a:lnTo>
                  <a:lnTo>
                    <a:pt x="105" y="169"/>
                  </a:lnTo>
                  <a:lnTo>
                    <a:pt x="100" y="174"/>
                  </a:lnTo>
                  <a:lnTo>
                    <a:pt x="100" y="180"/>
                  </a:lnTo>
                  <a:lnTo>
                    <a:pt x="100" y="185"/>
                  </a:lnTo>
                  <a:lnTo>
                    <a:pt x="100" y="191"/>
                  </a:lnTo>
                  <a:lnTo>
                    <a:pt x="100" y="196"/>
                  </a:lnTo>
                  <a:lnTo>
                    <a:pt x="100" y="201"/>
                  </a:lnTo>
                  <a:lnTo>
                    <a:pt x="95" y="201"/>
                  </a:lnTo>
                  <a:lnTo>
                    <a:pt x="95" y="207"/>
                  </a:lnTo>
                  <a:lnTo>
                    <a:pt x="100" y="207"/>
                  </a:lnTo>
                  <a:lnTo>
                    <a:pt x="100" y="212"/>
                  </a:lnTo>
                  <a:lnTo>
                    <a:pt x="100" y="218"/>
                  </a:lnTo>
                  <a:lnTo>
                    <a:pt x="105" y="218"/>
                  </a:lnTo>
                  <a:lnTo>
                    <a:pt x="105" y="223"/>
                  </a:lnTo>
                  <a:lnTo>
                    <a:pt x="105" y="229"/>
                  </a:lnTo>
                  <a:lnTo>
                    <a:pt x="110" y="229"/>
                  </a:lnTo>
                  <a:lnTo>
                    <a:pt x="110" y="234"/>
                  </a:lnTo>
                  <a:lnTo>
                    <a:pt x="110" y="240"/>
                  </a:lnTo>
                  <a:lnTo>
                    <a:pt x="116" y="240"/>
                  </a:lnTo>
                  <a:lnTo>
                    <a:pt x="116" y="245"/>
                  </a:lnTo>
                  <a:lnTo>
                    <a:pt x="121" y="245"/>
                  </a:lnTo>
                  <a:lnTo>
                    <a:pt x="121" y="250"/>
                  </a:lnTo>
                  <a:lnTo>
                    <a:pt x="126" y="250"/>
                  </a:lnTo>
                  <a:lnTo>
                    <a:pt x="174" y="250"/>
                  </a:lnTo>
                  <a:lnTo>
                    <a:pt x="195" y="250"/>
                  </a:lnTo>
                  <a:lnTo>
                    <a:pt x="205" y="245"/>
                  </a:lnTo>
                  <a:lnTo>
                    <a:pt x="211" y="245"/>
                  </a:lnTo>
                  <a:lnTo>
                    <a:pt x="211" y="240"/>
                  </a:lnTo>
                  <a:lnTo>
                    <a:pt x="216" y="234"/>
                  </a:lnTo>
                  <a:lnTo>
                    <a:pt x="216" y="229"/>
                  </a:lnTo>
                  <a:lnTo>
                    <a:pt x="221" y="223"/>
                  </a:lnTo>
                  <a:lnTo>
                    <a:pt x="227" y="218"/>
                  </a:lnTo>
                  <a:lnTo>
                    <a:pt x="227" y="212"/>
                  </a:lnTo>
                  <a:lnTo>
                    <a:pt x="227" y="207"/>
                  </a:lnTo>
                  <a:lnTo>
                    <a:pt x="232" y="207"/>
                  </a:lnTo>
                  <a:lnTo>
                    <a:pt x="232" y="201"/>
                  </a:lnTo>
                  <a:lnTo>
                    <a:pt x="232" y="196"/>
                  </a:lnTo>
                  <a:lnTo>
                    <a:pt x="237" y="196"/>
                  </a:lnTo>
                  <a:lnTo>
                    <a:pt x="237" y="191"/>
                  </a:lnTo>
                  <a:lnTo>
                    <a:pt x="242" y="191"/>
                  </a:lnTo>
                  <a:lnTo>
                    <a:pt x="248" y="191"/>
                  </a:lnTo>
                  <a:lnTo>
                    <a:pt x="248" y="196"/>
                  </a:lnTo>
                  <a:lnTo>
                    <a:pt x="253" y="196"/>
                  </a:lnTo>
                  <a:lnTo>
                    <a:pt x="258" y="196"/>
                  </a:lnTo>
                  <a:lnTo>
                    <a:pt x="258" y="191"/>
                  </a:lnTo>
                  <a:lnTo>
                    <a:pt x="264" y="191"/>
                  </a:lnTo>
                  <a:lnTo>
                    <a:pt x="264" y="185"/>
                  </a:lnTo>
                  <a:lnTo>
                    <a:pt x="264" y="180"/>
                  </a:lnTo>
                  <a:lnTo>
                    <a:pt x="269" y="180"/>
                  </a:lnTo>
                  <a:lnTo>
                    <a:pt x="269" y="174"/>
                  </a:lnTo>
                  <a:lnTo>
                    <a:pt x="274" y="174"/>
                  </a:lnTo>
                  <a:lnTo>
                    <a:pt x="279" y="174"/>
                  </a:lnTo>
                  <a:lnTo>
                    <a:pt x="285" y="169"/>
                  </a:lnTo>
                  <a:lnTo>
                    <a:pt x="285" y="163"/>
                  </a:lnTo>
                  <a:lnTo>
                    <a:pt x="285" y="158"/>
                  </a:lnTo>
                  <a:lnTo>
                    <a:pt x="290" y="158"/>
                  </a:lnTo>
                  <a:lnTo>
                    <a:pt x="290" y="152"/>
                  </a:lnTo>
                  <a:lnTo>
                    <a:pt x="295" y="152"/>
                  </a:lnTo>
                  <a:lnTo>
                    <a:pt x="300" y="147"/>
                  </a:lnTo>
                  <a:lnTo>
                    <a:pt x="300" y="142"/>
                  </a:lnTo>
                  <a:lnTo>
                    <a:pt x="306" y="142"/>
                  </a:lnTo>
                  <a:lnTo>
                    <a:pt x="311" y="142"/>
                  </a:lnTo>
                  <a:lnTo>
                    <a:pt x="316" y="142"/>
                  </a:lnTo>
                  <a:lnTo>
                    <a:pt x="322" y="142"/>
                  </a:lnTo>
                  <a:lnTo>
                    <a:pt x="327" y="142"/>
                  </a:lnTo>
                  <a:lnTo>
                    <a:pt x="332" y="142"/>
                  </a:lnTo>
                  <a:lnTo>
                    <a:pt x="337" y="142"/>
                  </a:lnTo>
                  <a:lnTo>
                    <a:pt x="343" y="142"/>
                  </a:lnTo>
                  <a:lnTo>
                    <a:pt x="343" y="136"/>
                  </a:lnTo>
                  <a:lnTo>
                    <a:pt x="348" y="136"/>
                  </a:lnTo>
                  <a:lnTo>
                    <a:pt x="353" y="131"/>
                  </a:lnTo>
                  <a:lnTo>
                    <a:pt x="353" y="125"/>
                  </a:lnTo>
                  <a:lnTo>
                    <a:pt x="359" y="125"/>
                  </a:lnTo>
                  <a:lnTo>
                    <a:pt x="359" y="120"/>
                  </a:lnTo>
                  <a:lnTo>
                    <a:pt x="364" y="120"/>
                  </a:lnTo>
                  <a:lnTo>
                    <a:pt x="364" y="114"/>
                  </a:lnTo>
                  <a:lnTo>
                    <a:pt x="369" y="120"/>
                  </a:lnTo>
                  <a:lnTo>
                    <a:pt x="374" y="120"/>
                  </a:lnTo>
                  <a:lnTo>
                    <a:pt x="374" y="125"/>
                  </a:lnTo>
                  <a:lnTo>
                    <a:pt x="380" y="125"/>
                  </a:lnTo>
                  <a:lnTo>
                    <a:pt x="380" y="131"/>
                  </a:lnTo>
                  <a:lnTo>
                    <a:pt x="385" y="136"/>
                  </a:lnTo>
                  <a:lnTo>
                    <a:pt x="390" y="142"/>
                  </a:lnTo>
                  <a:lnTo>
                    <a:pt x="395" y="142"/>
                  </a:lnTo>
                  <a:lnTo>
                    <a:pt x="395" y="147"/>
                  </a:lnTo>
                  <a:lnTo>
                    <a:pt x="401" y="152"/>
                  </a:lnTo>
                  <a:lnTo>
                    <a:pt x="406" y="158"/>
                  </a:lnTo>
                  <a:lnTo>
                    <a:pt x="411" y="158"/>
                  </a:lnTo>
                  <a:lnTo>
                    <a:pt x="411" y="163"/>
                  </a:lnTo>
                  <a:lnTo>
                    <a:pt x="411" y="169"/>
                  </a:lnTo>
                  <a:lnTo>
                    <a:pt x="411" y="174"/>
                  </a:lnTo>
                  <a:lnTo>
                    <a:pt x="411" y="180"/>
                  </a:lnTo>
                  <a:lnTo>
                    <a:pt x="417" y="185"/>
                  </a:lnTo>
                  <a:lnTo>
                    <a:pt x="417" y="191"/>
                  </a:lnTo>
                  <a:lnTo>
                    <a:pt x="422" y="196"/>
                  </a:lnTo>
                  <a:lnTo>
                    <a:pt x="422" y="201"/>
                  </a:lnTo>
                  <a:lnTo>
                    <a:pt x="417" y="207"/>
                  </a:lnTo>
                  <a:lnTo>
                    <a:pt x="411" y="207"/>
                  </a:lnTo>
                  <a:lnTo>
                    <a:pt x="406" y="212"/>
                  </a:lnTo>
                  <a:lnTo>
                    <a:pt x="406" y="218"/>
                  </a:lnTo>
                  <a:lnTo>
                    <a:pt x="406" y="223"/>
                  </a:lnTo>
                  <a:lnTo>
                    <a:pt x="401" y="229"/>
                  </a:lnTo>
                  <a:lnTo>
                    <a:pt x="401" y="234"/>
                  </a:lnTo>
                  <a:lnTo>
                    <a:pt x="401" y="240"/>
                  </a:lnTo>
                  <a:lnTo>
                    <a:pt x="401" y="245"/>
                  </a:lnTo>
                  <a:lnTo>
                    <a:pt x="406" y="245"/>
                  </a:lnTo>
                  <a:lnTo>
                    <a:pt x="406" y="250"/>
                  </a:lnTo>
                  <a:lnTo>
                    <a:pt x="411" y="250"/>
                  </a:lnTo>
                  <a:lnTo>
                    <a:pt x="411" y="256"/>
                  </a:lnTo>
                  <a:lnTo>
                    <a:pt x="417" y="256"/>
                  </a:lnTo>
                  <a:lnTo>
                    <a:pt x="417" y="261"/>
                  </a:lnTo>
                  <a:lnTo>
                    <a:pt x="417" y="256"/>
                  </a:lnTo>
                  <a:lnTo>
                    <a:pt x="422" y="256"/>
                  </a:lnTo>
                  <a:lnTo>
                    <a:pt x="422" y="250"/>
                  </a:lnTo>
                  <a:lnTo>
                    <a:pt x="427" y="250"/>
                  </a:lnTo>
                  <a:lnTo>
                    <a:pt x="427" y="245"/>
                  </a:lnTo>
                  <a:lnTo>
                    <a:pt x="427" y="240"/>
                  </a:lnTo>
                  <a:lnTo>
                    <a:pt x="432" y="240"/>
                  </a:lnTo>
                  <a:lnTo>
                    <a:pt x="432" y="234"/>
                  </a:lnTo>
                  <a:lnTo>
                    <a:pt x="438" y="234"/>
                  </a:lnTo>
                  <a:lnTo>
                    <a:pt x="438" y="240"/>
                  </a:lnTo>
                  <a:lnTo>
                    <a:pt x="438" y="245"/>
                  </a:lnTo>
                  <a:lnTo>
                    <a:pt x="438" y="250"/>
                  </a:lnTo>
                  <a:lnTo>
                    <a:pt x="432" y="256"/>
                  </a:lnTo>
                  <a:lnTo>
                    <a:pt x="427" y="261"/>
                  </a:lnTo>
                  <a:lnTo>
                    <a:pt x="427" y="267"/>
                  </a:lnTo>
                  <a:lnTo>
                    <a:pt x="432" y="267"/>
                  </a:lnTo>
                  <a:lnTo>
                    <a:pt x="432" y="272"/>
                  </a:lnTo>
                  <a:lnTo>
                    <a:pt x="432" y="278"/>
                  </a:lnTo>
                  <a:lnTo>
                    <a:pt x="427" y="278"/>
                  </a:lnTo>
                  <a:lnTo>
                    <a:pt x="427" y="283"/>
                  </a:lnTo>
                  <a:lnTo>
                    <a:pt x="432" y="288"/>
                  </a:lnTo>
                  <a:lnTo>
                    <a:pt x="432" y="294"/>
                  </a:lnTo>
                  <a:lnTo>
                    <a:pt x="438" y="299"/>
                  </a:lnTo>
                  <a:lnTo>
                    <a:pt x="438" y="305"/>
                  </a:lnTo>
                  <a:lnTo>
                    <a:pt x="438" y="310"/>
                  </a:lnTo>
                  <a:lnTo>
                    <a:pt x="443" y="310"/>
                  </a:lnTo>
                  <a:lnTo>
                    <a:pt x="443" y="316"/>
                  </a:lnTo>
                  <a:lnTo>
                    <a:pt x="448" y="316"/>
                  </a:lnTo>
                  <a:lnTo>
                    <a:pt x="448" y="310"/>
                  </a:lnTo>
                  <a:lnTo>
                    <a:pt x="454" y="310"/>
                  </a:lnTo>
                  <a:lnTo>
                    <a:pt x="454" y="316"/>
                  </a:lnTo>
                  <a:lnTo>
                    <a:pt x="454" y="310"/>
                  </a:lnTo>
                  <a:lnTo>
                    <a:pt x="454" y="316"/>
                  </a:lnTo>
                  <a:lnTo>
                    <a:pt x="459" y="316"/>
                  </a:lnTo>
                  <a:lnTo>
                    <a:pt x="506" y="267"/>
                  </a:lnTo>
                  <a:lnTo>
                    <a:pt x="506" y="272"/>
                  </a:lnTo>
                  <a:lnTo>
                    <a:pt x="506" y="278"/>
                  </a:lnTo>
                  <a:lnTo>
                    <a:pt x="506" y="283"/>
                  </a:lnTo>
                  <a:lnTo>
                    <a:pt x="506" y="288"/>
                  </a:lnTo>
                  <a:lnTo>
                    <a:pt x="506" y="294"/>
                  </a:lnTo>
                  <a:lnTo>
                    <a:pt x="506" y="299"/>
                  </a:lnTo>
                  <a:lnTo>
                    <a:pt x="512" y="305"/>
                  </a:lnTo>
                  <a:lnTo>
                    <a:pt x="512" y="310"/>
                  </a:lnTo>
                  <a:lnTo>
                    <a:pt x="512" y="316"/>
                  </a:lnTo>
                  <a:lnTo>
                    <a:pt x="506" y="316"/>
                  </a:lnTo>
                  <a:lnTo>
                    <a:pt x="506" y="321"/>
                  </a:lnTo>
                  <a:lnTo>
                    <a:pt x="501" y="327"/>
                  </a:lnTo>
                  <a:lnTo>
                    <a:pt x="496" y="327"/>
                  </a:lnTo>
                  <a:lnTo>
                    <a:pt x="490" y="332"/>
                  </a:lnTo>
                  <a:lnTo>
                    <a:pt x="485" y="332"/>
                  </a:lnTo>
                  <a:lnTo>
                    <a:pt x="485" y="337"/>
                  </a:lnTo>
                  <a:lnTo>
                    <a:pt x="480" y="337"/>
                  </a:lnTo>
                  <a:lnTo>
                    <a:pt x="475" y="343"/>
                  </a:lnTo>
                  <a:lnTo>
                    <a:pt x="475" y="348"/>
                  </a:lnTo>
                  <a:lnTo>
                    <a:pt x="475" y="354"/>
                  </a:lnTo>
                  <a:lnTo>
                    <a:pt x="469" y="354"/>
                  </a:lnTo>
                  <a:lnTo>
                    <a:pt x="464" y="359"/>
                  </a:lnTo>
                  <a:lnTo>
                    <a:pt x="459" y="359"/>
                  </a:lnTo>
                  <a:lnTo>
                    <a:pt x="454" y="365"/>
                  </a:lnTo>
                  <a:lnTo>
                    <a:pt x="454" y="370"/>
                  </a:lnTo>
                  <a:lnTo>
                    <a:pt x="448" y="370"/>
                  </a:lnTo>
                  <a:lnTo>
                    <a:pt x="443" y="376"/>
                  </a:lnTo>
                  <a:lnTo>
                    <a:pt x="438" y="376"/>
                  </a:lnTo>
                  <a:lnTo>
                    <a:pt x="432" y="376"/>
                  </a:lnTo>
                  <a:lnTo>
                    <a:pt x="432" y="381"/>
                  </a:lnTo>
                  <a:lnTo>
                    <a:pt x="427" y="386"/>
                  </a:lnTo>
                  <a:lnTo>
                    <a:pt x="427" y="392"/>
                  </a:lnTo>
                  <a:lnTo>
                    <a:pt x="427" y="397"/>
                  </a:lnTo>
                  <a:lnTo>
                    <a:pt x="432" y="403"/>
                  </a:lnTo>
                  <a:lnTo>
                    <a:pt x="432" y="408"/>
                  </a:lnTo>
                  <a:lnTo>
                    <a:pt x="432" y="414"/>
                  </a:lnTo>
                  <a:lnTo>
                    <a:pt x="427" y="414"/>
                  </a:lnTo>
                  <a:lnTo>
                    <a:pt x="422" y="419"/>
                  </a:lnTo>
                  <a:lnTo>
                    <a:pt x="422" y="424"/>
                  </a:lnTo>
                  <a:lnTo>
                    <a:pt x="417" y="424"/>
                  </a:lnTo>
                  <a:lnTo>
                    <a:pt x="417" y="430"/>
                  </a:lnTo>
                  <a:lnTo>
                    <a:pt x="411" y="430"/>
                  </a:lnTo>
                  <a:lnTo>
                    <a:pt x="411" y="435"/>
                  </a:lnTo>
                  <a:lnTo>
                    <a:pt x="411" y="430"/>
                  </a:lnTo>
                  <a:lnTo>
                    <a:pt x="406" y="435"/>
                  </a:lnTo>
                  <a:lnTo>
                    <a:pt x="401" y="441"/>
                  </a:lnTo>
                  <a:lnTo>
                    <a:pt x="401" y="446"/>
                  </a:lnTo>
                  <a:lnTo>
                    <a:pt x="401" y="452"/>
                  </a:lnTo>
                  <a:lnTo>
                    <a:pt x="395" y="457"/>
                  </a:lnTo>
                  <a:lnTo>
                    <a:pt x="395" y="463"/>
                  </a:lnTo>
                  <a:lnTo>
                    <a:pt x="401" y="463"/>
                  </a:lnTo>
                  <a:lnTo>
                    <a:pt x="406" y="463"/>
                  </a:lnTo>
                  <a:lnTo>
                    <a:pt x="406" y="468"/>
                  </a:lnTo>
                  <a:lnTo>
                    <a:pt x="401" y="468"/>
                  </a:lnTo>
                  <a:lnTo>
                    <a:pt x="401" y="473"/>
                  </a:lnTo>
                  <a:lnTo>
                    <a:pt x="406" y="473"/>
                  </a:lnTo>
                  <a:lnTo>
                    <a:pt x="406" y="479"/>
                  </a:lnTo>
                  <a:lnTo>
                    <a:pt x="401" y="479"/>
                  </a:lnTo>
                  <a:lnTo>
                    <a:pt x="395" y="479"/>
                  </a:lnTo>
                  <a:lnTo>
                    <a:pt x="395" y="484"/>
                  </a:lnTo>
                  <a:lnTo>
                    <a:pt x="401" y="490"/>
                  </a:lnTo>
                  <a:lnTo>
                    <a:pt x="401" y="495"/>
                  </a:lnTo>
                  <a:lnTo>
                    <a:pt x="395" y="495"/>
                  </a:lnTo>
                  <a:lnTo>
                    <a:pt x="390" y="495"/>
                  </a:lnTo>
                  <a:lnTo>
                    <a:pt x="390" y="501"/>
                  </a:lnTo>
                  <a:lnTo>
                    <a:pt x="390" y="506"/>
                  </a:lnTo>
                  <a:lnTo>
                    <a:pt x="390" y="512"/>
                  </a:lnTo>
                  <a:lnTo>
                    <a:pt x="390" y="517"/>
                  </a:lnTo>
                  <a:lnTo>
                    <a:pt x="385" y="517"/>
                  </a:lnTo>
                  <a:lnTo>
                    <a:pt x="385" y="512"/>
                  </a:lnTo>
                  <a:lnTo>
                    <a:pt x="380" y="517"/>
                  </a:lnTo>
                  <a:lnTo>
                    <a:pt x="380" y="522"/>
                  </a:lnTo>
                  <a:lnTo>
                    <a:pt x="374" y="522"/>
                  </a:lnTo>
                  <a:lnTo>
                    <a:pt x="374" y="528"/>
                  </a:lnTo>
                  <a:lnTo>
                    <a:pt x="369" y="528"/>
                  </a:lnTo>
                  <a:lnTo>
                    <a:pt x="364" y="528"/>
                  </a:lnTo>
                  <a:lnTo>
                    <a:pt x="364" y="522"/>
                  </a:lnTo>
                  <a:lnTo>
                    <a:pt x="359" y="522"/>
                  </a:lnTo>
                  <a:lnTo>
                    <a:pt x="359" y="517"/>
                  </a:lnTo>
                  <a:lnTo>
                    <a:pt x="353" y="517"/>
                  </a:lnTo>
                  <a:lnTo>
                    <a:pt x="348" y="522"/>
                  </a:lnTo>
                  <a:lnTo>
                    <a:pt x="343" y="522"/>
                  </a:lnTo>
                  <a:lnTo>
                    <a:pt x="337" y="522"/>
                  </a:lnTo>
                  <a:lnTo>
                    <a:pt x="332" y="528"/>
                  </a:lnTo>
                  <a:lnTo>
                    <a:pt x="327" y="528"/>
                  </a:lnTo>
                  <a:lnTo>
                    <a:pt x="322" y="533"/>
                  </a:lnTo>
                  <a:lnTo>
                    <a:pt x="316" y="539"/>
                  </a:lnTo>
                  <a:lnTo>
                    <a:pt x="316" y="544"/>
                  </a:lnTo>
                  <a:lnTo>
                    <a:pt x="311" y="550"/>
                  </a:lnTo>
                  <a:lnTo>
                    <a:pt x="311" y="555"/>
                  </a:lnTo>
                  <a:lnTo>
                    <a:pt x="306" y="555"/>
                  </a:lnTo>
                  <a:lnTo>
                    <a:pt x="300" y="555"/>
                  </a:lnTo>
                  <a:lnTo>
                    <a:pt x="300" y="560"/>
                  </a:lnTo>
                  <a:lnTo>
                    <a:pt x="295" y="560"/>
                  </a:lnTo>
                  <a:lnTo>
                    <a:pt x="290" y="560"/>
                  </a:lnTo>
                  <a:lnTo>
                    <a:pt x="285" y="560"/>
                  </a:lnTo>
                  <a:lnTo>
                    <a:pt x="285" y="566"/>
                  </a:lnTo>
                  <a:lnTo>
                    <a:pt x="285" y="560"/>
                  </a:lnTo>
                  <a:lnTo>
                    <a:pt x="285" y="555"/>
                  </a:lnTo>
                  <a:lnTo>
                    <a:pt x="279" y="550"/>
                  </a:lnTo>
                  <a:lnTo>
                    <a:pt x="279" y="544"/>
                  </a:lnTo>
                  <a:lnTo>
                    <a:pt x="279" y="539"/>
                  </a:lnTo>
                  <a:lnTo>
                    <a:pt x="274" y="539"/>
                  </a:lnTo>
                  <a:lnTo>
                    <a:pt x="274" y="533"/>
                  </a:lnTo>
                  <a:lnTo>
                    <a:pt x="274" y="528"/>
                  </a:lnTo>
                  <a:lnTo>
                    <a:pt x="269" y="528"/>
                  </a:lnTo>
                  <a:lnTo>
                    <a:pt x="264" y="528"/>
                  </a:lnTo>
                  <a:lnTo>
                    <a:pt x="258" y="528"/>
                  </a:lnTo>
                  <a:lnTo>
                    <a:pt x="253" y="528"/>
                  </a:lnTo>
                  <a:lnTo>
                    <a:pt x="248" y="522"/>
                  </a:lnTo>
                  <a:lnTo>
                    <a:pt x="242" y="522"/>
                  </a:lnTo>
                  <a:lnTo>
                    <a:pt x="242" y="517"/>
                  </a:lnTo>
                  <a:lnTo>
                    <a:pt x="237" y="517"/>
                  </a:lnTo>
                  <a:lnTo>
                    <a:pt x="237" y="522"/>
                  </a:lnTo>
                  <a:lnTo>
                    <a:pt x="242" y="528"/>
                  </a:lnTo>
                  <a:lnTo>
                    <a:pt x="237" y="528"/>
                  </a:lnTo>
                  <a:lnTo>
                    <a:pt x="237" y="533"/>
                  </a:lnTo>
                  <a:lnTo>
                    <a:pt x="242" y="533"/>
                  </a:lnTo>
                  <a:lnTo>
                    <a:pt x="237" y="539"/>
                  </a:lnTo>
                  <a:lnTo>
                    <a:pt x="242" y="544"/>
                  </a:lnTo>
                  <a:lnTo>
                    <a:pt x="242" y="550"/>
                  </a:lnTo>
                  <a:lnTo>
                    <a:pt x="242" y="555"/>
                  </a:lnTo>
                  <a:lnTo>
                    <a:pt x="237" y="555"/>
                  </a:lnTo>
                  <a:lnTo>
                    <a:pt x="232" y="555"/>
                  </a:lnTo>
                  <a:lnTo>
                    <a:pt x="227" y="555"/>
                  </a:lnTo>
                  <a:lnTo>
                    <a:pt x="221" y="555"/>
                  </a:lnTo>
                  <a:lnTo>
                    <a:pt x="221" y="550"/>
                  </a:lnTo>
                  <a:lnTo>
                    <a:pt x="216" y="550"/>
                  </a:lnTo>
                  <a:lnTo>
                    <a:pt x="216" y="555"/>
                  </a:lnTo>
                  <a:lnTo>
                    <a:pt x="216" y="550"/>
                  </a:lnTo>
                  <a:lnTo>
                    <a:pt x="216" y="555"/>
                  </a:lnTo>
                  <a:lnTo>
                    <a:pt x="211" y="555"/>
                  </a:lnTo>
                  <a:lnTo>
                    <a:pt x="205" y="555"/>
                  </a:lnTo>
                  <a:lnTo>
                    <a:pt x="200" y="555"/>
                  </a:lnTo>
                  <a:lnTo>
                    <a:pt x="200" y="560"/>
                  </a:lnTo>
                  <a:lnTo>
                    <a:pt x="195" y="560"/>
                  </a:lnTo>
                  <a:lnTo>
                    <a:pt x="190" y="560"/>
                  </a:lnTo>
                  <a:lnTo>
                    <a:pt x="184" y="560"/>
                  </a:lnTo>
                  <a:lnTo>
                    <a:pt x="179" y="560"/>
                  </a:lnTo>
                  <a:lnTo>
                    <a:pt x="174" y="560"/>
                  </a:lnTo>
                  <a:lnTo>
                    <a:pt x="174" y="555"/>
                  </a:lnTo>
                  <a:lnTo>
                    <a:pt x="169" y="555"/>
                  </a:lnTo>
                  <a:lnTo>
                    <a:pt x="169" y="550"/>
                  </a:lnTo>
                  <a:lnTo>
                    <a:pt x="169" y="544"/>
                  </a:lnTo>
                  <a:lnTo>
                    <a:pt x="163" y="544"/>
                  </a:lnTo>
                  <a:lnTo>
                    <a:pt x="163" y="539"/>
                  </a:lnTo>
                  <a:lnTo>
                    <a:pt x="158" y="533"/>
                  </a:lnTo>
                  <a:lnTo>
                    <a:pt x="158" y="528"/>
                  </a:lnTo>
                  <a:lnTo>
                    <a:pt x="158" y="522"/>
                  </a:lnTo>
                  <a:lnTo>
                    <a:pt x="158" y="517"/>
                  </a:lnTo>
                  <a:lnTo>
                    <a:pt x="158" y="512"/>
                  </a:lnTo>
                  <a:lnTo>
                    <a:pt x="153" y="506"/>
                  </a:lnTo>
                  <a:lnTo>
                    <a:pt x="153" y="501"/>
                  </a:lnTo>
                  <a:lnTo>
                    <a:pt x="153" y="495"/>
                  </a:lnTo>
                  <a:lnTo>
                    <a:pt x="158" y="495"/>
                  </a:lnTo>
                  <a:lnTo>
                    <a:pt x="158" y="490"/>
                  </a:lnTo>
                  <a:lnTo>
                    <a:pt x="158" y="484"/>
                  </a:lnTo>
                  <a:lnTo>
                    <a:pt x="158" y="479"/>
                  </a:lnTo>
                  <a:lnTo>
                    <a:pt x="153" y="479"/>
                  </a:lnTo>
                  <a:lnTo>
                    <a:pt x="147" y="473"/>
                  </a:lnTo>
                  <a:lnTo>
                    <a:pt x="142" y="473"/>
                  </a:lnTo>
                  <a:lnTo>
                    <a:pt x="142" y="468"/>
                  </a:lnTo>
                  <a:lnTo>
                    <a:pt x="142" y="463"/>
                  </a:lnTo>
                  <a:lnTo>
                    <a:pt x="137" y="463"/>
                  </a:lnTo>
                  <a:lnTo>
                    <a:pt x="137" y="457"/>
                  </a:lnTo>
                  <a:lnTo>
                    <a:pt x="137" y="452"/>
                  </a:lnTo>
                  <a:lnTo>
                    <a:pt x="137" y="446"/>
                  </a:lnTo>
                  <a:lnTo>
                    <a:pt x="137" y="441"/>
                  </a:lnTo>
                  <a:lnTo>
                    <a:pt x="132" y="441"/>
                  </a:lnTo>
                  <a:lnTo>
                    <a:pt x="126" y="441"/>
                  </a:lnTo>
                  <a:lnTo>
                    <a:pt x="126" y="446"/>
                  </a:lnTo>
                  <a:lnTo>
                    <a:pt x="121" y="446"/>
                  </a:lnTo>
                  <a:lnTo>
                    <a:pt x="116" y="446"/>
                  </a:lnTo>
                  <a:lnTo>
                    <a:pt x="110" y="446"/>
                  </a:lnTo>
                  <a:lnTo>
                    <a:pt x="105" y="446"/>
                  </a:lnTo>
                  <a:lnTo>
                    <a:pt x="100" y="446"/>
                  </a:lnTo>
                  <a:lnTo>
                    <a:pt x="95" y="446"/>
                  </a:lnTo>
                  <a:lnTo>
                    <a:pt x="89" y="446"/>
                  </a:lnTo>
                  <a:lnTo>
                    <a:pt x="84" y="446"/>
                  </a:lnTo>
                  <a:lnTo>
                    <a:pt x="79" y="446"/>
                  </a:lnTo>
                  <a:lnTo>
                    <a:pt x="73" y="446"/>
                  </a:lnTo>
                  <a:lnTo>
                    <a:pt x="68" y="446"/>
                  </a:lnTo>
                  <a:lnTo>
                    <a:pt x="63" y="446"/>
                  </a:lnTo>
                  <a:lnTo>
                    <a:pt x="63" y="441"/>
                  </a:lnTo>
                  <a:lnTo>
                    <a:pt x="63" y="435"/>
                  </a:lnTo>
                  <a:lnTo>
                    <a:pt x="58" y="435"/>
                  </a:lnTo>
                  <a:lnTo>
                    <a:pt x="58" y="430"/>
                  </a:lnTo>
                  <a:lnTo>
                    <a:pt x="58" y="424"/>
                  </a:lnTo>
                  <a:lnTo>
                    <a:pt x="52" y="424"/>
                  </a:lnTo>
                  <a:lnTo>
                    <a:pt x="52" y="419"/>
                  </a:lnTo>
                  <a:lnTo>
                    <a:pt x="52" y="414"/>
                  </a:lnTo>
                  <a:lnTo>
                    <a:pt x="52" y="408"/>
                  </a:lnTo>
                  <a:lnTo>
                    <a:pt x="52" y="403"/>
                  </a:lnTo>
                  <a:lnTo>
                    <a:pt x="47" y="403"/>
                  </a:lnTo>
                  <a:lnTo>
                    <a:pt x="47" y="397"/>
                  </a:lnTo>
                  <a:lnTo>
                    <a:pt x="47" y="392"/>
                  </a:lnTo>
                  <a:lnTo>
                    <a:pt x="52" y="392"/>
                  </a:lnTo>
                  <a:lnTo>
                    <a:pt x="47" y="392"/>
                  </a:lnTo>
                  <a:lnTo>
                    <a:pt x="42" y="392"/>
                  </a:lnTo>
                  <a:lnTo>
                    <a:pt x="47" y="392"/>
                  </a:lnTo>
                  <a:lnTo>
                    <a:pt x="47" y="386"/>
                  </a:lnTo>
                  <a:lnTo>
                    <a:pt x="42" y="386"/>
                  </a:lnTo>
                  <a:lnTo>
                    <a:pt x="42" y="381"/>
                  </a:lnTo>
                  <a:lnTo>
                    <a:pt x="37" y="381"/>
                  </a:lnTo>
                  <a:lnTo>
                    <a:pt x="37" y="376"/>
                  </a:lnTo>
                  <a:lnTo>
                    <a:pt x="37" y="370"/>
                  </a:lnTo>
                  <a:lnTo>
                    <a:pt x="31" y="370"/>
                  </a:lnTo>
                  <a:lnTo>
                    <a:pt x="31" y="365"/>
                  </a:lnTo>
                  <a:lnTo>
                    <a:pt x="31" y="359"/>
                  </a:lnTo>
                  <a:lnTo>
                    <a:pt x="37" y="359"/>
                  </a:lnTo>
                  <a:lnTo>
                    <a:pt x="37" y="354"/>
                  </a:lnTo>
                  <a:lnTo>
                    <a:pt x="37" y="348"/>
                  </a:lnTo>
                  <a:lnTo>
                    <a:pt x="37" y="343"/>
                  </a:lnTo>
                  <a:lnTo>
                    <a:pt x="37" y="337"/>
                  </a:lnTo>
                  <a:lnTo>
                    <a:pt x="42" y="337"/>
                  </a:lnTo>
                  <a:lnTo>
                    <a:pt x="47" y="337"/>
                  </a:lnTo>
                  <a:lnTo>
                    <a:pt x="47" y="332"/>
                  </a:lnTo>
                  <a:lnTo>
                    <a:pt x="52" y="332"/>
                  </a:lnTo>
                  <a:lnTo>
                    <a:pt x="52" y="327"/>
                  </a:lnTo>
                  <a:lnTo>
                    <a:pt x="47" y="321"/>
                  </a:lnTo>
                  <a:lnTo>
                    <a:pt x="52" y="321"/>
                  </a:lnTo>
                  <a:lnTo>
                    <a:pt x="47" y="321"/>
                  </a:lnTo>
                  <a:lnTo>
                    <a:pt x="47" y="316"/>
                  </a:lnTo>
                  <a:lnTo>
                    <a:pt x="47" y="310"/>
                  </a:lnTo>
                  <a:lnTo>
                    <a:pt x="52" y="310"/>
                  </a:lnTo>
                  <a:lnTo>
                    <a:pt x="58" y="310"/>
                  </a:lnTo>
                  <a:lnTo>
                    <a:pt x="63" y="310"/>
                  </a:lnTo>
                  <a:lnTo>
                    <a:pt x="63" y="305"/>
                  </a:lnTo>
                  <a:lnTo>
                    <a:pt x="68" y="305"/>
                  </a:lnTo>
                  <a:lnTo>
                    <a:pt x="73" y="310"/>
                  </a:lnTo>
                  <a:lnTo>
                    <a:pt x="79" y="310"/>
                  </a:lnTo>
                  <a:lnTo>
                    <a:pt x="84" y="310"/>
                  </a:lnTo>
                  <a:lnTo>
                    <a:pt x="89" y="316"/>
                  </a:lnTo>
                  <a:lnTo>
                    <a:pt x="95" y="316"/>
                  </a:lnTo>
                  <a:lnTo>
                    <a:pt x="95" y="310"/>
                  </a:lnTo>
                  <a:lnTo>
                    <a:pt x="95" y="305"/>
                  </a:lnTo>
                  <a:lnTo>
                    <a:pt x="95" y="299"/>
                  </a:lnTo>
                  <a:lnTo>
                    <a:pt x="95" y="294"/>
                  </a:lnTo>
                  <a:lnTo>
                    <a:pt x="100" y="294"/>
                  </a:lnTo>
                  <a:lnTo>
                    <a:pt x="100" y="288"/>
                  </a:lnTo>
                  <a:lnTo>
                    <a:pt x="100" y="283"/>
                  </a:lnTo>
                  <a:lnTo>
                    <a:pt x="95" y="278"/>
                  </a:lnTo>
                  <a:lnTo>
                    <a:pt x="95" y="272"/>
                  </a:lnTo>
                  <a:lnTo>
                    <a:pt x="95" y="267"/>
                  </a:lnTo>
                  <a:lnTo>
                    <a:pt x="89" y="267"/>
                  </a:lnTo>
                  <a:lnTo>
                    <a:pt x="84" y="261"/>
                  </a:lnTo>
                  <a:lnTo>
                    <a:pt x="79" y="261"/>
                  </a:lnTo>
                  <a:lnTo>
                    <a:pt x="79" y="256"/>
                  </a:lnTo>
                  <a:lnTo>
                    <a:pt x="73" y="256"/>
                  </a:lnTo>
                  <a:lnTo>
                    <a:pt x="68" y="256"/>
                  </a:lnTo>
                  <a:lnTo>
                    <a:pt x="68" y="250"/>
                  </a:lnTo>
                  <a:lnTo>
                    <a:pt x="63" y="245"/>
                  </a:lnTo>
                  <a:lnTo>
                    <a:pt x="58" y="240"/>
                  </a:lnTo>
                  <a:lnTo>
                    <a:pt x="58" y="234"/>
                  </a:lnTo>
                  <a:lnTo>
                    <a:pt x="52" y="229"/>
                  </a:lnTo>
                  <a:lnTo>
                    <a:pt x="47" y="223"/>
                  </a:lnTo>
                  <a:lnTo>
                    <a:pt x="42" y="218"/>
                  </a:lnTo>
                  <a:lnTo>
                    <a:pt x="37" y="218"/>
                  </a:lnTo>
                  <a:lnTo>
                    <a:pt x="31" y="212"/>
                  </a:lnTo>
                  <a:lnTo>
                    <a:pt x="26" y="207"/>
                  </a:lnTo>
                  <a:lnTo>
                    <a:pt x="21" y="201"/>
                  </a:lnTo>
                  <a:lnTo>
                    <a:pt x="15" y="201"/>
                  </a:lnTo>
                  <a:lnTo>
                    <a:pt x="15" y="196"/>
                  </a:lnTo>
                  <a:lnTo>
                    <a:pt x="10" y="196"/>
                  </a:lnTo>
                  <a:lnTo>
                    <a:pt x="5" y="191"/>
                  </a:lnTo>
                  <a:lnTo>
                    <a:pt x="5" y="185"/>
                  </a:lnTo>
                  <a:lnTo>
                    <a:pt x="0" y="180"/>
                  </a:lnTo>
                  <a:lnTo>
                    <a:pt x="0" y="174"/>
                  </a:lnTo>
                  <a:lnTo>
                    <a:pt x="5" y="174"/>
                  </a:lnTo>
                  <a:lnTo>
                    <a:pt x="5" y="169"/>
                  </a:lnTo>
                  <a:lnTo>
                    <a:pt x="10" y="169"/>
                  </a:lnTo>
                  <a:lnTo>
                    <a:pt x="15" y="163"/>
                  </a:lnTo>
                  <a:lnTo>
                    <a:pt x="15" y="158"/>
                  </a:lnTo>
                  <a:lnTo>
                    <a:pt x="15" y="152"/>
                  </a:lnTo>
                  <a:lnTo>
                    <a:pt x="15" y="147"/>
                  </a:lnTo>
                  <a:lnTo>
                    <a:pt x="21" y="142"/>
                  </a:lnTo>
                  <a:lnTo>
                    <a:pt x="26" y="136"/>
                  </a:lnTo>
                  <a:lnTo>
                    <a:pt x="26" y="131"/>
                  </a:lnTo>
                  <a:lnTo>
                    <a:pt x="26" y="125"/>
                  </a:lnTo>
                  <a:lnTo>
                    <a:pt x="26" y="120"/>
                  </a:lnTo>
                  <a:lnTo>
                    <a:pt x="26" y="114"/>
                  </a:lnTo>
                  <a:lnTo>
                    <a:pt x="21" y="109"/>
                  </a:lnTo>
                  <a:lnTo>
                    <a:pt x="21" y="104"/>
                  </a:lnTo>
                  <a:lnTo>
                    <a:pt x="26" y="104"/>
                  </a:lnTo>
                  <a:lnTo>
                    <a:pt x="21" y="109"/>
                  </a:lnTo>
                  <a:lnTo>
                    <a:pt x="26" y="114"/>
                  </a:lnTo>
                  <a:lnTo>
                    <a:pt x="31" y="120"/>
                  </a:lnTo>
                  <a:lnTo>
                    <a:pt x="26" y="120"/>
                  </a:lnTo>
                  <a:lnTo>
                    <a:pt x="26" y="125"/>
                  </a:lnTo>
                  <a:lnTo>
                    <a:pt x="26" y="131"/>
                  </a:lnTo>
                  <a:lnTo>
                    <a:pt x="31" y="131"/>
                  </a:lnTo>
                  <a:lnTo>
                    <a:pt x="31" y="125"/>
                  </a:lnTo>
                  <a:lnTo>
                    <a:pt x="37" y="125"/>
                  </a:lnTo>
                  <a:lnTo>
                    <a:pt x="42" y="125"/>
                  </a:lnTo>
                  <a:lnTo>
                    <a:pt x="37" y="125"/>
                  </a:lnTo>
                  <a:lnTo>
                    <a:pt x="37" y="131"/>
                  </a:lnTo>
                  <a:lnTo>
                    <a:pt x="42" y="131"/>
                  </a:lnTo>
                  <a:lnTo>
                    <a:pt x="42" y="136"/>
                  </a:lnTo>
                  <a:lnTo>
                    <a:pt x="37" y="136"/>
                  </a:lnTo>
                  <a:lnTo>
                    <a:pt x="42" y="136"/>
                  </a:lnTo>
                  <a:lnTo>
                    <a:pt x="42" y="142"/>
                  </a:lnTo>
                  <a:lnTo>
                    <a:pt x="37" y="142"/>
                  </a:lnTo>
                  <a:lnTo>
                    <a:pt x="31" y="136"/>
                  </a:lnTo>
                  <a:lnTo>
                    <a:pt x="31" y="142"/>
                  </a:lnTo>
                  <a:lnTo>
                    <a:pt x="26" y="147"/>
                  </a:lnTo>
                  <a:lnTo>
                    <a:pt x="31" y="152"/>
                  </a:lnTo>
                  <a:lnTo>
                    <a:pt x="31" y="158"/>
                  </a:lnTo>
                  <a:lnTo>
                    <a:pt x="37" y="158"/>
                  </a:lnTo>
                  <a:lnTo>
                    <a:pt x="42" y="158"/>
                  </a:lnTo>
                  <a:lnTo>
                    <a:pt x="47" y="158"/>
                  </a:lnTo>
                  <a:lnTo>
                    <a:pt x="52" y="158"/>
                  </a:lnTo>
                  <a:lnTo>
                    <a:pt x="58" y="158"/>
                  </a:lnTo>
                  <a:lnTo>
                    <a:pt x="58" y="152"/>
                  </a:lnTo>
                  <a:lnTo>
                    <a:pt x="58" y="147"/>
                  </a:lnTo>
                  <a:lnTo>
                    <a:pt x="58" y="142"/>
                  </a:lnTo>
                  <a:lnTo>
                    <a:pt x="63" y="136"/>
                  </a:lnTo>
                  <a:lnTo>
                    <a:pt x="63" y="131"/>
                  </a:lnTo>
                  <a:lnTo>
                    <a:pt x="58" y="131"/>
                  </a:lnTo>
                  <a:lnTo>
                    <a:pt x="58" y="125"/>
                  </a:lnTo>
                  <a:lnTo>
                    <a:pt x="58" y="120"/>
                  </a:lnTo>
                  <a:lnTo>
                    <a:pt x="58" y="114"/>
                  </a:lnTo>
                  <a:lnTo>
                    <a:pt x="58" y="109"/>
                  </a:lnTo>
                  <a:lnTo>
                    <a:pt x="58" y="104"/>
                  </a:lnTo>
                  <a:lnTo>
                    <a:pt x="52" y="98"/>
                  </a:lnTo>
                  <a:lnTo>
                    <a:pt x="58" y="93"/>
                  </a:lnTo>
                  <a:lnTo>
                    <a:pt x="58" y="87"/>
                  </a:lnTo>
                  <a:lnTo>
                    <a:pt x="58" y="82"/>
                  </a:lnTo>
                  <a:lnTo>
                    <a:pt x="52" y="76"/>
                  </a:lnTo>
                  <a:lnTo>
                    <a:pt x="52" y="71"/>
                  </a:lnTo>
                  <a:lnTo>
                    <a:pt x="47" y="65"/>
                  </a:lnTo>
                  <a:lnTo>
                    <a:pt x="42" y="60"/>
                  </a:lnTo>
                  <a:lnTo>
                    <a:pt x="37" y="60"/>
                  </a:lnTo>
                  <a:lnTo>
                    <a:pt x="31" y="55"/>
                  </a:lnTo>
                  <a:lnTo>
                    <a:pt x="31" y="60"/>
                  </a:lnTo>
                  <a:lnTo>
                    <a:pt x="26" y="55"/>
                  </a:lnTo>
                  <a:lnTo>
                    <a:pt x="31" y="55"/>
                  </a:lnTo>
                  <a:lnTo>
                    <a:pt x="31" y="49"/>
                  </a:lnTo>
                  <a:lnTo>
                    <a:pt x="37" y="49"/>
                  </a:lnTo>
                  <a:lnTo>
                    <a:pt x="37" y="44"/>
                  </a:lnTo>
                  <a:lnTo>
                    <a:pt x="42" y="44"/>
                  </a:lnTo>
                  <a:lnTo>
                    <a:pt x="47" y="44"/>
                  </a:lnTo>
                  <a:lnTo>
                    <a:pt x="52" y="38"/>
                  </a:lnTo>
                  <a:lnTo>
                    <a:pt x="58" y="38"/>
                  </a:lnTo>
                  <a:lnTo>
                    <a:pt x="63" y="38"/>
                  </a:lnTo>
                  <a:lnTo>
                    <a:pt x="68" y="33"/>
                  </a:lnTo>
                  <a:lnTo>
                    <a:pt x="73" y="33"/>
                  </a:lnTo>
                  <a:lnTo>
                    <a:pt x="73" y="27"/>
                  </a:lnTo>
                  <a:lnTo>
                    <a:pt x="79" y="27"/>
                  </a:lnTo>
                  <a:lnTo>
                    <a:pt x="79" y="22"/>
                  </a:lnTo>
                  <a:lnTo>
                    <a:pt x="84" y="22"/>
                  </a:lnTo>
                  <a:lnTo>
                    <a:pt x="89" y="22"/>
                  </a:lnTo>
                  <a:lnTo>
                    <a:pt x="89" y="16"/>
                  </a:lnTo>
                  <a:lnTo>
                    <a:pt x="95" y="16"/>
                  </a:lnTo>
                  <a:lnTo>
                    <a:pt x="100" y="11"/>
                  </a:lnTo>
                  <a:lnTo>
                    <a:pt x="105" y="6"/>
                  </a:lnTo>
                  <a:lnTo>
                    <a:pt x="105" y="0"/>
                  </a:lnTo>
                  <a:lnTo>
                    <a:pt x="110" y="0"/>
                  </a:lnTo>
                  <a:close/>
                </a:path>
              </a:pathLst>
            </a:custGeom>
            <a:solidFill>
              <a:srgbClr val="A6FFA5"/>
            </a:solidFill>
            <a:ln w="7938">
              <a:solidFill>
                <a:srgbClr val="000000"/>
              </a:solidFill>
              <a:round/>
              <a:headEnd/>
              <a:tailEnd/>
            </a:ln>
          </p:spPr>
          <p:txBody>
            <a:bodyPr/>
            <a:lstStyle/>
            <a:p>
              <a:endParaRPr lang="es-CO"/>
            </a:p>
          </p:txBody>
        </p:sp>
        <p:sp>
          <p:nvSpPr>
            <p:cNvPr id="53283" name="Freeform 34"/>
            <p:cNvSpPr>
              <a:spLocks/>
            </p:cNvSpPr>
            <p:nvPr/>
          </p:nvSpPr>
          <p:spPr bwMode="auto">
            <a:xfrm>
              <a:off x="3861" y="1928"/>
              <a:ext cx="322" cy="397"/>
            </a:xfrm>
            <a:custGeom>
              <a:avLst/>
              <a:gdLst>
                <a:gd name="T0" fmla="*/ 116 w 322"/>
                <a:gd name="T1" fmla="*/ 6 h 397"/>
                <a:gd name="T2" fmla="*/ 127 w 322"/>
                <a:gd name="T3" fmla="*/ 22 h 397"/>
                <a:gd name="T4" fmla="*/ 132 w 322"/>
                <a:gd name="T5" fmla="*/ 44 h 397"/>
                <a:gd name="T6" fmla="*/ 122 w 322"/>
                <a:gd name="T7" fmla="*/ 66 h 397"/>
                <a:gd name="T8" fmla="*/ 153 w 322"/>
                <a:gd name="T9" fmla="*/ 82 h 397"/>
                <a:gd name="T10" fmla="*/ 175 w 322"/>
                <a:gd name="T11" fmla="*/ 93 h 397"/>
                <a:gd name="T12" fmla="*/ 196 w 322"/>
                <a:gd name="T13" fmla="*/ 104 h 397"/>
                <a:gd name="T14" fmla="*/ 211 w 322"/>
                <a:gd name="T15" fmla="*/ 87 h 397"/>
                <a:gd name="T16" fmla="*/ 238 w 322"/>
                <a:gd name="T17" fmla="*/ 87 h 397"/>
                <a:gd name="T18" fmla="*/ 248 w 322"/>
                <a:gd name="T19" fmla="*/ 109 h 397"/>
                <a:gd name="T20" fmla="*/ 259 w 322"/>
                <a:gd name="T21" fmla="*/ 125 h 397"/>
                <a:gd name="T22" fmla="*/ 259 w 322"/>
                <a:gd name="T23" fmla="*/ 142 h 397"/>
                <a:gd name="T24" fmla="*/ 264 w 322"/>
                <a:gd name="T25" fmla="*/ 163 h 397"/>
                <a:gd name="T26" fmla="*/ 270 w 322"/>
                <a:gd name="T27" fmla="*/ 180 h 397"/>
                <a:gd name="T28" fmla="*/ 291 w 322"/>
                <a:gd name="T29" fmla="*/ 185 h 397"/>
                <a:gd name="T30" fmla="*/ 312 w 322"/>
                <a:gd name="T31" fmla="*/ 191 h 397"/>
                <a:gd name="T32" fmla="*/ 317 w 322"/>
                <a:gd name="T33" fmla="*/ 207 h 397"/>
                <a:gd name="T34" fmla="*/ 322 w 322"/>
                <a:gd name="T35" fmla="*/ 229 h 397"/>
                <a:gd name="T36" fmla="*/ 317 w 322"/>
                <a:gd name="T37" fmla="*/ 251 h 397"/>
                <a:gd name="T38" fmla="*/ 312 w 322"/>
                <a:gd name="T39" fmla="*/ 272 h 397"/>
                <a:gd name="T40" fmla="*/ 296 w 322"/>
                <a:gd name="T41" fmla="*/ 283 h 397"/>
                <a:gd name="T42" fmla="*/ 285 w 322"/>
                <a:gd name="T43" fmla="*/ 267 h 397"/>
                <a:gd name="T44" fmla="*/ 270 w 322"/>
                <a:gd name="T45" fmla="*/ 261 h 397"/>
                <a:gd name="T46" fmla="*/ 285 w 322"/>
                <a:gd name="T47" fmla="*/ 283 h 397"/>
                <a:gd name="T48" fmla="*/ 280 w 322"/>
                <a:gd name="T49" fmla="*/ 305 h 397"/>
                <a:gd name="T50" fmla="*/ 264 w 322"/>
                <a:gd name="T51" fmla="*/ 327 h 397"/>
                <a:gd name="T52" fmla="*/ 248 w 322"/>
                <a:gd name="T53" fmla="*/ 343 h 397"/>
                <a:gd name="T54" fmla="*/ 238 w 322"/>
                <a:gd name="T55" fmla="*/ 359 h 397"/>
                <a:gd name="T56" fmla="*/ 217 w 322"/>
                <a:gd name="T57" fmla="*/ 354 h 397"/>
                <a:gd name="T58" fmla="*/ 201 w 322"/>
                <a:gd name="T59" fmla="*/ 365 h 397"/>
                <a:gd name="T60" fmla="*/ 185 w 322"/>
                <a:gd name="T61" fmla="*/ 376 h 397"/>
                <a:gd name="T62" fmla="*/ 175 w 322"/>
                <a:gd name="T63" fmla="*/ 392 h 397"/>
                <a:gd name="T64" fmla="*/ 164 w 322"/>
                <a:gd name="T65" fmla="*/ 376 h 397"/>
                <a:gd name="T66" fmla="*/ 180 w 322"/>
                <a:gd name="T67" fmla="*/ 359 h 397"/>
                <a:gd name="T68" fmla="*/ 169 w 322"/>
                <a:gd name="T69" fmla="*/ 338 h 397"/>
                <a:gd name="T70" fmla="*/ 159 w 322"/>
                <a:gd name="T71" fmla="*/ 343 h 397"/>
                <a:gd name="T72" fmla="*/ 143 w 322"/>
                <a:gd name="T73" fmla="*/ 359 h 397"/>
                <a:gd name="T74" fmla="*/ 143 w 322"/>
                <a:gd name="T75" fmla="*/ 376 h 397"/>
                <a:gd name="T76" fmla="*/ 138 w 322"/>
                <a:gd name="T77" fmla="*/ 397 h 397"/>
                <a:gd name="T78" fmla="*/ 116 w 322"/>
                <a:gd name="T79" fmla="*/ 392 h 397"/>
                <a:gd name="T80" fmla="*/ 95 w 322"/>
                <a:gd name="T81" fmla="*/ 397 h 397"/>
                <a:gd name="T82" fmla="*/ 79 w 322"/>
                <a:gd name="T83" fmla="*/ 387 h 397"/>
                <a:gd name="T84" fmla="*/ 64 w 322"/>
                <a:gd name="T85" fmla="*/ 376 h 397"/>
                <a:gd name="T86" fmla="*/ 48 w 322"/>
                <a:gd name="T87" fmla="*/ 376 h 397"/>
                <a:gd name="T88" fmla="*/ 37 w 322"/>
                <a:gd name="T89" fmla="*/ 359 h 397"/>
                <a:gd name="T90" fmla="*/ 37 w 322"/>
                <a:gd name="T91" fmla="*/ 343 h 397"/>
                <a:gd name="T92" fmla="*/ 16 w 322"/>
                <a:gd name="T93" fmla="*/ 343 h 397"/>
                <a:gd name="T94" fmla="*/ 6 w 322"/>
                <a:gd name="T95" fmla="*/ 321 h 397"/>
                <a:gd name="T96" fmla="*/ 6 w 322"/>
                <a:gd name="T97" fmla="*/ 305 h 397"/>
                <a:gd name="T98" fmla="*/ 21 w 322"/>
                <a:gd name="T99" fmla="*/ 289 h 397"/>
                <a:gd name="T100" fmla="*/ 16 w 322"/>
                <a:gd name="T101" fmla="*/ 261 h 397"/>
                <a:gd name="T102" fmla="*/ 37 w 322"/>
                <a:gd name="T103" fmla="*/ 245 h 397"/>
                <a:gd name="T104" fmla="*/ 58 w 322"/>
                <a:gd name="T105" fmla="*/ 229 h 397"/>
                <a:gd name="T106" fmla="*/ 74 w 322"/>
                <a:gd name="T107" fmla="*/ 212 h 397"/>
                <a:gd name="T108" fmla="*/ 95 w 322"/>
                <a:gd name="T109" fmla="*/ 196 h 397"/>
                <a:gd name="T110" fmla="*/ 95 w 322"/>
                <a:gd name="T111" fmla="*/ 174 h 397"/>
                <a:gd name="T112" fmla="*/ 95 w 322"/>
                <a:gd name="T113" fmla="*/ 147 h 397"/>
                <a:gd name="T114" fmla="*/ 95 w 322"/>
                <a:gd name="T115" fmla="*/ 120 h 397"/>
                <a:gd name="T116" fmla="*/ 106 w 322"/>
                <a:gd name="T117" fmla="*/ 93 h 397"/>
                <a:gd name="T118" fmla="*/ 111 w 322"/>
                <a:gd name="T119" fmla="*/ 71 h 397"/>
                <a:gd name="T120" fmla="*/ 111 w 322"/>
                <a:gd name="T121" fmla="*/ 55 h 397"/>
                <a:gd name="T122" fmla="*/ 106 w 322"/>
                <a:gd name="T123" fmla="*/ 33 h 397"/>
                <a:gd name="T124" fmla="*/ 111 w 322"/>
                <a:gd name="T125" fmla="*/ 6 h 3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2"/>
                <a:gd name="T190" fmla="*/ 0 h 397"/>
                <a:gd name="T191" fmla="*/ 322 w 322"/>
                <a:gd name="T192" fmla="*/ 397 h 39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2" h="397">
                  <a:moveTo>
                    <a:pt x="116" y="0"/>
                  </a:moveTo>
                  <a:lnTo>
                    <a:pt x="116" y="6"/>
                  </a:lnTo>
                  <a:lnTo>
                    <a:pt x="122" y="0"/>
                  </a:lnTo>
                  <a:lnTo>
                    <a:pt x="122" y="6"/>
                  </a:lnTo>
                  <a:lnTo>
                    <a:pt x="116" y="6"/>
                  </a:lnTo>
                  <a:lnTo>
                    <a:pt x="116" y="11"/>
                  </a:lnTo>
                  <a:lnTo>
                    <a:pt x="122" y="11"/>
                  </a:lnTo>
                  <a:lnTo>
                    <a:pt x="122" y="17"/>
                  </a:lnTo>
                  <a:lnTo>
                    <a:pt x="122" y="22"/>
                  </a:lnTo>
                  <a:lnTo>
                    <a:pt x="127" y="22"/>
                  </a:lnTo>
                  <a:lnTo>
                    <a:pt x="127" y="27"/>
                  </a:lnTo>
                  <a:lnTo>
                    <a:pt x="127" y="33"/>
                  </a:lnTo>
                  <a:lnTo>
                    <a:pt x="132" y="33"/>
                  </a:lnTo>
                  <a:lnTo>
                    <a:pt x="132" y="38"/>
                  </a:lnTo>
                  <a:lnTo>
                    <a:pt x="132" y="44"/>
                  </a:lnTo>
                  <a:lnTo>
                    <a:pt x="127" y="44"/>
                  </a:lnTo>
                  <a:lnTo>
                    <a:pt x="127" y="49"/>
                  </a:lnTo>
                  <a:lnTo>
                    <a:pt x="122" y="55"/>
                  </a:lnTo>
                  <a:lnTo>
                    <a:pt x="122" y="60"/>
                  </a:lnTo>
                  <a:lnTo>
                    <a:pt x="122" y="66"/>
                  </a:lnTo>
                  <a:lnTo>
                    <a:pt x="143" y="71"/>
                  </a:lnTo>
                  <a:lnTo>
                    <a:pt x="148" y="71"/>
                  </a:lnTo>
                  <a:lnTo>
                    <a:pt x="148" y="76"/>
                  </a:lnTo>
                  <a:lnTo>
                    <a:pt x="153" y="76"/>
                  </a:lnTo>
                  <a:lnTo>
                    <a:pt x="153" y="82"/>
                  </a:lnTo>
                  <a:lnTo>
                    <a:pt x="159" y="87"/>
                  </a:lnTo>
                  <a:lnTo>
                    <a:pt x="159" y="93"/>
                  </a:lnTo>
                  <a:lnTo>
                    <a:pt x="164" y="93"/>
                  </a:lnTo>
                  <a:lnTo>
                    <a:pt x="169" y="93"/>
                  </a:lnTo>
                  <a:lnTo>
                    <a:pt x="175" y="93"/>
                  </a:lnTo>
                  <a:lnTo>
                    <a:pt x="180" y="93"/>
                  </a:lnTo>
                  <a:lnTo>
                    <a:pt x="180" y="98"/>
                  </a:lnTo>
                  <a:lnTo>
                    <a:pt x="185" y="98"/>
                  </a:lnTo>
                  <a:lnTo>
                    <a:pt x="190" y="98"/>
                  </a:lnTo>
                  <a:lnTo>
                    <a:pt x="196" y="104"/>
                  </a:lnTo>
                  <a:lnTo>
                    <a:pt x="201" y="98"/>
                  </a:lnTo>
                  <a:lnTo>
                    <a:pt x="201" y="93"/>
                  </a:lnTo>
                  <a:lnTo>
                    <a:pt x="201" y="87"/>
                  </a:lnTo>
                  <a:lnTo>
                    <a:pt x="206" y="87"/>
                  </a:lnTo>
                  <a:lnTo>
                    <a:pt x="211" y="87"/>
                  </a:lnTo>
                  <a:lnTo>
                    <a:pt x="217" y="87"/>
                  </a:lnTo>
                  <a:lnTo>
                    <a:pt x="222" y="87"/>
                  </a:lnTo>
                  <a:lnTo>
                    <a:pt x="227" y="87"/>
                  </a:lnTo>
                  <a:lnTo>
                    <a:pt x="233" y="87"/>
                  </a:lnTo>
                  <a:lnTo>
                    <a:pt x="238" y="87"/>
                  </a:lnTo>
                  <a:lnTo>
                    <a:pt x="243" y="93"/>
                  </a:lnTo>
                  <a:lnTo>
                    <a:pt x="243" y="98"/>
                  </a:lnTo>
                  <a:lnTo>
                    <a:pt x="243" y="104"/>
                  </a:lnTo>
                  <a:lnTo>
                    <a:pt x="248" y="104"/>
                  </a:lnTo>
                  <a:lnTo>
                    <a:pt x="248" y="109"/>
                  </a:lnTo>
                  <a:lnTo>
                    <a:pt x="254" y="109"/>
                  </a:lnTo>
                  <a:lnTo>
                    <a:pt x="254" y="115"/>
                  </a:lnTo>
                  <a:lnTo>
                    <a:pt x="254" y="120"/>
                  </a:lnTo>
                  <a:lnTo>
                    <a:pt x="259" y="120"/>
                  </a:lnTo>
                  <a:lnTo>
                    <a:pt x="259" y="125"/>
                  </a:lnTo>
                  <a:lnTo>
                    <a:pt x="259" y="131"/>
                  </a:lnTo>
                  <a:lnTo>
                    <a:pt x="264" y="131"/>
                  </a:lnTo>
                  <a:lnTo>
                    <a:pt x="264" y="136"/>
                  </a:lnTo>
                  <a:lnTo>
                    <a:pt x="264" y="142"/>
                  </a:lnTo>
                  <a:lnTo>
                    <a:pt x="259" y="142"/>
                  </a:lnTo>
                  <a:lnTo>
                    <a:pt x="259" y="147"/>
                  </a:lnTo>
                  <a:lnTo>
                    <a:pt x="259" y="153"/>
                  </a:lnTo>
                  <a:lnTo>
                    <a:pt x="264" y="153"/>
                  </a:lnTo>
                  <a:lnTo>
                    <a:pt x="264" y="158"/>
                  </a:lnTo>
                  <a:lnTo>
                    <a:pt x="264" y="163"/>
                  </a:lnTo>
                  <a:lnTo>
                    <a:pt x="264" y="169"/>
                  </a:lnTo>
                  <a:lnTo>
                    <a:pt x="259" y="174"/>
                  </a:lnTo>
                  <a:lnTo>
                    <a:pt x="259" y="180"/>
                  </a:lnTo>
                  <a:lnTo>
                    <a:pt x="264" y="180"/>
                  </a:lnTo>
                  <a:lnTo>
                    <a:pt x="270" y="180"/>
                  </a:lnTo>
                  <a:lnTo>
                    <a:pt x="275" y="180"/>
                  </a:lnTo>
                  <a:lnTo>
                    <a:pt x="275" y="185"/>
                  </a:lnTo>
                  <a:lnTo>
                    <a:pt x="280" y="185"/>
                  </a:lnTo>
                  <a:lnTo>
                    <a:pt x="285" y="185"/>
                  </a:lnTo>
                  <a:lnTo>
                    <a:pt x="291" y="185"/>
                  </a:lnTo>
                  <a:lnTo>
                    <a:pt x="291" y="191"/>
                  </a:lnTo>
                  <a:lnTo>
                    <a:pt x="296" y="191"/>
                  </a:lnTo>
                  <a:lnTo>
                    <a:pt x="301" y="191"/>
                  </a:lnTo>
                  <a:lnTo>
                    <a:pt x="306" y="191"/>
                  </a:lnTo>
                  <a:lnTo>
                    <a:pt x="312" y="191"/>
                  </a:lnTo>
                  <a:lnTo>
                    <a:pt x="312" y="196"/>
                  </a:lnTo>
                  <a:lnTo>
                    <a:pt x="312" y="202"/>
                  </a:lnTo>
                  <a:lnTo>
                    <a:pt x="312" y="207"/>
                  </a:lnTo>
                  <a:lnTo>
                    <a:pt x="317" y="202"/>
                  </a:lnTo>
                  <a:lnTo>
                    <a:pt x="317" y="207"/>
                  </a:lnTo>
                  <a:lnTo>
                    <a:pt x="322" y="207"/>
                  </a:lnTo>
                  <a:lnTo>
                    <a:pt x="322" y="212"/>
                  </a:lnTo>
                  <a:lnTo>
                    <a:pt x="322" y="218"/>
                  </a:lnTo>
                  <a:lnTo>
                    <a:pt x="322" y="223"/>
                  </a:lnTo>
                  <a:lnTo>
                    <a:pt x="322" y="229"/>
                  </a:lnTo>
                  <a:lnTo>
                    <a:pt x="322" y="234"/>
                  </a:lnTo>
                  <a:lnTo>
                    <a:pt x="322" y="240"/>
                  </a:lnTo>
                  <a:lnTo>
                    <a:pt x="322" y="245"/>
                  </a:lnTo>
                  <a:lnTo>
                    <a:pt x="322" y="251"/>
                  </a:lnTo>
                  <a:lnTo>
                    <a:pt x="317" y="251"/>
                  </a:lnTo>
                  <a:lnTo>
                    <a:pt x="317" y="256"/>
                  </a:lnTo>
                  <a:lnTo>
                    <a:pt x="312" y="256"/>
                  </a:lnTo>
                  <a:lnTo>
                    <a:pt x="312" y="261"/>
                  </a:lnTo>
                  <a:lnTo>
                    <a:pt x="312" y="267"/>
                  </a:lnTo>
                  <a:lnTo>
                    <a:pt x="312" y="272"/>
                  </a:lnTo>
                  <a:lnTo>
                    <a:pt x="306" y="272"/>
                  </a:lnTo>
                  <a:lnTo>
                    <a:pt x="306" y="278"/>
                  </a:lnTo>
                  <a:lnTo>
                    <a:pt x="301" y="278"/>
                  </a:lnTo>
                  <a:lnTo>
                    <a:pt x="301" y="283"/>
                  </a:lnTo>
                  <a:lnTo>
                    <a:pt x="296" y="283"/>
                  </a:lnTo>
                  <a:lnTo>
                    <a:pt x="296" y="278"/>
                  </a:lnTo>
                  <a:lnTo>
                    <a:pt x="291" y="278"/>
                  </a:lnTo>
                  <a:lnTo>
                    <a:pt x="291" y="272"/>
                  </a:lnTo>
                  <a:lnTo>
                    <a:pt x="285" y="272"/>
                  </a:lnTo>
                  <a:lnTo>
                    <a:pt x="285" y="267"/>
                  </a:lnTo>
                  <a:lnTo>
                    <a:pt x="285" y="261"/>
                  </a:lnTo>
                  <a:lnTo>
                    <a:pt x="280" y="261"/>
                  </a:lnTo>
                  <a:lnTo>
                    <a:pt x="275" y="256"/>
                  </a:lnTo>
                  <a:lnTo>
                    <a:pt x="275" y="261"/>
                  </a:lnTo>
                  <a:lnTo>
                    <a:pt x="270" y="261"/>
                  </a:lnTo>
                  <a:lnTo>
                    <a:pt x="275" y="267"/>
                  </a:lnTo>
                  <a:lnTo>
                    <a:pt x="280" y="272"/>
                  </a:lnTo>
                  <a:lnTo>
                    <a:pt x="280" y="278"/>
                  </a:lnTo>
                  <a:lnTo>
                    <a:pt x="285" y="278"/>
                  </a:lnTo>
                  <a:lnTo>
                    <a:pt x="285" y="283"/>
                  </a:lnTo>
                  <a:lnTo>
                    <a:pt x="285" y="289"/>
                  </a:lnTo>
                  <a:lnTo>
                    <a:pt x="280" y="289"/>
                  </a:lnTo>
                  <a:lnTo>
                    <a:pt x="280" y="294"/>
                  </a:lnTo>
                  <a:lnTo>
                    <a:pt x="280" y="299"/>
                  </a:lnTo>
                  <a:lnTo>
                    <a:pt x="280" y="305"/>
                  </a:lnTo>
                  <a:lnTo>
                    <a:pt x="280" y="310"/>
                  </a:lnTo>
                  <a:lnTo>
                    <a:pt x="280" y="316"/>
                  </a:lnTo>
                  <a:lnTo>
                    <a:pt x="275" y="316"/>
                  </a:lnTo>
                  <a:lnTo>
                    <a:pt x="270" y="321"/>
                  </a:lnTo>
                  <a:lnTo>
                    <a:pt x="264" y="327"/>
                  </a:lnTo>
                  <a:lnTo>
                    <a:pt x="259" y="332"/>
                  </a:lnTo>
                  <a:lnTo>
                    <a:pt x="259" y="338"/>
                  </a:lnTo>
                  <a:lnTo>
                    <a:pt x="254" y="338"/>
                  </a:lnTo>
                  <a:lnTo>
                    <a:pt x="254" y="343"/>
                  </a:lnTo>
                  <a:lnTo>
                    <a:pt x="248" y="343"/>
                  </a:lnTo>
                  <a:lnTo>
                    <a:pt x="248" y="348"/>
                  </a:lnTo>
                  <a:lnTo>
                    <a:pt x="243" y="348"/>
                  </a:lnTo>
                  <a:lnTo>
                    <a:pt x="243" y="354"/>
                  </a:lnTo>
                  <a:lnTo>
                    <a:pt x="238" y="354"/>
                  </a:lnTo>
                  <a:lnTo>
                    <a:pt x="238" y="359"/>
                  </a:lnTo>
                  <a:lnTo>
                    <a:pt x="233" y="359"/>
                  </a:lnTo>
                  <a:lnTo>
                    <a:pt x="227" y="359"/>
                  </a:lnTo>
                  <a:lnTo>
                    <a:pt x="227" y="354"/>
                  </a:lnTo>
                  <a:lnTo>
                    <a:pt x="222" y="354"/>
                  </a:lnTo>
                  <a:lnTo>
                    <a:pt x="217" y="354"/>
                  </a:lnTo>
                  <a:lnTo>
                    <a:pt x="211" y="354"/>
                  </a:lnTo>
                  <a:lnTo>
                    <a:pt x="206" y="354"/>
                  </a:lnTo>
                  <a:lnTo>
                    <a:pt x="206" y="359"/>
                  </a:lnTo>
                  <a:lnTo>
                    <a:pt x="206" y="365"/>
                  </a:lnTo>
                  <a:lnTo>
                    <a:pt x="201" y="365"/>
                  </a:lnTo>
                  <a:lnTo>
                    <a:pt x="201" y="370"/>
                  </a:lnTo>
                  <a:lnTo>
                    <a:pt x="196" y="370"/>
                  </a:lnTo>
                  <a:lnTo>
                    <a:pt x="196" y="376"/>
                  </a:lnTo>
                  <a:lnTo>
                    <a:pt x="190" y="376"/>
                  </a:lnTo>
                  <a:lnTo>
                    <a:pt x="185" y="376"/>
                  </a:lnTo>
                  <a:lnTo>
                    <a:pt x="185" y="381"/>
                  </a:lnTo>
                  <a:lnTo>
                    <a:pt x="180" y="381"/>
                  </a:lnTo>
                  <a:lnTo>
                    <a:pt x="180" y="387"/>
                  </a:lnTo>
                  <a:lnTo>
                    <a:pt x="180" y="392"/>
                  </a:lnTo>
                  <a:lnTo>
                    <a:pt x="175" y="392"/>
                  </a:lnTo>
                  <a:lnTo>
                    <a:pt x="175" y="387"/>
                  </a:lnTo>
                  <a:lnTo>
                    <a:pt x="169" y="387"/>
                  </a:lnTo>
                  <a:lnTo>
                    <a:pt x="169" y="381"/>
                  </a:lnTo>
                  <a:lnTo>
                    <a:pt x="169" y="376"/>
                  </a:lnTo>
                  <a:lnTo>
                    <a:pt x="164" y="376"/>
                  </a:lnTo>
                  <a:lnTo>
                    <a:pt x="169" y="376"/>
                  </a:lnTo>
                  <a:lnTo>
                    <a:pt x="169" y="370"/>
                  </a:lnTo>
                  <a:lnTo>
                    <a:pt x="175" y="370"/>
                  </a:lnTo>
                  <a:lnTo>
                    <a:pt x="175" y="365"/>
                  </a:lnTo>
                  <a:lnTo>
                    <a:pt x="180" y="359"/>
                  </a:lnTo>
                  <a:lnTo>
                    <a:pt x="180" y="354"/>
                  </a:lnTo>
                  <a:lnTo>
                    <a:pt x="180" y="348"/>
                  </a:lnTo>
                  <a:lnTo>
                    <a:pt x="175" y="348"/>
                  </a:lnTo>
                  <a:lnTo>
                    <a:pt x="175" y="343"/>
                  </a:lnTo>
                  <a:lnTo>
                    <a:pt x="169" y="338"/>
                  </a:lnTo>
                  <a:lnTo>
                    <a:pt x="164" y="338"/>
                  </a:lnTo>
                  <a:lnTo>
                    <a:pt x="164" y="332"/>
                  </a:lnTo>
                  <a:lnTo>
                    <a:pt x="159" y="332"/>
                  </a:lnTo>
                  <a:lnTo>
                    <a:pt x="159" y="338"/>
                  </a:lnTo>
                  <a:lnTo>
                    <a:pt x="159" y="343"/>
                  </a:lnTo>
                  <a:lnTo>
                    <a:pt x="153" y="343"/>
                  </a:lnTo>
                  <a:lnTo>
                    <a:pt x="153" y="348"/>
                  </a:lnTo>
                  <a:lnTo>
                    <a:pt x="148" y="348"/>
                  </a:lnTo>
                  <a:lnTo>
                    <a:pt x="148" y="354"/>
                  </a:lnTo>
                  <a:lnTo>
                    <a:pt x="143" y="359"/>
                  </a:lnTo>
                  <a:lnTo>
                    <a:pt x="143" y="365"/>
                  </a:lnTo>
                  <a:lnTo>
                    <a:pt x="143" y="370"/>
                  </a:lnTo>
                  <a:lnTo>
                    <a:pt x="148" y="370"/>
                  </a:lnTo>
                  <a:lnTo>
                    <a:pt x="148" y="376"/>
                  </a:lnTo>
                  <a:lnTo>
                    <a:pt x="143" y="376"/>
                  </a:lnTo>
                  <a:lnTo>
                    <a:pt x="143" y="381"/>
                  </a:lnTo>
                  <a:lnTo>
                    <a:pt x="143" y="387"/>
                  </a:lnTo>
                  <a:lnTo>
                    <a:pt x="143" y="392"/>
                  </a:lnTo>
                  <a:lnTo>
                    <a:pt x="143" y="397"/>
                  </a:lnTo>
                  <a:lnTo>
                    <a:pt x="138" y="397"/>
                  </a:lnTo>
                  <a:lnTo>
                    <a:pt x="132" y="397"/>
                  </a:lnTo>
                  <a:lnTo>
                    <a:pt x="132" y="392"/>
                  </a:lnTo>
                  <a:lnTo>
                    <a:pt x="127" y="387"/>
                  </a:lnTo>
                  <a:lnTo>
                    <a:pt x="122" y="387"/>
                  </a:lnTo>
                  <a:lnTo>
                    <a:pt x="116" y="392"/>
                  </a:lnTo>
                  <a:lnTo>
                    <a:pt x="111" y="392"/>
                  </a:lnTo>
                  <a:lnTo>
                    <a:pt x="106" y="392"/>
                  </a:lnTo>
                  <a:lnTo>
                    <a:pt x="106" y="397"/>
                  </a:lnTo>
                  <a:lnTo>
                    <a:pt x="101" y="397"/>
                  </a:lnTo>
                  <a:lnTo>
                    <a:pt x="95" y="397"/>
                  </a:lnTo>
                  <a:lnTo>
                    <a:pt x="90" y="397"/>
                  </a:lnTo>
                  <a:lnTo>
                    <a:pt x="85" y="397"/>
                  </a:lnTo>
                  <a:lnTo>
                    <a:pt x="85" y="392"/>
                  </a:lnTo>
                  <a:lnTo>
                    <a:pt x="85" y="387"/>
                  </a:lnTo>
                  <a:lnTo>
                    <a:pt x="79" y="387"/>
                  </a:lnTo>
                  <a:lnTo>
                    <a:pt x="79" y="381"/>
                  </a:lnTo>
                  <a:lnTo>
                    <a:pt x="74" y="381"/>
                  </a:lnTo>
                  <a:lnTo>
                    <a:pt x="69" y="381"/>
                  </a:lnTo>
                  <a:lnTo>
                    <a:pt x="69" y="376"/>
                  </a:lnTo>
                  <a:lnTo>
                    <a:pt x="64" y="376"/>
                  </a:lnTo>
                  <a:lnTo>
                    <a:pt x="64" y="370"/>
                  </a:lnTo>
                  <a:lnTo>
                    <a:pt x="58" y="370"/>
                  </a:lnTo>
                  <a:lnTo>
                    <a:pt x="53" y="370"/>
                  </a:lnTo>
                  <a:lnTo>
                    <a:pt x="53" y="376"/>
                  </a:lnTo>
                  <a:lnTo>
                    <a:pt x="48" y="376"/>
                  </a:lnTo>
                  <a:lnTo>
                    <a:pt x="43" y="376"/>
                  </a:lnTo>
                  <a:lnTo>
                    <a:pt x="43" y="370"/>
                  </a:lnTo>
                  <a:lnTo>
                    <a:pt x="43" y="365"/>
                  </a:lnTo>
                  <a:lnTo>
                    <a:pt x="43" y="359"/>
                  </a:lnTo>
                  <a:lnTo>
                    <a:pt x="37" y="359"/>
                  </a:lnTo>
                  <a:lnTo>
                    <a:pt x="37" y="354"/>
                  </a:lnTo>
                  <a:lnTo>
                    <a:pt x="43" y="354"/>
                  </a:lnTo>
                  <a:lnTo>
                    <a:pt x="43" y="348"/>
                  </a:lnTo>
                  <a:lnTo>
                    <a:pt x="43" y="343"/>
                  </a:lnTo>
                  <a:lnTo>
                    <a:pt x="37" y="343"/>
                  </a:lnTo>
                  <a:lnTo>
                    <a:pt x="37" y="338"/>
                  </a:lnTo>
                  <a:lnTo>
                    <a:pt x="32" y="343"/>
                  </a:lnTo>
                  <a:lnTo>
                    <a:pt x="27" y="343"/>
                  </a:lnTo>
                  <a:lnTo>
                    <a:pt x="21" y="343"/>
                  </a:lnTo>
                  <a:lnTo>
                    <a:pt x="16" y="343"/>
                  </a:lnTo>
                  <a:lnTo>
                    <a:pt x="11" y="338"/>
                  </a:lnTo>
                  <a:lnTo>
                    <a:pt x="11" y="332"/>
                  </a:lnTo>
                  <a:lnTo>
                    <a:pt x="11" y="327"/>
                  </a:lnTo>
                  <a:lnTo>
                    <a:pt x="6" y="327"/>
                  </a:lnTo>
                  <a:lnTo>
                    <a:pt x="6" y="321"/>
                  </a:lnTo>
                  <a:lnTo>
                    <a:pt x="6" y="316"/>
                  </a:lnTo>
                  <a:lnTo>
                    <a:pt x="0" y="316"/>
                  </a:lnTo>
                  <a:lnTo>
                    <a:pt x="0" y="310"/>
                  </a:lnTo>
                  <a:lnTo>
                    <a:pt x="0" y="305"/>
                  </a:lnTo>
                  <a:lnTo>
                    <a:pt x="6" y="305"/>
                  </a:lnTo>
                  <a:lnTo>
                    <a:pt x="6" y="299"/>
                  </a:lnTo>
                  <a:lnTo>
                    <a:pt x="11" y="299"/>
                  </a:lnTo>
                  <a:lnTo>
                    <a:pt x="11" y="294"/>
                  </a:lnTo>
                  <a:lnTo>
                    <a:pt x="16" y="289"/>
                  </a:lnTo>
                  <a:lnTo>
                    <a:pt x="21" y="289"/>
                  </a:lnTo>
                  <a:lnTo>
                    <a:pt x="21" y="283"/>
                  </a:lnTo>
                  <a:lnTo>
                    <a:pt x="21" y="278"/>
                  </a:lnTo>
                  <a:lnTo>
                    <a:pt x="16" y="272"/>
                  </a:lnTo>
                  <a:lnTo>
                    <a:pt x="16" y="267"/>
                  </a:lnTo>
                  <a:lnTo>
                    <a:pt x="16" y="261"/>
                  </a:lnTo>
                  <a:lnTo>
                    <a:pt x="21" y="256"/>
                  </a:lnTo>
                  <a:lnTo>
                    <a:pt x="21" y="251"/>
                  </a:lnTo>
                  <a:lnTo>
                    <a:pt x="27" y="251"/>
                  </a:lnTo>
                  <a:lnTo>
                    <a:pt x="32" y="251"/>
                  </a:lnTo>
                  <a:lnTo>
                    <a:pt x="37" y="245"/>
                  </a:lnTo>
                  <a:lnTo>
                    <a:pt x="43" y="245"/>
                  </a:lnTo>
                  <a:lnTo>
                    <a:pt x="43" y="240"/>
                  </a:lnTo>
                  <a:lnTo>
                    <a:pt x="48" y="234"/>
                  </a:lnTo>
                  <a:lnTo>
                    <a:pt x="53" y="234"/>
                  </a:lnTo>
                  <a:lnTo>
                    <a:pt x="58" y="229"/>
                  </a:lnTo>
                  <a:lnTo>
                    <a:pt x="64" y="229"/>
                  </a:lnTo>
                  <a:lnTo>
                    <a:pt x="64" y="223"/>
                  </a:lnTo>
                  <a:lnTo>
                    <a:pt x="64" y="218"/>
                  </a:lnTo>
                  <a:lnTo>
                    <a:pt x="69" y="212"/>
                  </a:lnTo>
                  <a:lnTo>
                    <a:pt x="74" y="212"/>
                  </a:lnTo>
                  <a:lnTo>
                    <a:pt x="74" y="207"/>
                  </a:lnTo>
                  <a:lnTo>
                    <a:pt x="79" y="207"/>
                  </a:lnTo>
                  <a:lnTo>
                    <a:pt x="85" y="202"/>
                  </a:lnTo>
                  <a:lnTo>
                    <a:pt x="90" y="202"/>
                  </a:lnTo>
                  <a:lnTo>
                    <a:pt x="95" y="196"/>
                  </a:lnTo>
                  <a:lnTo>
                    <a:pt x="95" y="191"/>
                  </a:lnTo>
                  <a:lnTo>
                    <a:pt x="101" y="191"/>
                  </a:lnTo>
                  <a:lnTo>
                    <a:pt x="101" y="185"/>
                  </a:lnTo>
                  <a:lnTo>
                    <a:pt x="101" y="180"/>
                  </a:lnTo>
                  <a:lnTo>
                    <a:pt x="95" y="174"/>
                  </a:lnTo>
                  <a:lnTo>
                    <a:pt x="95" y="169"/>
                  </a:lnTo>
                  <a:lnTo>
                    <a:pt x="95" y="163"/>
                  </a:lnTo>
                  <a:lnTo>
                    <a:pt x="95" y="158"/>
                  </a:lnTo>
                  <a:lnTo>
                    <a:pt x="95" y="153"/>
                  </a:lnTo>
                  <a:lnTo>
                    <a:pt x="95" y="147"/>
                  </a:lnTo>
                  <a:lnTo>
                    <a:pt x="95" y="142"/>
                  </a:lnTo>
                  <a:lnTo>
                    <a:pt x="95" y="136"/>
                  </a:lnTo>
                  <a:lnTo>
                    <a:pt x="95" y="131"/>
                  </a:lnTo>
                  <a:lnTo>
                    <a:pt x="95" y="125"/>
                  </a:lnTo>
                  <a:lnTo>
                    <a:pt x="95" y="120"/>
                  </a:lnTo>
                  <a:lnTo>
                    <a:pt x="95" y="115"/>
                  </a:lnTo>
                  <a:lnTo>
                    <a:pt x="95" y="109"/>
                  </a:lnTo>
                  <a:lnTo>
                    <a:pt x="101" y="104"/>
                  </a:lnTo>
                  <a:lnTo>
                    <a:pt x="106" y="98"/>
                  </a:lnTo>
                  <a:lnTo>
                    <a:pt x="106" y="93"/>
                  </a:lnTo>
                  <a:lnTo>
                    <a:pt x="111" y="93"/>
                  </a:lnTo>
                  <a:lnTo>
                    <a:pt x="111" y="87"/>
                  </a:lnTo>
                  <a:lnTo>
                    <a:pt x="111" y="82"/>
                  </a:lnTo>
                  <a:lnTo>
                    <a:pt x="111" y="76"/>
                  </a:lnTo>
                  <a:lnTo>
                    <a:pt x="111" y="71"/>
                  </a:lnTo>
                  <a:lnTo>
                    <a:pt x="111" y="66"/>
                  </a:lnTo>
                  <a:lnTo>
                    <a:pt x="116" y="66"/>
                  </a:lnTo>
                  <a:lnTo>
                    <a:pt x="116" y="60"/>
                  </a:lnTo>
                  <a:lnTo>
                    <a:pt x="111" y="60"/>
                  </a:lnTo>
                  <a:lnTo>
                    <a:pt x="111" y="55"/>
                  </a:lnTo>
                  <a:lnTo>
                    <a:pt x="111" y="49"/>
                  </a:lnTo>
                  <a:lnTo>
                    <a:pt x="111" y="44"/>
                  </a:lnTo>
                  <a:lnTo>
                    <a:pt x="111" y="38"/>
                  </a:lnTo>
                  <a:lnTo>
                    <a:pt x="106" y="38"/>
                  </a:lnTo>
                  <a:lnTo>
                    <a:pt x="106" y="33"/>
                  </a:lnTo>
                  <a:lnTo>
                    <a:pt x="106" y="27"/>
                  </a:lnTo>
                  <a:lnTo>
                    <a:pt x="101" y="22"/>
                  </a:lnTo>
                  <a:lnTo>
                    <a:pt x="106" y="17"/>
                  </a:lnTo>
                  <a:lnTo>
                    <a:pt x="106" y="11"/>
                  </a:lnTo>
                  <a:lnTo>
                    <a:pt x="111" y="6"/>
                  </a:lnTo>
                  <a:lnTo>
                    <a:pt x="116" y="6"/>
                  </a:lnTo>
                  <a:lnTo>
                    <a:pt x="116" y="0"/>
                  </a:lnTo>
                  <a:close/>
                </a:path>
              </a:pathLst>
            </a:custGeom>
            <a:solidFill>
              <a:srgbClr val="FFF9A5"/>
            </a:solidFill>
            <a:ln w="7938">
              <a:solidFill>
                <a:srgbClr val="000000"/>
              </a:solidFill>
              <a:round/>
              <a:headEnd/>
              <a:tailEnd/>
            </a:ln>
          </p:spPr>
          <p:txBody>
            <a:bodyPr/>
            <a:lstStyle/>
            <a:p>
              <a:endParaRPr lang="es-CO"/>
            </a:p>
          </p:txBody>
        </p:sp>
        <p:sp>
          <p:nvSpPr>
            <p:cNvPr id="53284" name="Freeform 35"/>
            <p:cNvSpPr>
              <a:spLocks/>
            </p:cNvSpPr>
            <p:nvPr/>
          </p:nvSpPr>
          <p:spPr bwMode="auto">
            <a:xfrm>
              <a:off x="3840" y="2108"/>
              <a:ext cx="428" cy="391"/>
            </a:xfrm>
            <a:custGeom>
              <a:avLst/>
              <a:gdLst>
                <a:gd name="T0" fmla="*/ 417 w 428"/>
                <a:gd name="T1" fmla="*/ 49 h 391"/>
                <a:gd name="T2" fmla="*/ 401 w 428"/>
                <a:gd name="T3" fmla="*/ 81 h 391"/>
                <a:gd name="T4" fmla="*/ 380 w 428"/>
                <a:gd name="T5" fmla="*/ 103 h 391"/>
                <a:gd name="T6" fmla="*/ 364 w 428"/>
                <a:gd name="T7" fmla="*/ 119 h 391"/>
                <a:gd name="T8" fmla="*/ 359 w 428"/>
                <a:gd name="T9" fmla="*/ 152 h 391"/>
                <a:gd name="T10" fmla="*/ 359 w 428"/>
                <a:gd name="T11" fmla="*/ 179 h 391"/>
                <a:gd name="T12" fmla="*/ 359 w 428"/>
                <a:gd name="T13" fmla="*/ 201 h 391"/>
                <a:gd name="T14" fmla="*/ 386 w 428"/>
                <a:gd name="T15" fmla="*/ 223 h 391"/>
                <a:gd name="T16" fmla="*/ 375 w 428"/>
                <a:gd name="T17" fmla="*/ 255 h 391"/>
                <a:gd name="T18" fmla="*/ 354 w 428"/>
                <a:gd name="T19" fmla="*/ 250 h 391"/>
                <a:gd name="T20" fmla="*/ 327 w 428"/>
                <a:gd name="T21" fmla="*/ 277 h 391"/>
                <a:gd name="T22" fmla="*/ 306 w 428"/>
                <a:gd name="T23" fmla="*/ 283 h 391"/>
                <a:gd name="T24" fmla="*/ 280 w 428"/>
                <a:gd name="T25" fmla="*/ 288 h 391"/>
                <a:gd name="T26" fmla="*/ 269 w 428"/>
                <a:gd name="T27" fmla="*/ 310 h 391"/>
                <a:gd name="T28" fmla="*/ 264 w 428"/>
                <a:gd name="T29" fmla="*/ 337 h 391"/>
                <a:gd name="T30" fmla="*/ 254 w 428"/>
                <a:gd name="T31" fmla="*/ 364 h 391"/>
                <a:gd name="T32" fmla="*/ 248 w 428"/>
                <a:gd name="T33" fmla="*/ 386 h 391"/>
                <a:gd name="T34" fmla="*/ 222 w 428"/>
                <a:gd name="T35" fmla="*/ 386 h 391"/>
                <a:gd name="T36" fmla="*/ 206 w 428"/>
                <a:gd name="T37" fmla="*/ 370 h 391"/>
                <a:gd name="T38" fmla="*/ 180 w 428"/>
                <a:gd name="T39" fmla="*/ 353 h 391"/>
                <a:gd name="T40" fmla="*/ 185 w 428"/>
                <a:gd name="T41" fmla="*/ 326 h 391"/>
                <a:gd name="T42" fmla="*/ 174 w 428"/>
                <a:gd name="T43" fmla="*/ 294 h 391"/>
                <a:gd name="T44" fmla="*/ 164 w 428"/>
                <a:gd name="T45" fmla="*/ 266 h 391"/>
                <a:gd name="T46" fmla="*/ 137 w 428"/>
                <a:gd name="T47" fmla="*/ 255 h 391"/>
                <a:gd name="T48" fmla="*/ 127 w 428"/>
                <a:gd name="T49" fmla="*/ 245 h 391"/>
                <a:gd name="T50" fmla="*/ 106 w 428"/>
                <a:gd name="T51" fmla="*/ 266 h 391"/>
                <a:gd name="T52" fmla="*/ 95 w 428"/>
                <a:gd name="T53" fmla="*/ 272 h 391"/>
                <a:gd name="T54" fmla="*/ 69 w 428"/>
                <a:gd name="T55" fmla="*/ 255 h 391"/>
                <a:gd name="T56" fmla="*/ 53 w 428"/>
                <a:gd name="T57" fmla="*/ 228 h 391"/>
                <a:gd name="T58" fmla="*/ 53 w 428"/>
                <a:gd name="T59" fmla="*/ 201 h 391"/>
                <a:gd name="T60" fmla="*/ 21 w 428"/>
                <a:gd name="T61" fmla="*/ 207 h 391"/>
                <a:gd name="T62" fmla="*/ 0 w 428"/>
                <a:gd name="T63" fmla="*/ 196 h 391"/>
                <a:gd name="T64" fmla="*/ 11 w 428"/>
                <a:gd name="T65" fmla="*/ 174 h 391"/>
                <a:gd name="T66" fmla="*/ 11 w 428"/>
                <a:gd name="T67" fmla="*/ 158 h 391"/>
                <a:gd name="T68" fmla="*/ 21 w 428"/>
                <a:gd name="T69" fmla="*/ 125 h 391"/>
                <a:gd name="T70" fmla="*/ 32 w 428"/>
                <a:gd name="T71" fmla="*/ 152 h 391"/>
                <a:gd name="T72" fmla="*/ 58 w 428"/>
                <a:gd name="T73" fmla="*/ 163 h 391"/>
                <a:gd name="T74" fmla="*/ 64 w 428"/>
                <a:gd name="T75" fmla="*/ 185 h 391"/>
                <a:gd name="T76" fmla="*/ 85 w 428"/>
                <a:gd name="T77" fmla="*/ 190 h 391"/>
                <a:gd name="T78" fmla="*/ 106 w 428"/>
                <a:gd name="T79" fmla="*/ 207 h 391"/>
                <a:gd name="T80" fmla="*/ 127 w 428"/>
                <a:gd name="T81" fmla="*/ 212 h 391"/>
                <a:gd name="T82" fmla="*/ 159 w 428"/>
                <a:gd name="T83" fmla="*/ 217 h 391"/>
                <a:gd name="T84" fmla="*/ 169 w 428"/>
                <a:gd name="T85" fmla="*/ 190 h 391"/>
                <a:gd name="T86" fmla="*/ 174 w 428"/>
                <a:gd name="T87" fmla="*/ 163 h 391"/>
                <a:gd name="T88" fmla="*/ 196 w 428"/>
                <a:gd name="T89" fmla="*/ 163 h 391"/>
                <a:gd name="T90" fmla="*/ 190 w 428"/>
                <a:gd name="T91" fmla="*/ 190 h 391"/>
                <a:gd name="T92" fmla="*/ 196 w 428"/>
                <a:gd name="T93" fmla="*/ 212 h 391"/>
                <a:gd name="T94" fmla="*/ 217 w 428"/>
                <a:gd name="T95" fmla="*/ 196 h 391"/>
                <a:gd name="T96" fmla="*/ 232 w 428"/>
                <a:gd name="T97" fmla="*/ 174 h 391"/>
                <a:gd name="T98" fmla="*/ 259 w 428"/>
                <a:gd name="T99" fmla="*/ 174 h 391"/>
                <a:gd name="T100" fmla="*/ 280 w 428"/>
                <a:gd name="T101" fmla="*/ 158 h 391"/>
                <a:gd name="T102" fmla="*/ 301 w 428"/>
                <a:gd name="T103" fmla="*/ 125 h 391"/>
                <a:gd name="T104" fmla="*/ 301 w 428"/>
                <a:gd name="T105" fmla="*/ 98 h 391"/>
                <a:gd name="T106" fmla="*/ 306 w 428"/>
                <a:gd name="T107" fmla="*/ 81 h 391"/>
                <a:gd name="T108" fmla="*/ 322 w 428"/>
                <a:gd name="T109" fmla="*/ 103 h 391"/>
                <a:gd name="T110" fmla="*/ 333 w 428"/>
                <a:gd name="T111" fmla="*/ 76 h 391"/>
                <a:gd name="T112" fmla="*/ 343 w 428"/>
                <a:gd name="T113" fmla="*/ 49 h 391"/>
                <a:gd name="T114" fmla="*/ 343 w 428"/>
                <a:gd name="T115" fmla="*/ 22 h 391"/>
                <a:gd name="T116" fmla="*/ 370 w 428"/>
                <a:gd name="T117" fmla="*/ 22 h 391"/>
                <a:gd name="T118" fmla="*/ 386 w 428"/>
                <a:gd name="T119" fmla="*/ 5 h 391"/>
                <a:gd name="T120" fmla="*/ 412 w 428"/>
                <a:gd name="T121" fmla="*/ 5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8"/>
                <a:gd name="T184" fmla="*/ 0 h 391"/>
                <a:gd name="T185" fmla="*/ 428 w 428"/>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8" h="391">
                  <a:moveTo>
                    <a:pt x="428" y="11"/>
                  </a:moveTo>
                  <a:lnTo>
                    <a:pt x="422" y="22"/>
                  </a:lnTo>
                  <a:lnTo>
                    <a:pt x="422" y="27"/>
                  </a:lnTo>
                  <a:lnTo>
                    <a:pt x="417" y="32"/>
                  </a:lnTo>
                  <a:lnTo>
                    <a:pt x="417" y="38"/>
                  </a:lnTo>
                  <a:lnTo>
                    <a:pt x="417" y="43"/>
                  </a:lnTo>
                  <a:lnTo>
                    <a:pt x="417" y="49"/>
                  </a:lnTo>
                  <a:lnTo>
                    <a:pt x="412" y="49"/>
                  </a:lnTo>
                  <a:lnTo>
                    <a:pt x="412" y="54"/>
                  </a:lnTo>
                  <a:lnTo>
                    <a:pt x="407" y="60"/>
                  </a:lnTo>
                  <a:lnTo>
                    <a:pt x="407" y="65"/>
                  </a:lnTo>
                  <a:lnTo>
                    <a:pt x="401" y="71"/>
                  </a:lnTo>
                  <a:lnTo>
                    <a:pt x="401" y="76"/>
                  </a:lnTo>
                  <a:lnTo>
                    <a:pt x="401" y="81"/>
                  </a:lnTo>
                  <a:lnTo>
                    <a:pt x="401" y="87"/>
                  </a:lnTo>
                  <a:lnTo>
                    <a:pt x="401" y="92"/>
                  </a:lnTo>
                  <a:lnTo>
                    <a:pt x="396" y="92"/>
                  </a:lnTo>
                  <a:lnTo>
                    <a:pt x="396" y="98"/>
                  </a:lnTo>
                  <a:lnTo>
                    <a:pt x="391" y="98"/>
                  </a:lnTo>
                  <a:lnTo>
                    <a:pt x="386" y="103"/>
                  </a:lnTo>
                  <a:lnTo>
                    <a:pt x="380" y="103"/>
                  </a:lnTo>
                  <a:lnTo>
                    <a:pt x="375" y="103"/>
                  </a:lnTo>
                  <a:lnTo>
                    <a:pt x="375" y="98"/>
                  </a:lnTo>
                  <a:lnTo>
                    <a:pt x="375" y="103"/>
                  </a:lnTo>
                  <a:lnTo>
                    <a:pt x="375" y="109"/>
                  </a:lnTo>
                  <a:lnTo>
                    <a:pt x="375" y="114"/>
                  </a:lnTo>
                  <a:lnTo>
                    <a:pt x="370" y="114"/>
                  </a:lnTo>
                  <a:lnTo>
                    <a:pt x="364" y="119"/>
                  </a:lnTo>
                  <a:lnTo>
                    <a:pt x="359" y="125"/>
                  </a:lnTo>
                  <a:lnTo>
                    <a:pt x="359" y="130"/>
                  </a:lnTo>
                  <a:lnTo>
                    <a:pt x="359" y="136"/>
                  </a:lnTo>
                  <a:lnTo>
                    <a:pt x="354" y="141"/>
                  </a:lnTo>
                  <a:lnTo>
                    <a:pt x="359" y="141"/>
                  </a:lnTo>
                  <a:lnTo>
                    <a:pt x="359" y="147"/>
                  </a:lnTo>
                  <a:lnTo>
                    <a:pt x="359" y="152"/>
                  </a:lnTo>
                  <a:lnTo>
                    <a:pt x="364" y="158"/>
                  </a:lnTo>
                  <a:lnTo>
                    <a:pt x="370" y="158"/>
                  </a:lnTo>
                  <a:lnTo>
                    <a:pt x="370" y="163"/>
                  </a:lnTo>
                  <a:lnTo>
                    <a:pt x="364" y="163"/>
                  </a:lnTo>
                  <a:lnTo>
                    <a:pt x="364" y="168"/>
                  </a:lnTo>
                  <a:lnTo>
                    <a:pt x="364" y="174"/>
                  </a:lnTo>
                  <a:lnTo>
                    <a:pt x="359" y="179"/>
                  </a:lnTo>
                  <a:lnTo>
                    <a:pt x="359" y="185"/>
                  </a:lnTo>
                  <a:lnTo>
                    <a:pt x="359" y="190"/>
                  </a:lnTo>
                  <a:lnTo>
                    <a:pt x="354" y="190"/>
                  </a:lnTo>
                  <a:lnTo>
                    <a:pt x="354" y="196"/>
                  </a:lnTo>
                  <a:lnTo>
                    <a:pt x="349" y="196"/>
                  </a:lnTo>
                  <a:lnTo>
                    <a:pt x="354" y="201"/>
                  </a:lnTo>
                  <a:lnTo>
                    <a:pt x="359" y="201"/>
                  </a:lnTo>
                  <a:lnTo>
                    <a:pt x="364" y="207"/>
                  </a:lnTo>
                  <a:lnTo>
                    <a:pt x="370" y="207"/>
                  </a:lnTo>
                  <a:lnTo>
                    <a:pt x="375" y="212"/>
                  </a:lnTo>
                  <a:lnTo>
                    <a:pt x="375" y="217"/>
                  </a:lnTo>
                  <a:lnTo>
                    <a:pt x="380" y="217"/>
                  </a:lnTo>
                  <a:lnTo>
                    <a:pt x="380" y="223"/>
                  </a:lnTo>
                  <a:lnTo>
                    <a:pt x="386" y="223"/>
                  </a:lnTo>
                  <a:lnTo>
                    <a:pt x="380" y="228"/>
                  </a:lnTo>
                  <a:lnTo>
                    <a:pt x="375" y="228"/>
                  </a:lnTo>
                  <a:lnTo>
                    <a:pt x="375" y="234"/>
                  </a:lnTo>
                  <a:lnTo>
                    <a:pt x="375" y="239"/>
                  </a:lnTo>
                  <a:lnTo>
                    <a:pt x="375" y="245"/>
                  </a:lnTo>
                  <a:lnTo>
                    <a:pt x="375" y="250"/>
                  </a:lnTo>
                  <a:lnTo>
                    <a:pt x="375" y="255"/>
                  </a:lnTo>
                  <a:lnTo>
                    <a:pt x="370" y="255"/>
                  </a:lnTo>
                  <a:lnTo>
                    <a:pt x="364" y="255"/>
                  </a:lnTo>
                  <a:lnTo>
                    <a:pt x="364" y="250"/>
                  </a:lnTo>
                  <a:lnTo>
                    <a:pt x="359" y="250"/>
                  </a:lnTo>
                  <a:lnTo>
                    <a:pt x="359" y="245"/>
                  </a:lnTo>
                  <a:lnTo>
                    <a:pt x="354" y="245"/>
                  </a:lnTo>
                  <a:lnTo>
                    <a:pt x="354" y="250"/>
                  </a:lnTo>
                  <a:lnTo>
                    <a:pt x="349" y="255"/>
                  </a:lnTo>
                  <a:lnTo>
                    <a:pt x="343" y="255"/>
                  </a:lnTo>
                  <a:lnTo>
                    <a:pt x="343" y="261"/>
                  </a:lnTo>
                  <a:lnTo>
                    <a:pt x="338" y="266"/>
                  </a:lnTo>
                  <a:lnTo>
                    <a:pt x="333" y="272"/>
                  </a:lnTo>
                  <a:lnTo>
                    <a:pt x="327" y="272"/>
                  </a:lnTo>
                  <a:lnTo>
                    <a:pt x="327" y="277"/>
                  </a:lnTo>
                  <a:lnTo>
                    <a:pt x="322" y="277"/>
                  </a:lnTo>
                  <a:lnTo>
                    <a:pt x="317" y="283"/>
                  </a:lnTo>
                  <a:lnTo>
                    <a:pt x="317" y="288"/>
                  </a:lnTo>
                  <a:lnTo>
                    <a:pt x="317" y="294"/>
                  </a:lnTo>
                  <a:lnTo>
                    <a:pt x="312" y="294"/>
                  </a:lnTo>
                  <a:lnTo>
                    <a:pt x="306" y="288"/>
                  </a:lnTo>
                  <a:lnTo>
                    <a:pt x="306" y="283"/>
                  </a:lnTo>
                  <a:lnTo>
                    <a:pt x="301" y="283"/>
                  </a:lnTo>
                  <a:lnTo>
                    <a:pt x="296" y="277"/>
                  </a:lnTo>
                  <a:lnTo>
                    <a:pt x="291" y="277"/>
                  </a:lnTo>
                  <a:lnTo>
                    <a:pt x="291" y="283"/>
                  </a:lnTo>
                  <a:lnTo>
                    <a:pt x="285" y="283"/>
                  </a:lnTo>
                  <a:lnTo>
                    <a:pt x="285" y="288"/>
                  </a:lnTo>
                  <a:lnTo>
                    <a:pt x="280" y="288"/>
                  </a:lnTo>
                  <a:lnTo>
                    <a:pt x="275" y="294"/>
                  </a:lnTo>
                  <a:lnTo>
                    <a:pt x="275" y="299"/>
                  </a:lnTo>
                  <a:lnTo>
                    <a:pt x="269" y="299"/>
                  </a:lnTo>
                  <a:lnTo>
                    <a:pt x="275" y="299"/>
                  </a:lnTo>
                  <a:lnTo>
                    <a:pt x="275" y="304"/>
                  </a:lnTo>
                  <a:lnTo>
                    <a:pt x="269" y="304"/>
                  </a:lnTo>
                  <a:lnTo>
                    <a:pt x="269" y="310"/>
                  </a:lnTo>
                  <a:lnTo>
                    <a:pt x="269" y="315"/>
                  </a:lnTo>
                  <a:lnTo>
                    <a:pt x="269" y="321"/>
                  </a:lnTo>
                  <a:lnTo>
                    <a:pt x="275" y="321"/>
                  </a:lnTo>
                  <a:lnTo>
                    <a:pt x="275" y="326"/>
                  </a:lnTo>
                  <a:lnTo>
                    <a:pt x="275" y="332"/>
                  </a:lnTo>
                  <a:lnTo>
                    <a:pt x="269" y="337"/>
                  </a:lnTo>
                  <a:lnTo>
                    <a:pt x="264" y="337"/>
                  </a:lnTo>
                  <a:lnTo>
                    <a:pt x="264" y="343"/>
                  </a:lnTo>
                  <a:lnTo>
                    <a:pt x="259" y="343"/>
                  </a:lnTo>
                  <a:lnTo>
                    <a:pt x="259" y="348"/>
                  </a:lnTo>
                  <a:lnTo>
                    <a:pt x="259" y="353"/>
                  </a:lnTo>
                  <a:lnTo>
                    <a:pt x="254" y="353"/>
                  </a:lnTo>
                  <a:lnTo>
                    <a:pt x="254" y="359"/>
                  </a:lnTo>
                  <a:lnTo>
                    <a:pt x="254" y="364"/>
                  </a:lnTo>
                  <a:lnTo>
                    <a:pt x="254" y="370"/>
                  </a:lnTo>
                  <a:lnTo>
                    <a:pt x="248" y="370"/>
                  </a:lnTo>
                  <a:lnTo>
                    <a:pt x="254" y="370"/>
                  </a:lnTo>
                  <a:lnTo>
                    <a:pt x="254" y="375"/>
                  </a:lnTo>
                  <a:lnTo>
                    <a:pt x="254" y="381"/>
                  </a:lnTo>
                  <a:lnTo>
                    <a:pt x="248" y="381"/>
                  </a:lnTo>
                  <a:lnTo>
                    <a:pt x="248" y="386"/>
                  </a:lnTo>
                  <a:lnTo>
                    <a:pt x="248" y="391"/>
                  </a:lnTo>
                  <a:lnTo>
                    <a:pt x="243" y="391"/>
                  </a:lnTo>
                  <a:lnTo>
                    <a:pt x="238" y="391"/>
                  </a:lnTo>
                  <a:lnTo>
                    <a:pt x="232" y="391"/>
                  </a:lnTo>
                  <a:lnTo>
                    <a:pt x="227" y="391"/>
                  </a:lnTo>
                  <a:lnTo>
                    <a:pt x="227" y="386"/>
                  </a:lnTo>
                  <a:lnTo>
                    <a:pt x="222" y="386"/>
                  </a:lnTo>
                  <a:lnTo>
                    <a:pt x="227" y="386"/>
                  </a:lnTo>
                  <a:lnTo>
                    <a:pt x="227" y="381"/>
                  </a:lnTo>
                  <a:lnTo>
                    <a:pt x="222" y="381"/>
                  </a:lnTo>
                  <a:lnTo>
                    <a:pt x="217" y="381"/>
                  </a:lnTo>
                  <a:lnTo>
                    <a:pt x="211" y="381"/>
                  </a:lnTo>
                  <a:lnTo>
                    <a:pt x="211" y="375"/>
                  </a:lnTo>
                  <a:lnTo>
                    <a:pt x="206" y="370"/>
                  </a:lnTo>
                  <a:lnTo>
                    <a:pt x="201" y="370"/>
                  </a:lnTo>
                  <a:lnTo>
                    <a:pt x="201" y="364"/>
                  </a:lnTo>
                  <a:lnTo>
                    <a:pt x="201" y="359"/>
                  </a:lnTo>
                  <a:lnTo>
                    <a:pt x="196" y="353"/>
                  </a:lnTo>
                  <a:lnTo>
                    <a:pt x="190" y="353"/>
                  </a:lnTo>
                  <a:lnTo>
                    <a:pt x="185" y="353"/>
                  </a:lnTo>
                  <a:lnTo>
                    <a:pt x="180" y="353"/>
                  </a:lnTo>
                  <a:lnTo>
                    <a:pt x="174" y="353"/>
                  </a:lnTo>
                  <a:lnTo>
                    <a:pt x="174" y="348"/>
                  </a:lnTo>
                  <a:lnTo>
                    <a:pt x="180" y="343"/>
                  </a:lnTo>
                  <a:lnTo>
                    <a:pt x="180" y="337"/>
                  </a:lnTo>
                  <a:lnTo>
                    <a:pt x="180" y="332"/>
                  </a:lnTo>
                  <a:lnTo>
                    <a:pt x="185" y="332"/>
                  </a:lnTo>
                  <a:lnTo>
                    <a:pt x="185" y="326"/>
                  </a:lnTo>
                  <a:lnTo>
                    <a:pt x="185" y="321"/>
                  </a:lnTo>
                  <a:lnTo>
                    <a:pt x="185" y="315"/>
                  </a:lnTo>
                  <a:lnTo>
                    <a:pt x="185" y="310"/>
                  </a:lnTo>
                  <a:lnTo>
                    <a:pt x="180" y="310"/>
                  </a:lnTo>
                  <a:lnTo>
                    <a:pt x="180" y="304"/>
                  </a:lnTo>
                  <a:lnTo>
                    <a:pt x="180" y="299"/>
                  </a:lnTo>
                  <a:lnTo>
                    <a:pt x="174" y="294"/>
                  </a:lnTo>
                  <a:lnTo>
                    <a:pt x="174" y="288"/>
                  </a:lnTo>
                  <a:lnTo>
                    <a:pt x="169" y="288"/>
                  </a:lnTo>
                  <a:lnTo>
                    <a:pt x="169" y="283"/>
                  </a:lnTo>
                  <a:lnTo>
                    <a:pt x="164" y="283"/>
                  </a:lnTo>
                  <a:lnTo>
                    <a:pt x="164" y="277"/>
                  </a:lnTo>
                  <a:lnTo>
                    <a:pt x="164" y="272"/>
                  </a:lnTo>
                  <a:lnTo>
                    <a:pt x="164" y="266"/>
                  </a:lnTo>
                  <a:lnTo>
                    <a:pt x="159" y="266"/>
                  </a:lnTo>
                  <a:lnTo>
                    <a:pt x="159" y="261"/>
                  </a:lnTo>
                  <a:lnTo>
                    <a:pt x="153" y="261"/>
                  </a:lnTo>
                  <a:lnTo>
                    <a:pt x="148" y="261"/>
                  </a:lnTo>
                  <a:lnTo>
                    <a:pt x="148" y="255"/>
                  </a:lnTo>
                  <a:lnTo>
                    <a:pt x="143" y="255"/>
                  </a:lnTo>
                  <a:lnTo>
                    <a:pt x="137" y="255"/>
                  </a:lnTo>
                  <a:lnTo>
                    <a:pt x="132" y="255"/>
                  </a:lnTo>
                  <a:lnTo>
                    <a:pt x="137" y="250"/>
                  </a:lnTo>
                  <a:lnTo>
                    <a:pt x="137" y="245"/>
                  </a:lnTo>
                  <a:lnTo>
                    <a:pt x="137" y="239"/>
                  </a:lnTo>
                  <a:lnTo>
                    <a:pt x="132" y="239"/>
                  </a:lnTo>
                  <a:lnTo>
                    <a:pt x="132" y="245"/>
                  </a:lnTo>
                  <a:lnTo>
                    <a:pt x="127" y="245"/>
                  </a:lnTo>
                  <a:lnTo>
                    <a:pt x="127" y="250"/>
                  </a:lnTo>
                  <a:lnTo>
                    <a:pt x="122" y="250"/>
                  </a:lnTo>
                  <a:lnTo>
                    <a:pt x="116" y="255"/>
                  </a:lnTo>
                  <a:lnTo>
                    <a:pt x="116" y="261"/>
                  </a:lnTo>
                  <a:lnTo>
                    <a:pt x="111" y="261"/>
                  </a:lnTo>
                  <a:lnTo>
                    <a:pt x="111" y="266"/>
                  </a:lnTo>
                  <a:lnTo>
                    <a:pt x="106" y="266"/>
                  </a:lnTo>
                  <a:lnTo>
                    <a:pt x="106" y="272"/>
                  </a:lnTo>
                  <a:lnTo>
                    <a:pt x="100" y="272"/>
                  </a:lnTo>
                  <a:lnTo>
                    <a:pt x="100" y="277"/>
                  </a:lnTo>
                  <a:lnTo>
                    <a:pt x="100" y="272"/>
                  </a:lnTo>
                  <a:lnTo>
                    <a:pt x="100" y="277"/>
                  </a:lnTo>
                  <a:lnTo>
                    <a:pt x="95" y="277"/>
                  </a:lnTo>
                  <a:lnTo>
                    <a:pt x="95" y="272"/>
                  </a:lnTo>
                  <a:lnTo>
                    <a:pt x="90" y="272"/>
                  </a:lnTo>
                  <a:lnTo>
                    <a:pt x="90" y="266"/>
                  </a:lnTo>
                  <a:lnTo>
                    <a:pt x="85" y="261"/>
                  </a:lnTo>
                  <a:lnTo>
                    <a:pt x="79" y="261"/>
                  </a:lnTo>
                  <a:lnTo>
                    <a:pt x="74" y="261"/>
                  </a:lnTo>
                  <a:lnTo>
                    <a:pt x="74" y="255"/>
                  </a:lnTo>
                  <a:lnTo>
                    <a:pt x="69" y="255"/>
                  </a:lnTo>
                  <a:lnTo>
                    <a:pt x="64" y="255"/>
                  </a:lnTo>
                  <a:lnTo>
                    <a:pt x="58" y="250"/>
                  </a:lnTo>
                  <a:lnTo>
                    <a:pt x="58" y="245"/>
                  </a:lnTo>
                  <a:lnTo>
                    <a:pt x="58" y="239"/>
                  </a:lnTo>
                  <a:lnTo>
                    <a:pt x="53" y="239"/>
                  </a:lnTo>
                  <a:lnTo>
                    <a:pt x="53" y="234"/>
                  </a:lnTo>
                  <a:lnTo>
                    <a:pt x="53" y="228"/>
                  </a:lnTo>
                  <a:lnTo>
                    <a:pt x="58" y="228"/>
                  </a:lnTo>
                  <a:lnTo>
                    <a:pt x="58" y="223"/>
                  </a:lnTo>
                  <a:lnTo>
                    <a:pt x="58" y="217"/>
                  </a:lnTo>
                  <a:lnTo>
                    <a:pt x="58" y="212"/>
                  </a:lnTo>
                  <a:lnTo>
                    <a:pt x="53" y="212"/>
                  </a:lnTo>
                  <a:lnTo>
                    <a:pt x="53" y="207"/>
                  </a:lnTo>
                  <a:lnTo>
                    <a:pt x="53" y="201"/>
                  </a:lnTo>
                  <a:lnTo>
                    <a:pt x="48" y="201"/>
                  </a:lnTo>
                  <a:lnTo>
                    <a:pt x="42" y="207"/>
                  </a:lnTo>
                  <a:lnTo>
                    <a:pt x="37" y="207"/>
                  </a:lnTo>
                  <a:lnTo>
                    <a:pt x="37" y="212"/>
                  </a:lnTo>
                  <a:lnTo>
                    <a:pt x="32" y="212"/>
                  </a:lnTo>
                  <a:lnTo>
                    <a:pt x="27" y="207"/>
                  </a:lnTo>
                  <a:lnTo>
                    <a:pt x="21" y="207"/>
                  </a:lnTo>
                  <a:lnTo>
                    <a:pt x="16" y="207"/>
                  </a:lnTo>
                  <a:lnTo>
                    <a:pt x="16" y="212"/>
                  </a:lnTo>
                  <a:lnTo>
                    <a:pt x="11" y="212"/>
                  </a:lnTo>
                  <a:lnTo>
                    <a:pt x="5" y="212"/>
                  </a:lnTo>
                  <a:lnTo>
                    <a:pt x="0" y="207"/>
                  </a:lnTo>
                  <a:lnTo>
                    <a:pt x="0" y="201"/>
                  </a:lnTo>
                  <a:lnTo>
                    <a:pt x="0" y="196"/>
                  </a:lnTo>
                  <a:lnTo>
                    <a:pt x="0" y="190"/>
                  </a:lnTo>
                  <a:lnTo>
                    <a:pt x="5" y="190"/>
                  </a:lnTo>
                  <a:lnTo>
                    <a:pt x="11" y="190"/>
                  </a:lnTo>
                  <a:lnTo>
                    <a:pt x="11" y="185"/>
                  </a:lnTo>
                  <a:lnTo>
                    <a:pt x="5" y="179"/>
                  </a:lnTo>
                  <a:lnTo>
                    <a:pt x="5" y="174"/>
                  </a:lnTo>
                  <a:lnTo>
                    <a:pt x="11" y="174"/>
                  </a:lnTo>
                  <a:lnTo>
                    <a:pt x="16" y="174"/>
                  </a:lnTo>
                  <a:lnTo>
                    <a:pt x="16" y="168"/>
                  </a:lnTo>
                  <a:lnTo>
                    <a:pt x="11" y="168"/>
                  </a:lnTo>
                  <a:lnTo>
                    <a:pt x="11" y="163"/>
                  </a:lnTo>
                  <a:lnTo>
                    <a:pt x="16" y="163"/>
                  </a:lnTo>
                  <a:lnTo>
                    <a:pt x="16" y="158"/>
                  </a:lnTo>
                  <a:lnTo>
                    <a:pt x="11" y="158"/>
                  </a:lnTo>
                  <a:lnTo>
                    <a:pt x="5" y="158"/>
                  </a:lnTo>
                  <a:lnTo>
                    <a:pt x="5" y="152"/>
                  </a:lnTo>
                  <a:lnTo>
                    <a:pt x="11" y="147"/>
                  </a:lnTo>
                  <a:lnTo>
                    <a:pt x="11" y="141"/>
                  </a:lnTo>
                  <a:lnTo>
                    <a:pt x="11" y="136"/>
                  </a:lnTo>
                  <a:lnTo>
                    <a:pt x="16" y="130"/>
                  </a:lnTo>
                  <a:lnTo>
                    <a:pt x="21" y="125"/>
                  </a:lnTo>
                  <a:lnTo>
                    <a:pt x="21" y="130"/>
                  </a:lnTo>
                  <a:lnTo>
                    <a:pt x="21" y="136"/>
                  </a:lnTo>
                  <a:lnTo>
                    <a:pt x="27" y="136"/>
                  </a:lnTo>
                  <a:lnTo>
                    <a:pt x="27" y="141"/>
                  </a:lnTo>
                  <a:lnTo>
                    <a:pt x="27" y="147"/>
                  </a:lnTo>
                  <a:lnTo>
                    <a:pt x="32" y="147"/>
                  </a:lnTo>
                  <a:lnTo>
                    <a:pt x="32" y="152"/>
                  </a:lnTo>
                  <a:lnTo>
                    <a:pt x="32" y="158"/>
                  </a:lnTo>
                  <a:lnTo>
                    <a:pt x="37" y="163"/>
                  </a:lnTo>
                  <a:lnTo>
                    <a:pt x="42" y="163"/>
                  </a:lnTo>
                  <a:lnTo>
                    <a:pt x="48" y="163"/>
                  </a:lnTo>
                  <a:lnTo>
                    <a:pt x="53" y="163"/>
                  </a:lnTo>
                  <a:lnTo>
                    <a:pt x="58" y="158"/>
                  </a:lnTo>
                  <a:lnTo>
                    <a:pt x="58" y="163"/>
                  </a:lnTo>
                  <a:lnTo>
                    <a:pt x="64" y="163"/>
                  </a:lnTo>
                  <a:lnTo>
                    <a:pt x="64" y="168"/>
                  </a:lnTo>
                  <a:lnTo>
                    <a:pt x="64" y="174"/>
                  </a:lnTo>
                  <a:lnTo>
                    <a:pt x="58" y="174"/>
                  </a:lnTo>
                  <a:lnTo>
                    <a:pt x="58" y="179"/>
                  </a:lnTo>
                  <a:lnTo>
                    <a:pt x="64" y="179"/>
                  </a:lnTo>
                  <a:lnTo>
                    <a:pt x="64" y="185"/>
                  </a:lnTo>
                  <a:lnTo>
                    <a:pt x="64" y="190"/>
                  </a:lnTo>
                  <a:lnTo>
                    <a:pt x="64" y="196"/>
                  </a:lnTo>
                  <a:lnTo>
                    <a:pt x="69" y="196"/>
                  </a:lnTo>
                  <a:lnTo>
                    <a:pt x="74" y="196"/>
                  </a:lnTo>
                  <a:lnTo>
                    <a:pt x="74" y="190"/>
                  </a:lnTo>
                  <a:lnTo>
                    <a:pt x="79" y="190"/>
                  </a:lnTo>
                  <a:lnTo>
                    <a:pt x="85" y="190"/>
                  </a:lnTo>
                  <a:lnTo>
                    <a:pt x="85" y="196"/>
                  </a:lnTo>
                  <a:lnTo>
                    <a:pt x="90" y="196"/>
                  </a:lnTo>
                  <a:lnTo>
                    <a:pt x="90" y="201"/>
                  </a:lnTo>
                  <a:lnTo>
                    <a:pt x="95" y="201"/>
                  </a:lnTo>
                  <a:lnTo>
                    <a:pt x="100" y="201"/>
                  </a:lnTo>
                  <a:lnTo>
                    <a:pt x="100" y="207"/>
                  </a:lnTo>
                  <a:lnTo>
                    <a:pt x="106" y="207"/>
                  </a:lnTo>
                  <a:lnTo>
                    <a:pt x="106" y="212"/>
                  </a:lnTo>
                  <a:lnTo>
                    <a:pt x="106" y="217"/>
                  </a:lnTo>
                  <a:lnTo>
                    <a:pt x="111" y="217"/>
                  </a:lnTo>
                  <a:lnTo>
                    <a:pt x="116" y="217"/>
                  </a:lnTo>
                  <a:lnTo>
                    <a:pt x="122" y="217"/>
                  </a:lnTo>
                  <a:lnTo>
                    <a:pt x="127" y="217"/>
                  </a:lnTo>
                  <a:lnTo>
                    <a:pt x="127" y="212"/>
                  </a:lnTo>
                  <a:lnTo>
                    <a:pt x="132" y="212"/>
                  </a:lnTo>
                  <a:lnTo>
                    <a:pt x="137" y="212"/>
                  </a:lnTo>
                  <a:lnTo>
                    <a:pt x="143" y="207"/>
                  </a:lnTo>
                  <a:lnTo>
                    <a:pt x="148" y="207"/>
                  </a:lnTo>
                  <a:lnTo>
                    <a:pt x="153" y="212"/>
                  </a:lnTo>
                  <a:lnTo>
                    <a:pt x="153" y="217"/>
                  </a:lnTo>
                  <a:lnTo>
                    <a:pt x="159" y="217"/>
                  </a:lnTo>
                  <a:lnTo>
                    <a:pt x="164" y="217"/>
                  </a:lnTo>
                  <a:lnTo>
                    <a:pt x="164" y="212"/>
                  </a:lnTo>
                  <a:lnTo>
                    <a:pt x="164" y="207"/>
                  </a:lnTo>
                  <a:lnTo>
                    <a:pt x="164" y="201"/>
                  </a:lnTo>
                  <a:lnTo>
                    <a:pt x="164" y="196"/>
                  </a:lnTo>
                  <a:lnTo>
                    <a:pt x="169" y="196"/>
                  </a:lnTo>
                  <a:lnTo>
                    <a:pt x="169" y="190"/>
                  </a:lnTo>
                  <a:lnTo>
                    <a:pt x="164" y="190"/>
                  </a:lnTo>
                  <a:lnTo>
                    <a:pt x="164" y="185"/>
                  </a:lnTo>
                  <a:lnTo>
                    <a:pt x="164" y="179"/>
                  </a:lnTo>
                  <a:lnTo>
                    <a:pt x="169" y="174"/>
                  </a:lnTo>
                  <a:lnTo>
                    <a:pt x="169" y="168"/>
                  </a:lnTo>
                  <a:lnTo>
                    <a:pt x="174" y="168"/>
                  </a:lnTo>
                  <a:lnTo>
                    <a:pt x="174" y="163"/>
                  </a:lnTo>
                  <a:lnTo>
                    <a:pt x="180" y="163"/>
                  </a:lnTo>
                  <a:lnTo>
                    <a:pt x="180" y="158"/>
                  </a:lnTo>
                  <a:lnTo>
                    <a:pt x="180" y="152"/>
                  </a:lnTo>
                  <a:lnTo>
                    <a:pt x="185" y="152"/>
                  </a:lnTo>
                  <a:lnTo>
                    <a:pt x="185" y="158"/>
                  </a:lnTo>
                  <a:lnTo>
                    <a:pt x="190" y="158"/>
                  </a:lnTo>
                  <a:lnTo>
                    <a:pt x="196" y="163"/>
                  </a:lnTo>
                  <a:lnTo>
                    <a:pt x="196" y="168"/>
                  </a:lnTo>
                  <a:lnTo>
                    <a:pt x="201" y="168"/>
                  </a:lnTo>
                  <a:lnTo>
                    <a:pt x="201" y="174"/>
                  </a:lnTo>
                  <a:lnTo>
                    <a:pt x="201" y="179"/>
                  </a:lnTo>
                  <a:lnTo>
                    <a:pt x="196" y="185"/>
                  </a:lnTo>
                  <a:lnTo>
                    <a:pt x="196" y="190"/>
                  </a:lnTo>
                  <a:lnTo>
                    <a:pt x="190" y="190"/>
                  </a:lnTo>
                  <a:lnTo>
                    <a:pt x="190" y="196"/>
                  </a:lnTo>
                  <a:lnTo>
                    <a:pt x="185" y="196"/>
                  </a:lnTo>
                  <a:lnTo>
                    <a:pt x="190" y="196"/>
                  </a:lnTo>
                  <a:lnTo>
                    <a:pt x="190" y="201"/>
                  </a:lnTo>
                  <a:lnTo>
                    <a:pt x="190" y="207"/>
                  </a:lnTo>
                  <a:lnTo>
                    <a:pt x="196" y="207"/>
                  </a:lnTo>
                  <a:lnTo>
                    <a:pt x="196" y="212"/>
                  </a:lnTo>
                  <a:lnTo>
                    <a:pt x="201" y="212"/>
                  </a:lnTo>
                  <a:lnTo>
                    <a:pt x="201" y="207"/>
                  </a:lnTo>
                  <a:lnTo>
                    <a:pt x="201" y="201"/>
                  </a:lnTo>
                  <a:lnTo>
                    <a:pt x="206" y="201"/>
                  </a:lnTo>
                  <a:lnTo>
                    <a:pt x="206" y="196"/>
                  </a:lnTo>
                  <a:lnTo>
                    <a:pt x="211" y="196"/>
                  </a:lnTo>
                  <a:lnTo>
                    <a:pt x="217" y="196"/>
                  </a:lnTo>
                  <a:lnTo>
                    <a:pt x="217" y="190"/>
                  </a:lnTo>
                  <a:lnTo>
                    <a:pt x="222" y="190"/>
                  </a:lnTo>
                  <a:lnTo>
                    <a:pt x="222" y="185"/>
                  </a:lnTo>
                  <a:lnTo>
                    <a:pt x="227" y="185"/>
                  </a:lnTo>
                  <a:lnTo>
                    <a:pt x="227" y="179"/>
                  </a:lnTo>
                  <a:lnTo>
                    <a:pt x="227" y="174"/>
                  </a:lnTo>
                  <a:lnTo>
                    <a:pt x="232" y="174"/>
                  </a:lnTo>
                  <a:lnTo>
                    <a:pt x="238" y="174"/>
                  </a:lnTo>
                  <a:lnTo>
                    <a:pt x="243" y="174"/>
                  </a:lnTo>
                  <a:lnTo>
                    <a:pt x="248" y="174"/>
                  </a:lnTo>
                  <a:lnTo>
                    <a:pt x="248" y="179"/>
                  </a:lnTo>
                  <a:lnTo>
                    <a:pt x="254" y="179"/>
                  </a:lnTo>
                  <a:lnTo>
                    <a:pt x="259" y="179"/>
                  </a:lnTo>
                  <a:lnTo>
                    <a:pt x="259" y="174"/>
                  </a:lnTo>
                  <a:lnTo>
                    <a:pt x="264" y="174"/>
                  </a:lnTo>
                  <a:lnTo>
                    <a:pt x="264" y="168"/>
                  </a:lnTo>
                  <a:lnTo>
                    <a:pt x="269" y="168"/>
                  </a:lnTo>
                  <a:lnTo>
                    <a:pt x="269" y="163"/>
                  </a:lnTo>
                  <a:lnTo>
                    <a:pt x="275" y="163"/>
                  </a:lnTo>
                  <a:lnTo>
                    <a:pt x="275" y="158"/>
                  </a:lnTo>
                  <a:lnTo>
                    <a:pt x="280" y="158"/>
                  </a:lnTo>
                  <a:lnTo>
                    <a:pt x="280" y="152"/>
                  </a:lnTo>
                  <a:lnTo>
                    <a:pt x="285" y="147"/>
                  </a:lnTo>
                  <a:lnTo>
                    <a:pt x="291" y="141"/>
                  </a:lnTo>
                  <a:lnTo>
                    <a:pt x="296" y="136"/>
                  </a:lnTo>
                  <a:lnTo>
                    <a:pt x="301" y="136"/>
                  </a:lnTo>
                  <a:lnTo>
                    <a:pt x="301" y="130"/>
                  </a:lnTo>
                  <a:lnTo>
                    <a:pt x="301" y="125"/>
                  </a:lnTo>
                  <a:lnTo>
                    <a:pt x="301" y="119"/>
                  </a:lnTo>
                  <a:lnTo>
                    <a:pt x="301" y="114"/>
                  </a:lnTo>
                  <a:lnTo>
                    <a:pt x="301" y="109"/>
                  </a:lnTo>
                  <a:lnTo>
                    <a:pt x="306" y="109"/>
                  </a:lnTo>
                  <a:lnTo>
                    <a:pt x="306" y="103"/>
                  </a:lnTo>
                  <a:lnTo>
                    <a:pt x="306" y="98"/>
                  </a:lnTo>
                  <a:lnTo>
                    <a:pt x="301" y="98"/>
                  </a:lnTo>
                  <a:lnTo>
                    <a:pt x="301" y="92"/>
                  </a:lnTo>
                  <a:lnTo>
                    <a:pt x="296" y="87"/>
                  </a:lnTo>
                  <a:lnTo>
                    <a:pt x="291" y="81"/>
                  </a:lnTo>
                  <a:lnTo>
                    <a:pt x="296" y="81"/>
                  </a:lnTo>
                  <a:lnTo>
                    <a:pt x="296" y="76"/>
                  </a:lnTo>
                  <a:lnTo>
                    <a:pt x="301" y="81"/>
                  </a:lnTo>
                  <a:lnTo>
                    <a:pt x="306" y="81"/>
                  </a:lnTo>
                  <a:lnTo>
                    <a:pt x="306" y="87"/>
                  </a:lnTo>
                  <a:lnTo>
                    <a:pt x="306" y="92"/>
                  </a:lnTo>
                  <a:lnTo>
                    <a:pt x="312" y="92"/>
                  </a:lnTo>
                  <a:lnTo>
                    <a:pt x="312" y="98"/>
                  </a:lnTo>
                  <a:lnTo>
                    <a:pt x="317" y="98"/>
                  </a:lnTo>
                  <a:lnTo>
                    <a:pt x="317" y="103"/>
                  </a:lnTo>
                  <a:lnTo>
                    <a:pt x="322" y="103"/>
                  </a:lnTo>
                  <a:lnTo>
                    <a:pt x="322" y="98"/>
                  </a:lnTo>
                  <a:lnTo>
                    <a:pt x="327" y="98"/>
                  </a:lnTo>
                  <a:lnTo>
                    <a:pt x="327" y="92"/>
                  </a:lnTo>
                  <a:lnTo>
                    <a:pt x="333" y="92"/>
                  </a:lnTo>
                  <a:lnTo>
                    <a:pt x="333" y="87"/>
                  </a:lnTo>
                  <a:lnTo>
                    <a:pt x="333" y="81"/>
                  </a:lnTo>
                  <a:lnTo>
                    <a:pt x="333" y="76"/>
                  </a:lnTo>
                  <a:lnTo>
                    <a:pt x="338" y="76"/>
                  </a:lnTo>
                  <a:lnTo>
                    <a:pt x="338" y="71"/>
                  </a:lnTo>
                  <a:lnTo>
                    <a:pt x="343" y="71"/>
                  </a:lnTo>
                  <a:lnTo>
                    <a:pt x="343" y="65"/>
                  </a:lnTo>
                  <a:lnTo>
                    <a:pt x="343" y="60"/>
                  </a:lnTo>
                  <a:lnTo>
                    <a:pt x="343" y="54"/>
                  </a:lnTo>
                  <a:lnTo>
                    <a:pt x="343" y="49"/>
                  </a:lnTo>
                  <a:lnTo>
                    <a:pt x="343" y="43"/>
                  </a:lnTo>
                  <a:lnTo>
                    <a:pt x="343" y="38"/>
                  </a:lnTo>
                  <a:lnTo>
                    <a:pt x="343" y="32"/>
                  </a:lnTo>
                  <a:lnTo>
                    <a:pt x="343" y="27"/>
                  </a:lnTo>
                  <a:lnTo>
                    <a:pt x="338" y="27"/>
                  </a:lnTo>
                  <a:lnTo>
                    <a:pt x="338" y="22"/>
                  </a:lnTo>
                  <a:lnTo>
                    <a:pt x="343" y="22"/>
                  </a:lnTo>
                  <a:lnTo>
                    <a:pt x="343" y="27"/>
                  </a:lnTo>
                  <a:lnTo>
                    <a:pt x="349" y="27"/>
                  </a:lnTo>
                  <a:lnTo>
                    <a:pt x="354" y="27"/>
                  </a:lnTo>
                  <a:lnTo>
                    <a:pt x="359" y="27"/>
                  </a:lnTo>
                  <a:lnTo>
                    <a:pt x="364" y="27"/>
                  </a:lnTo>
                  <a:lnTo>
                    <a:pt x="364" y="22"/>
                  </a:lnTo>
                  <a:lnTo>
                    <a:pt x="370" y="22"/>
                  </a:lnTo>
                  <a:lnTo>
                    <a:pt x="370" y="16"/>
                  </a:lnTo>
                  <a:lnTo>
                    <a:pt x="375" y="11"/>
                  </a:lnTo>
                  <a:lnTo>
                    <a:pt x="375" y="5"/>
                  </a:lnTo>
                  <a:lnTo>
                    <a:pt x="380" y="5"/>
                  </a:lnTo>
                  <a:lnTo>
                    <a:pt x="380" y="11"/>
                  </a:lnTo>
                  <a:lnTo>
                    <a:pt x="386" y="11"/>
                  </a:lnTo>
                  <a:lnTo>
                    <a:pt x="386" y="5"/>
                  </a:lnTo>
                  <a:lnTo>
                    <a:pt x="391" y="5"/>
                  </a:lnTo>
                  <a:lnTo>
                    <a:pt x="391" y="0"/>
                  </a:lnTo>
                  <a:lnTo>
                    <a:pt x="396" y="5"/>
                  </a:lnTo>
                  <a:lnTo>
                    <a:pt x="401" y="5"/>
                  </a:lnTo>
                  <a:lnTo>
                    <a:pt x="401" y="0"/>
                  </a:lnTo>
                  <a:lnTo>
                    <a:pt x="407" y="0"/>
                  </a:lnTo>
                  <a:lnTo>
                    <a:pt x="412" y="5"/>
                  </a:lnTo>
                  <a:lnTo>
                    <a:pt x="417" y="5"/>
                  </a:lnTo>
                  <a:lnTo>
                    <a:pt x="417" y="11"/>
                  </a:lnTo>
                  <a:lnTo>
                    <a:pt x="422" y="11"/>
                  </a:lnTo>
                  <a:lnTo>
                    <a:pt x="428" y="11"/>
                  </a:lnTo>
                  <a:close/>
                </a:path>
              </a:pathLst>
            </a:custGeom>
            <a:solidFill>
              <a:srgbClr val="FFF9A5"/>
            </a:solidFill>
            <a:ln w="7938">
              <a:solidFill>
                <a:srgbClr val="000000"/>
              </a:solidFill>
              <a:round/>
              <a:headEnd/>
              <a:tailEnd/>
            </a:ln>
          </p:spPr>
          <p:txBody>
            <a:bodyPr/>
            <a:lstStyle/>
            <a:p>
              <a:endParaRPr lang="es-CO"/>
            </a:p>
          </p:txBody>
        </p:sp>
        <p:sp>
          <p:nvSpPr>
            <p:cNvPr id="53285" name="Freeform 36"/>
            <p:cNvSpPr>
              <a:spLocks/>
            </p:cNvSpPr>
            <p:nvPr/>
          </p:nvSpPr>
          <p:spPr bwMode="auto">
            <a:xfrm>
              <a:off x="4088" y="2238"/>
              <a:ext cx="518" cy="327"/>
            </a:xfrm>
            <a:custGeom>
              <a:avLst/>
              <a:gdLst>
                <a:gd name="T0" fmla="*/ 127 w 518"/>
                <a:gd name="T1" fmla="*/ 17 h 327"/>
                <a:gd name="T2" fmla="*/ 153 w 518"/>
                <a:gd name="T3" fmla="*/ 33 h 327"/>
                <a:gd name="T4" fmla="*/ 174 w 518"/>
                <a:gd name="T5" fmla="*/ 22 h 327"/>
                <a:gd name="T6" fmla="*/ 206 w 518"/>
                <a:gd name="T7" fmla="*/ 17 h 327"/>
                <a:gd name="T8" fmla="*/ 233 w 518"/>
                <a:gd name="T9" fmla="*/ 6 h 327"/>
                <a:gd name="T10" fmla="*/ 264 w 518"/>
                <a:gd name="T11" fmla="*/ 11 h 327"/>
                <a:gd name="T12" fmla="*/ 291 w 518"/>
                <a:gd name="T13" fmla="*/ 0 h 327"/>
                <a:gd name="T14" fmla="*/ 322 w 518"/>
                <a:gd name="T15" fmla="*/ 0 h 327"/>
                <a:gd name="T16" fmla="*/ 349 w 518"/>
                <a:gd name="T17" fmla="*/ 6 h 327"/>
                <a:gd name="T18" fmla="*/ 370 w 518"/>
                <a:gd name="T19" fmla="*/ 6 h 327"/>
                <a:gd name="T20" fmla="*/ 396 w 518"/>
                <a:gd name="T21" fmla="*/ 6 h 327"/>
                <a:gd name="T22" fmla="*/ 423 w 518"/>
                <a:gd name="T23" fmla="*/ 0 h 327"/>
                <a:gd name="T24" fmla="*/ 454 w 518"/>
                <a:gd name="T25" fmla="*/ 0 h 327"/>
                <a:gd name="T26" fmla="*/ 475 w 518"/>
                <a:gd name="T27" fmla="*/ 11 h 327"/>
                <a:gd name="T28" fmla="*/ 496 w 518"/>
                <a:gd name="T29" fmla="*/ 22 h 327"/>
                <a:gd name="T30" fmla="*/ 512 w 518"/>
                <a:gd name="T31" fmla="*/ 38 h 327"/>
                <a:gd name="T32" fmla="*/ 507 w 518"/>
                <a:gd name="T33" fmla="*/ 60 h 327"/>
                <a:gd name="T34" fmla="*/ 491 w 518"/>
                <a:gd name="T35" fmla="*/ 87 h 327"/>
                <a:gd name="T36" fmla="*/ 475 w 518"/>
                <a:gd name="T37" fmla="*/ 104 h 327"/>
                <a:gd name="T38" fmla="*/ 444 w 518"/>
                <a:gd name="T39" fmla="*/ 115 h 327"/>
                <a:gd name="T40" fmla="*/ 417 w 518"/>
                <a:gd name="T41" fmla="*/ 125 h 327"/>
                <a:gd name="T42" fmla="*/ 396 w 518"/>
                <a:gd name="T43" fmla="*/ 142 h 327"/>
                <a:gd name="T44" fmla="*/ 380 w 518"/>
                <a:gd name="T45" fmla="*/ 164 h 327"/>
                <a:gd name="T46" fmla="*/ 359 w 518"/>
                <a:gd name="T47" fmla="*/ 185 h 327"/>
                <a:gd name="T48" fmla="*/ 338 w 518"/>
                <a:gd name="T49" fmla="*/ 202 h 327"/>
                <a:gd name="T50" fmla="*/ 322 w 518"/>
                <a:gd name="T51" fmla="*/ 229 h 327"/>
                <a:gd name="T52" fmla="*/ 296 w 518"/>
                <a:gd name="T53" fmla="*/ 240 h 327"/>
                <a:gd name="T54" fmla="*/ 264 w 518"/>
                <a:gd name="T55" fmla="*/ 256 h 327"/>
                <a:gd name="T56" fmla="*/ 238 w 518"/>
                <a:gd name="T57" fmla="*/ 267 h 327"/>
                <a:gd name="T58" fmla="*/ 211 w 518"/>
                <a:gd name="T59" fmla="*/ 278 h 327"/>
                <a:gd name="T60" fmla="*/ 190 w 518"/>
                <a:gd name="T61" fmla="*/ 294 h 327"/>
                <a:gd name="T62" fmla="*/ 164 w 518"/>
                <a:gd name="T63" fmla="*/ 310 h 327"/>
                <a:gd name="T64" fmla="*/ 143 w 518"/>
                <a:gd name="T65" fmla="*/ 305 h 327"/>
                <a:gd name="T66" fmla="*/ 111 w 518"/>
                <a:gd name="T67" fmla="*/ 316 h 327"/>
                <a:gd name="T68" fmla="*/ 85 w 518"/>
                <a:gd name="T69" fmla="*/ 321 h 327"/>
                <a:gd name="T70" fmla="*/ 58 w 518"/>
                <a:gd name="T71" fmla="*/ 327 h 327"/>
                <a:gd name="T72" fmla="*/ 48 w 518"/>
                <a:gd name="T73" fmla="*/ 305 h 327"/>
                <a:gd name="T74" fmla="*/ 27 w 518"/>
                <a:gd name="T75" fmla="*/ 289 h 327"/>
                <a:gd name="T76" fmla="*/ 11 w 518"/>
                <a:gd name="T77" fmla="*/ 261 h 327"/>
                <a:gd name="T78" fmla="*/ 6 w 518"/>
                <a:gd name="T79" fmla="*/ 240 h 327"/>
                <a:gd name="T80" fmla="*/ 11 w 518"/>
                <a:gd name="T81" fmla="*/ 213 h 327"/>
                <a:gd name="T82" fmla="*/ 27 w 518"/>
                <a:gd name="T83" fmla="*/ 191 h 327"/>
                <a:gd name="T84" fmla="*/ 27 w 518"/>
                <a:gd name="T85" fmla="*/ 169 h 327"/>
                <a:gd name="T86" fmla="*/ 37 w 518"/>
                <a:gd name="T87" fmla="*/ 153 h 327"/>
                <a:gd name="T88" fmla="*/ 58 w 518"/>
                <a:gd name="T89" fmla="*/ 158 h 327"/>
                <a:gd name="T90" fmla="*/ 79 w 518"/>
                <a:gd name="T91" fmla="*/ 147 h 327"/>
                <a:gd name="T92" fmla="*/ 101 w 518"/>
                <a:gd name="T93" fmla="*/ 125 h 327"/>
                <a:gd name="T94" fmla="*/ 116 w 518"/>
                <a:gd name="T95" fmla="*/ 125 h 327"/>
                <a:gd name="T96" fmla="*/ 127 w 518"/>
                <a:gd name="T97" fmla="*/ 104 h 327"/>
                <a:gd name="T98" fmla="*/ 127 w 518"/>
                <a:gd name="T99" fmla="*/ 87 h 327"/>
                <a:gd name="T100" fmla="*/ 101 w 518"/>
                <a:gd name="T101" fmla="*/ 66 h 327"/>
                <a:gd name="T102" fmla="*/ 116 w 518"/>
                <a:gd name="T103" fmla="*/ 44 h 327"/>
                <a:gd name="T104" fmla="*/ 111 w 518"/>
                <a:gd name="T105" fmla="*/ 22 h 3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327"/>
                <a:gd name="T161" fmla="*/ 518 w 518"/>
                <a:gd name="T162" fmla="*/ 327 h 3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327">
                  <a:moveTo>
                    <a:pt x="111" y="0"/>
                  </a:moveTo>
                  <a:lnTo>
                    <a:pt x="111" y="6"/>
                  </a:lnTo>
                  <a:lnTo>
                    <a:pt x="116" y="11"/>
                  </a:lnTo>
                  <a:lnTo>
                    <a:pt x="122" y="11"/>
                  </a:lnTo>
                  <a:lnTo>
                    <a:pt x="127" y="11"/>
                  </a:lnTo>
                  <a:lnTo>
                    <a:pt x="127" y="17"/>
                  </a:lnTo>
                  <a:lnTo>
                    <a:pt x="132" y="22"/>
                  </a:lnTo>
                  <a:lnTo>
                    <a:pt x="138" y="22"/>
                  </a:lnTo>
                  <a:lnTo>
                    <a:pt x="138" y="28"/>
                  </a:lnTo>
                  <a:lnTo>
                    <a:pt x="143" y="28"/>
                  </a:lnTo>
                  <a:lnTo>
                    <a:pt x="148" y="33"/>
                  </a:lnTo>
                  <a:lnTo>
                    <a:pt x="153" y="33"/>
                  </a:lnTo>
                  <a:lnTo>
                    <a:pt x="159" y="33"/>
                  </a:lnTo>
                  <a:lnTo>
                    <a:pt x="159" y="28"/>
                  </a:lnTo>
                  <a:lnTo>
                    <a:pt x="164" y="28"/>
                  </a:lnTo>
                  <a:lnTo>
                    <a:pt x="164" y="22"/>
                  </a:lnTo>
                  <a:lnTo>
                    <a:pt x="169" y="22"/>
                  </a:lnTo>
                  <a:lnTo>
                    <a:pt x="174" y="22"/>
                  </a:lnTo>
                  <a:lnTo>
                    <a:pt x="180" y="22"/>
                  </a:lnTo>
                  <a:lnTo>
                    <a:pt x="180" y="17"/>
                  </a:lnTo>
                  <a:lnTo>
                    <a:pt x="185" y="17"/>
                  </a:lnTo>
                  <a:lnTo>
                    <a:pt x="190" y="17"/>
                  </a:lnTo>
                  <a:lnTo>
                    <a:pt x="201" y="17"/>
                  </a:lnTo>
                  <a:lnTo>
                    <a:pt x="206" y="17"/>
                  </a:lnTo>
                  <a:lnTo>
                    <a:pt x="206" y="11"/>
                  </a:lnTo>
                  <a:lnTo>
                    <a:pt x="211" y="11"/>
                  </a:lnTo>
                  <a:lnTo>
                    <a:pt x="217" y="11"/>
                  </a:lnTo>
                  <a:lnTo>
                    <a:pt x="222" y="6"/>
                  </a:lnTo>
                  <a:lnTo>
                    <a:pt x="227" y="6"/>
                  </a:lnTo>
                  <a:lnTo>
                    <a:pt x="233" y="6"/>
                  </a:lnTo>
                  <a:lnTo>
                    <a:pt x="238" y="11"/>
                  </a:lnTo>
                  <a:lnTo>
                    <a:pt x="243" y="11"/>
                  </a:lnTo>
                  <a:lnTo>
                    <a:pt x="248" y="11"/>
                  </a:lnTo>
                  <a:lnTo>
                    <a:pt x="254" y="11"/>
                  </a:lnTo>
                  <a:lnTo>
                    <a:pt x="259" y="11"/>
                  </a:lnTo>
                  <a:lnTo>
                    <a:pt x="264" y="11"/>
                  </a:lnTo>
                  <a:lnTo>
                    <a:pt x="264" y="6"/>
                  </a:lnTo>
                  <a:lnTo>
                    <a:pt x="269" y="6"/>
                  </a:lnTo>
                  <a:lnTo>
                    <a:pt x="275" y="6"/>
                  </a:lnTo>
                  <a:lnTo>
                    <a:pt x="280" y="6"/>
                  </a:lnTo>
                  <a:lnTo>
                    <a:pt x="285" y="0"/>
                  </a:lnTo>
                  <a:lnTo>
                    <a:pt x="291" y="0"/>
                  </a:lnTo>
                  <a:lnTo>
                    <a:pt x="296" y="0"/>
                  </a:lnTo>
                  <a:lnTo>
                    <a:pt x="301" y="0"/>
                  </a:lnTo>
                  <a:lnTo>
                    <a:pt x="306" y="0"/>
                  </a:lnTo>
                  <a:lnTo>
                    <a:pt x="312" y="0"/>
                  </a:lnTo>
                  <a:lnTo>
                    <a:pt x="317" y="0"/>
                  </a:lnTo>
                  <a:lnTo>
                    <a:pt x="322" y="0"/>
                  </a:lnTo>
                  <a:lnTo>
                    <a:pt x="328" y="0"/>
                  </a:lnTo>
                  <a:lnTo>
                    <a:pt x="328" y="6"/>
                  </a:lnTo>
                  <a:lnTo>
                    <a:pt x="333" y="6"/>
                  </a:lnTo>
                  <a:lnTo>
                    <a:pt x="338" y="6"/>
                  </a:lnTo>
                  <a:lnTo>
                    <a:pt x="343" y="6"/>
                  </a:lnTo>
                  <a:lnTo>
                    <a:pt x="349" y="6"/>
                  </a:lnTo>
                  <a:lnTo>
                    <a:pt x="349" y="11"/>
                  </a:lnTo>
                  <a:lnTo>
                    <a:pt x="354" y="11"/>
                  </a:lnTo>
                  <a:lnTo>
                    <a:pt x="354" y="6"/>
                  </a:lnTo>
                  <a:lnTo>
                    <a:pt x="359" y="6"/>
                  </a:lnTo>
                  <a:lnTo>
                    <a:pt x="365" y="6"/>
                  </a:lnTo>
                  <a:lnTo>
                    <a:pt x="370" y="6"/>
                  </a:lnTo>
                  <a:lnTo>
                    <a:pt x="375" y="6"/>
                  </a:lnTo>
                  <a:lnTo>
                    <a:pt x="380" y="6"/>
                  </a:lnTo>
                  <a:lnTo>
                    <a:pt x="386" y="11"/>
                  </a:lnTo>
                  <a:lnTo>
                    <a:pt x="391" y="11"/>
                  </a:lnTo>
                  <a:lnTo>
                    <a:pt x="391" y="6"/>
                  </a:lnTo>
                  <a:lnTo>
                    <a:pt x="396" y="6"/>
                  </a:lnTo>
                  <a:lnTo>
                    <a:pt x="401" y="6"/>
                  </a:lnTo>
                  <a:lnTo>
                    <a:pt x="407" y="6"/>
                  </a:lnTo>
                  <a:lnTo>
                    <a:pt x="412" y="6"/>
                  </a:lnTo>
                  <a:lnTo>
                    <a:pt x="417" y="6"/>
                  </a:lnTo>
                  <a:lnTo>
                    <a:pt x="417" y="0"/>
                  </a:lnTo>
                  <a:lnTo>
                    <a:pt x="423" y="0"/>
                  </a:lnTo>
                  <a:lnTo>
                    <a:pt x="428" y="0"/>
                  </a:lnTo>
                  <a:lnTo>
                    <a:pt x="433" y="0"/>
                  </a:lnTo>
                  <a:lnTo>
                    <a:pt x="438" y="0"/>
                  </a:lnTo>
                  <a:lnTo>
                    <a:pt x="444" y="0"/>
                  </a:lnTo>
                  <a:lnTo>
                    <a:pt x="449" y="0"/>
                  </a:lnTo>
                  <a:lnTo>
                    <a:pt x="454" y="0"/>
                  </a:lnTo>
                  <a:lnTo>
                    <a:pt x="460" y="0"/>
                  </a:lnTo>
                  <a:lnTo>
                    <a:pt x="465" y="0"/>
                  </a:lnTo>
                  <a:lnTo>
                    <a:pt x="470" y="0"/>
                  </a:lnTo>
                  <a:lnTo>
                    <a:pt x="470" y="6"/>
                  </a:lnTo>
                  <a:lnTo>
                    <a:pt x="475" y="6"/>
                  </a:lnTo>
                  <a:lnTo>
                    <a:pt x="475" y="11"/>
                  </a:lnTo>
                  <a:lnTo>
                    <a:pt x="481" y="11"/>
                  </a:lnTo>
                  <a:lnTo>
                    <a:pt x="481" y="17"/>
                  </a:lnTo>
                  <a:lnTo>
                    <a:pt x="486" y="17"/>
                  </a:lnTo>
                  <a:lnTo>
                    <a:pt x="486" y="22"/>
                  </a:lnTo>
                  <a:lnTo>
                    <a:pt x="491" y="22"/>
                  </a:lnTo>
                  <a:lnTo>
                    <a:pt x="496" y="22"/>
                  </a:lnTo>
                  <a:lnTo>
                    <a:pt x="502" y="22"/>
                  </a:lnTo>
                  <a:lnTo>
                    <a:pt x="502" y="28"/>
                  </a:lnTo>
                  <a:lnTo>
                    <a:pt x="507" y="28"/>
                  </a:lnTo>
                  <a:lnTo>
                    <a:pt x="507" y="33"/>
                  </a:lnTo>
                  <a:lnTo>
                    <a:pt x="507" y="38"/>
                  </a:lnTo>
                  <a:lnTo>
                    <a:pt x="512" y="38"/>
                  </a:lnTo>
                  <a:lnTo>
                    <a:pt x="518" y="38"/>
                  </a:lnTo>
                  <a:lnTo>
                    <a:pt x="518" y="44"/>
                  </a:lnTo>
                  <a:lnTo>
                    <a:pt x="512" y="44"/>
                  </a:lnTo>
                  <a:lnTo>
                    <a:pt x="512" y="49"/>
                  </a:lnTo>
                  <a:lnTo>
                    <a:pt x="507" y="55"/>
                  </a:lnTo>
                  <a:lnTo>
                    <a:pt x="507" y="60"/>
                  </a:lnTo>
                  <a:lnTo>
                    <a:pt x="502" y="60"/>
                  </a:lnTo>
                  <a:lnTo>
                    <a:pt x="502" y="66"/>
                  </a:lnTo>
                  <a:lnTo>
                    <a:pt x="496" y="71"/>
                  </a:lnTo>
                  <a:lnTo>
                    <a:pt x="496" y="77"/>
                  </a:lnTo>
                  <a:lnTo>
                    <a:pt x="496" y="82"/>
                  </a:lnTo>
                  <a:lnTo>
                    <a:pt x="491" y="87"/>
                  </a:lnTo>
                  <a:lnTo>
                    <a:pt x="486" y="87"/>
                  </a:lnTo>
                  <a:lnTo>
                    <a:pt x="486" y="93"/>
                  </a:lnTo>
                  <a:lnTo>
                    <a:pt x="486" y="98"/>
                  </a:lnTo>
                  <a:lnTo>
                    <a:pt x="481" y="98"/>
                  </a:lnTo>
                  <a:lnTo>
                    <a:pt x="475" y="98"/>
                  </a:lnTo>
                  <a:lnTo>
                    <a:pt x="475" y="104"/>
                  </a:lnTo>
                  <a:lnTo>
                    <a:pt x="470" y="109"/>
                  </a:lnTo>
                  <a:lnTo>
                    <a:pt x="465" y="109"/>
                  </a:lnTo>
                  <a:lnTo>
                    <a:pt x="460" y="109"/>
                  </a:lnTo>
                  <a:lnTo>
                    <a:pt x="454" y="115"/>
                  </a:lnTo>
                  <a:lnTo>
                    <a:pt x="449" y="115"/>
                  </a:lnTo>
                  <a:lnTo>
                    <a:pt x="444" y="115"/>
                  </a:lnTo>
                  <a:lnTo>
                    <a:pt x="438" y="115"/>
                  </a:lnTo>
                  <a:lnTo>
                    <a:pt x="433" y="115"/>
                  </a:lnTo>
                  <a:lnTo>
                    <a:pt x="433" y="120"/>
                  </a:lnTo>
                  <a:lnTo>
                    <a:pt x="428" y="120"/>
                  </a:lnTo>
                  <a:lnTo>
                    <a:pt x="423" y="120"/>
                  </a:lnTo>
                  <a:lnTo>
                    <a:pt x="417" y="125"/>
                  </a:lnTo>
                  <a:lnTo>
                    <a:pt x="412" y="125"/>
                  </a:lnTo>
                  <a:lnTo>
                    <a:pt x="412" y="131"/>
                  </a:lnTo>
                  <a:lnTo>
                    <a:pt x="407" y="136"/>
                  </a:lnTo>
                  <a:lnTo>
                    <a:pt x="401" y="136"/>
                  </a:lnTo>
                  <a:lnTo>
                    <a:pt x="401" y="142"/>
                  </a:lnTo>
                  <a:lnTo>
                    <a:pt x="396" y="142"/>
                  </a:lnTo>
                  <a:lnTo>
                    <a:pt x="391" y="142"/>
                  </a:lnTo>
                  <a:lnTo>
                    <a:pt x="391" y="147"/>
                  </a:lnTo>
                  <a:lnTo>
                    <a:pt x="386" y="147"/>
                  </a:lnTo>
                  <a:lnTo>
                    <a:pt x="386" y="153"/>
                  </a:lnTo>
                  <a:lnTo>
                    <a:pt x="386" y="158"/>
                  </a:lnTo>
                  <a:lnTo>
                    <a:pt x="380" y="164"/>
                  </a:lnTo>
                  <a:lnTo>
                    <a:pt x="375" y="169"/>
                  </a:lnTo>
                  <a:lnTo>
                    <a:pt x="370" y="174"/>
                  </a:lnTo>
                  <a:lnTo>
                    <a:pt x="365" y="174"/>
                  </a:lnTo>
                  <a:lnTo>
                    <a:pt x="365" y="180"/>
                  </a:lnTo>
                  <a:lnTo>
                    <a:pt x="359" y="180"/>
                  </a:lnTo>
                  <a:lnTo>
                    <a:pt x="359" y="185"/>
                  </a:lnTo>
                  <a:lnTo>
                    <a:pt x="354" y="185"/>
                  </a:lnTo>
                  <a:lnTo>
                    <a:pt x="349" y="191"/>
                  </a:lnTo>
                  <a:lnTo>
                    <a:pt x="343" y="191"/>
                  </a:lnTo>
                  <a:lnTo>
                    <a:pt x="338" y="191"/>
                  </a:lnTo>
                  <a:lnTo>
                    <a:pt x="338" y="196"/>
                  </a:lnTo>
                  <a:lnTo>
                    <a:pt x="338" y="202"/>
                  </a:lnTo>
                  <a:lnTo>
                    <a:pt x="333" y="207"/>
                  </a:lnTo>
                  <a:lnTo>
                    <a:pt x="333" y="213"/>
                  </a:lnTo>
                  <a:lnTo>
                    <a:pt x="328" y="218"/>
                  </a:lnTo>
                  <a:lnTo>
                    <a:pt x="328" y="223"/>
                  </a:lnTo>
                  <a:lnTo>
                    <a:pt x="322" y="223"/>
                  </a:lnTo>
                  <a:lnTo>
                    <a:pt x="322" y="229"/>
                  </a:lnTo>
                  <a:lnTo>
                    <a:pt x="317" y="229"/>
                  </a:lnTo>
                  <a:lnTo>
                    <a:pt x="312" y="229"/>
                  </a:lnTo>
                  <a:lnTo>
                    <a:pt x="312" y="234"/>
                  </a:lnTo>
                  <a:lnTo>
                    <a:pt x="306" y="234"/>
                  </a:lnTo>
                  <a:lnTo>
                    <a:pt x="301" y="240"/>
                  </a:lnTo>
                  <a:lnTo>
                    <a:pt x="296" y="240"/>
                  </a:lnTo>
                  <a:lnTo>
                    <a:pt x="291" y="240"/>
                  </a:lnTo>
                  <a:lnTo>
                    <a:pt x="285" y="245"/>
                  </a:lnTo>
                  <a:lnTo>
                    <a:pt x="280" y="245"/>
                  </a:lnTo>
                  <a:lnTo>
                    <a:pt x="275" y="251"/>
                  </a:lnTo>
                  <a:lnTo>
                    <a:pt x="269" y="251"/>
                  </a:lnTo>
                  <a:lnTo>
                    <a:pt x="264" y="256"/>
                  </a:lnTo>
                  <a:lnTo>
                    <a:pt x="259" y="256"/>
                  </a:lnTo>
                  <a:lnTo>
                    <a:pt x="254" y="256"/>
                  </a:lnTo>
                  <a:lnTo>
                    <a:pt x="248" y="261"/>
                  </a:lnTo>
                  <a:lnTo>
                    <a:pt x="243" y="261"/>
                  </a:lnTo>
                  <a:lnTo>
                    <a:pt x="243" y="267"/>
                  </a:lnTo>
                  <a:lnTo>
                    <a:pt x="238" y="267"/>
                  </a:lnTo>
                  <a:lnTo>
                    <a:pt x="233" y="267"/>
                  </a:lnTo>
                  <a:lnTo>
                    <a:pt x="227" y="272"/>
                  </a:lnTo>
                  <a:lnTo>
                    <a:pt x="222" y="272"/>
                  </a:lnTo>
                  <a:lnTo>
                    <a:pt x="222" y="278"/>
                  </a:lnTo>
                  <a:lnTo>
                    <a:pt x="217" y="278"/>
                  </a:lnTo>
                  <a:lnTo>
                    <a:pt x="211" y="278"/>
                  </a:lnTo>
                  <a:lnTo>
                    <a:pt x="206" y="278"/>
                  </a:lnTo>
                  <a:lnTo>
                    <a:pt x="206" y="283"/>
                  </a:lnTo>
                  <a:lnTo>
                    <a:pt x="201" y="283"/>
                  </a:lnTo>
                  <a:lnTo>
                    <a:pt x="201" y="289"/>
                  </a:lnTo>
                  <a:lnTo>
                    <a:pt x="196" y="289"/>
                  </a:lnTo>
                  <a:lnTo>
                    <a:pt x="190" y="294"/>
                  </a:lnTo>
                  <a:lnTo>
                    <a:pt x="185" y="300"/>
                  </a:lnTo>
                  <a:lnTo>
                    <a:pt x="185" y="305"/>
                  </a:lnTo>
                  <a:lnTo>
                    <a:pt x="180" y="305"/>
                  </a:lnTo>
                  <a:lnTo>
                    <a:pt x="174" y="310"/>
                  </a:lnTo>
                  <a:lnTo>
                    <a:pt x="169" y="310"/>
                  </a:lnTo>
                  <a:lnTo>
                    <a:pt x="164" y="310"/>
                  </a:lnTo>
                  <a:lnTo>
                    <a:pt x="164" y="305"/>
                  </a:lnTo>
                  <a:lnTo>
                    <a:pt x="159" y="300"/>
                  </a:lnTo>
                  <a:lnTo>
                    <a:pt x="153" y="300"/>
                  </a:lnTo>
                  <a:lnTo>
                    <a:pt x="148" y="300"/>
                  </a:lnTo>
                  <a:lnTo>
                    <a:pt x="143" y="300"/>
                  </a:lnTo>
                  <a:lnTo>
                    <a:pt x="143" y="305"/>
                  </a:lnTo>
                  <a:lnTo>
                    <a:pt x="138" y="305"/>
                  </a:lnTo>
                  <a:lnTo>
                    <a:pt x="132" y="305"/>
                  </a:lnTo>
                  <a:lnTo>
                    <a:pt x="122" y="310"/>
                  </a:lnTo>
                  <a:lnTo>
                    <a:pt x="116" y="310"/>
                  </a:lnTo>
                  <a:lnTo>
                    <a:pt x="116" y="316"/>
                  </a:lnTo>
                  <a:lnTo>
                    <a:pt x="111" y="316"/>
                  </a:lnTo>
                  <a:lnTo>
                    <a:pt x="106" y="316"/>
                  </a:lnTo>
                  <a:lnTo>
                    <a:pt x="101" y="316"/>
                  </a:lnTo>
                  <a:lnTo>
                    <a:pt x="101" y="321"/>
                  </a:lnTo>
                  <a:lnTo>
                    <a:pt x="95" y="316"/>
                  </a:lnTo>
                  <a:lnTo>
                    <a:pt x="90" y="316"/>
                  </a:lnTo>
                  <a:lnTo>
                    <a:pt x="85" y="321"/>
                  </a:lnTo>
                  <a:lnTo>
                    <a:pt x="79" y="321"/>
                  </a:lnTo>
                  <a:lnTo>
                    <a:pt x="74" y="321"/>
                  </a:lnTo>
                  <a:lnTo>
                    <a:pt x="69" y="321"/>
                  </a:lnTo>
                  <a:lnTo>
                    <a:pt x="64" y="321"/>
                  </a:lnTo>
                  <a:lnTo>
                    <a:pt x="64" y="327"/>
                  </a:lnTo>
                  <a:lnTo>
                    <a:pt x="58" y="327"/>
                  </a:lnTo>
                  <a:lnTo>
                    <a:pt x="58" y="321"/>
                  </a:lnTo>
                  <a:lnTo>
                    <a:pt x="53" y="321"/>
                  </a:lnTo>
                  <a:lnTo>
                    <a:pt x="53" y="316"/>
                  </a:lnTo>
                  <a:lnTo>
                    <a:pt x="48" y="316"/>
                  </a:lnTo>
                  <a:lnTo>
                    <a:pt x="48" y="310"/>
                  </a:lnTo>
                  <a:lnTo>
                    <a:pt x="48" y="305"/>
                  </a:lnTo>
                  <a:lnTo>
                    <a:pt x="43" y="305"/>
                  </a:lnTo>
                  <a:lnTo>
                    <a:pt x="43" y="300"/>
                  </a:lnTo>
                  <a:lnTo>
                    <a:pt x="37" y="300"/>
                  </a:lnTo>
                  <a:lnTo>
                    <a:pt x="37" y="294"/>
                  </a:lnTo>
                  <a:lnTo>
                    <a:pt x="32" y="294"/>
                  </a:lnTo>
                  <a:lnTo>
                    <a:pt x="27" y="289"/>
                  </a:lnTo>
                  <a:lnTo>
                    <a:pt x="27" y="283"/>
                  </a:lnTo>
                  <a:lnTo>
                    <a:pt x="21" y="278"/>
                  </a:lnTo>
                  <a:lnTo>
                    <a:pt x="16" y="272"/>
                  </a:lnTo>
                  <a:lnTo>
                    <a:pt x="16" y="267"/>
                  </a:lnTo>
                  <a:lnTo>
                    <a:pt x="11" y="267"/>
                  </a:lnTo>
                  <a:lnTo>
                    <a:pt x="11" y="261"/>
                  </a:lnTo>
                  <a:lnTo>
                    <a:pt x="6" y="256"/>
                  </a:lnTo>
                  <a:lnTo>
                    <a:pt x="6" y="251"/>
                  </a:lnTo>
                  <a:lnTo>
                    <a:pt x="6" y="245"/>
                  </a:lnTo>
                  <a:lnTo>
                    <a:pt x="6" y="240"/>
                  </a:lnTo>
                  <a:lnTo>
                    <a:pt x="0" y="240"/>
                  </a:lnTo>
                  <a:lnTo>
                    <a:pt x="6" y="240"/>
                  </a:lnTo>
                  <a:lnTo>
                    <a:pt x="6" y="234"/>
                  </a:lnTo>
                  <a:lnTo>
                    <a:pt x="6" y="229"/>
                  </a:lnTo>
                  <a:lnTo>
                    <a:pt x="6" y="223"/>
                  </a:lnTo>
                  <a:lnTo>
                    <a:pt x="11" y="223"/>
                  </a:lnTo>
                  <a:lnTo>
                    <a:pt x="11" y="218"/>
                  </a:lnTo>
                  <a:lnTo>
                    <a:pt x="11" y="213"/>
                  </a:lnTo>
                  <a:lnTo>
                    <a:pt x="16" y="213"/>
                  </a:lnTo>
                  <a:lnTo>
                    <a:pt x="16" y="207"/>
                  </a:lnTo>
                  <a:lnTo>
                    <a:pt x="21" y="207"/>
                  </a:lnTo>
                  <a:lnTo>
                    <a:pt x="27" y="202"/>
                  </a:lnTo>
                  <a:lnTo>
                    <a:pt x="27" y="196"/>
                  </a:lnTo>
                  <a:lnTo>
                    <a:pt x="27" y="191"/>
                  </a:lnTo>
                  <a:lnTo>
                    <a:pt x="21" y="191"/>
                  </a:lnTo>
                  <a:lnTo>
                    <a:pt x="21" y="185"/>
                  </a:lnTo>
                  <a:lnTo>
                    <a:pt x="21" y="180"/>
                  </a:lnTo>
                  <a:lnTo>
                    <a:pt x="21" y="174"/>
                  </a:lnTo>
                  <a:lnTo>
                    <a:pt x="27" y="174"/>
                  </a:lnTo>
                  <a:lnTo>
                    <a:pt x="27" y="169"/>
                  </a:lnTo>
                  <a:lnTo>
                    <a:pt x="21" y="169"/>
                  </a:lnTo>
                  <a:lnTo>
                    <a:pt x="27" y="169"/>
                  </a:lnTo>
                  <a:lnTo>
                    <a:pt x="27" y="164"/>
                  </a:lnTo>
                  <a:lnTo>
                    <a:pt x="32" y="158"/>
                  </a:lnTo>
                  <a:lnTo>
                    <a:pt x="37" y="158"/>
                  </a:lnTo>
                  <a:lnTo>
                    <a:pt x="37" y="153"/>
                  </a:lnTo>
                  <a:lnTo>
                    <a:pt x="43" y="153"/>
                  </a:lnTo>
                  <a:lnTo>
                    <a:pt x="43" y="147"/>
                  </a:lnTo>
                  <a:lnTo>
                    <a:pt x="48" y="147"/>
                  </a:lnTo>
                  <a:lnTo>
                    <a:pt x="53" y="153"/>
                  </a:lnTo>
                  <a:lnTo>
                    <a:pt x="58" y="153"/>
                  </a:lnTo>
                  <a:lnTo>
                    <a:pt x="58" y="158"/>
                  </a:lnTo>
                  <a:lnTo>
                    <a:pt x="64" y="164"/>
                  </a:lnTo>
                  <a:lnTo>
                    <a:pt x="69" y="164"/>
                  </a:lnTo>
                  <a:lnTo>
                    <a:pt x="69" y="158"/>
                  </a:lnTo>
                  <a:lnTo>
                    <a:pt x="69" y="153"/>
                  </a:lnTo>
                  <a:lnTo>
                    <a:pt x="74" y="147"/>
                  </a:lnTo>
                  <a:lnTo>
                    <a:pt x="79" y="147"/>
                  </a:lnTo>
                  <a:lnTo>
                    <a:pt x="79" y="142"/>
                  </a:lnTo>
                  <a:lnTo>
                    <a:pt x="85" y="142"/>
                  </a:lnTo>
                  <a:lnTo>
                    <a:pt x="90" y="136"/>
                  </a:lnTo>
                  <a:lnTo>
                    <a:pt x="95" y="131"/>
                  </a:lnTo>
                  <a:lnTo>
                    <a:pt x="95" y="125"/>
                  </a:lnTo>
                  <a:lnTo>
                    <a:pt x="101" y="125"/>
                  </a:lnTo>
                  <a:lnTo>
                    <a:pt x="106" y="120"/>
                  </a:lnTo>
                  <a:lnTo>
                    <a:pt x="106" y="115"/>
                  </a:lnTo>
                  <a:lnTo>
                    <a:pt x="111" y="115"/>
                  </a:lnTo>
                  <a:lnTo>
                    <a:pt x="111" y="120"/>
                  </a:lnTo>
                  <a:lnTo>
                    <a:pt x="116" y="120"/>
                  </a:lnTo>
                  <a:lnTo>
                    <a:pt x="116" y="125"/>
                  </a:lnTo>
                  <a:lnTo>
                    <a:pt x="122" y="125"/>
                  </a:lnTo>
                  <a:lnTo>
                    <a:pt x="127" y="125"/>
                  </a:lnTo>
                  <a:lnTo>
                    <a:pt x="127" y="120"/>
                  </a:lnTo>
                  <a:lnTo>
                    <a:pt x="127" y="115"/>
                  </a:lnTo>
                  <a:lnTo>
                    <a:pt x="127" y="109"/>
                  </a:lnTo>
                  <a:lnTo>
                    <a:pt x="127" y="104"/>
                  </a:lnTo>
                  <a:lnTo>
                    <a:pt x="127" y="98"/>
                  </a:lnTo>
                  <a:lnTo>
                    <a:pt x="132" y="98"/>
                  </a:lnTo>
                  <a:lnTo>
                    <a:pt x="138" y="93"/>
                  </a:lnTo>
                  <a:lnTo>
                    <a:pt x="132" y="93"/>
                  </a:lnTo>
                  <a:lnTo>
                    <a:pt x="132" y="87"/>
                  </a:lnTo>
                  <a:lnTo>
                    <a:pt x="127" y="87"/>
                  </a:lnTo>
                  <a:lnTo>
                    <a:pt x="127" y="82"/>
                  </a:lnTo>
                  <a:lnTo>
                    <a:pt x="122" y="77"/>
                  </a:lnTo>
                  <a:lnTo>
                    <a:pt x="116" y="77"/>
                  </a:lnTo>
                  <a:lnTo>
                    <a:pt x="111" y="71"/>
                  </a:lnTo>
                  <a:lnTo>
                    <a:pt x="106" y="71"/>
                  </a:lnTo>
                  <a:lnTo>
                    <a:pt x="101" y="66"/>
                  </a:lnTo>
                  <a:lnTo>
                    <a:pt x="106" y="66"/>
                  </a:lnTo>
                  <a:lnTo>
                    <a:pt x="106" y="60"/>
                  </a:lnTo>
                  <a:lnTo>
                    <a:pt x="111" y="60"/>
                  </a:lnTo>
                  <a:lnTo>
                    <a:pt x="111" y="55"/>
                  </a:lnTo>
                  <a:lnTo>
                    <a:pt x="111" y="49"/>
                  </a:lnTo>
                  <a:lnTo>
                    <a:pt x="116" y="44"/>
                  </a:lnTo>
                  <a:lnTo>
                    <a:pt x="116" y="38"/>
                  </a:lnTo>
                  <a:lnTo>
                    <a:pt x="116" y="33"/>
                  </a:lnTo>
                  <a:lnTo>
                    <a:pt x="122" y="33"/>
                  </a:lnTo>
                  <a:lnTo>
                    <a:pt x="122" y="28"/>
                  </a:lnTo>
                  <a:lnTo>
                    <a:pt x="116" y="28"/>
                  </a:lnTo>
                  <a:lnTo>
                    <a:pt x="111" y="22"/>
                  </a:lnTo>
                  <a:lnTo>
                    <a:pt x="111" y="17"/>
                  </a:lnTo>
                  <a:lnTo>
                    <a:pt x="111" y="11"/>
                  </a:lnTo>
                  <a:lnTo>
                    <a:pt x="106" y="11"/>
                  </a:lnTo>
                  <a:lnTo>
                    <a:pt x="111" y="6"/>
                  </a:lnTo>
                  <a:lnTo>
                    <a:pt x="111" y="0"/>
                  </a:lnTo>
                  <a:close/>
                </a:path>
              </a:pathLst>
            </a:custGeom>
            <a:solidFill>
              <a:srgbClr val="FFBF00"/>
            </a:solidFill>
            <a:ln w="7938">
              <a:solidFill>
                <a:srgbClr val="000000"/>
              </a:solidFill>
              <a:round/>
              <a:headEnd/>
              <a:tailEnd/>
            </a:ln>
          </p:spPr>
          <p:txBody>
            <a:bodyPr/>
            <a:lstStyle/>
            <a:p>
              <a:endParaRPr lang="es-CO"/>
            </a:p>
          </p:txBody>
        </p:sp>
        <p:sp>
          <p:nvSpPr>
            <p:cNvPr id="53286" name="Freeform 37"/>
            <p:cNvSpPr>
              <a:spLocks/>
            </p:cNvSpPr>
            <p:nvPr/>
          </p:nvSpPr>
          <p:spPr bwMode="auto">
            <a:xfrm>
              <a:off x="3803" y="2309"/>
              <a:ext cx="291" cy="348"/>
            </a:xfrm>
            <a:custGeom>
              <a:avLst/>
              <a:gdLst>
                <a:gd name="T0" fmla="*/ 58 w 291"/>
                <a:gd name="T1" fmla="*/ 6 h 348"/>
                <a:gd name="T2" fmla="*/ 85 w 291"/>
                <a:gd name="T3" fmla="*/ 0 h 348"/>
                <a:gd name="T4" fmla="*/ 95 w 291"/>
                <a:gd name="T5" fmla="*/ 22 h 348"/>
                <a:gd name="T6" fmla="*/ 95 w 291"/>
                <a:gd name="T7" fmla="*/ 44 h 348"/>
                <a:gd name="T8" fmla="*/ 116 w 291"/>
                <a:gd name="T9" fmla="*/ 60 h 348"/>
                <a:gd name="T10" fmla="*/ 137 w 291"/>
                <a:gd name="T11" fmla="*/ 76 h 348"/>
                <a:gd name="T12" fmla="*/ 148 w 291"/>
                <a:gd name="T13" fmla="*/ 65 h 348"/>
                <a:gd name="T14" fmla="*/ 164 w 291"/>
                <a:gd name="T15" fmla="*/ 44 h 348"/>
                <a:gd name="T16" fmla="*/ 169 w 291"/>
                <a:gd name="T17" fmla="*/ 54 h 348"/>
                <a:gd name="T18" fmla="*/ 196 w 291"/>
                <a:gd name="T19" fmla="*/ 60 h 348"/>
                <a:gd name="T20" fmla="*/ 206 w 291"/>
                <a:gd name="T21" fmla="*/ 82 h 348"/>
                <a:gd name="T22" fmla="*/ 217 w 291"/>
                <a:gd name="T23" fmla="*/ 109 h 348"/>
                <a:gd name="T24" fmla="*/ 217 w 291"/>
                <a:gd name="T25" fmla="*/ 131 h 348"/>
                <a:gd name="T26" fmla="*/ 222 w 291"/>
                <a:gd name="T27" fmla="*/ 152 h 348"/>
                <a:gd name="T28" fmla="*/ 243 w 291"/>
                <a:gd name="T29" fmla="*/ 169 h 348"/>
                <a:gd name="T30" fmla="*/ 264 w 291"/>
                <a:gd name="T31" fmla="*/ 185 h 348"/>
                <a:gd name="T32" fmla="*/ 280 w 291"/>
                <a:gd name="T33" fmla="*/ 190 h 348"/>
                <a:gd name="T34" fmla="*/ 285 w 291"/>
                <a:gd name="T35" fmla="*/ 223 h 348"/>
                <a:gd name="T36" fmla="*/ 264 w 291"/>
                <a:gd name="T37" fmla="*/ 256 h 348"/>
                <a:gd name="T38" fmla="*/ 227 w 291"/>
                <a:gd name="T39" fmla="*/ 250 h 348"/>
                <a:gd name="T40" fmla="*/ 206 w 291"/>
                <a:gd name="T41" fmla="*/ 239 h 348"/>
                <a:gd name="T42" fmla="*/ 196 w 291"/>
                <a:gd name="T43" fmla="*/ 218 h 348"/>
                <a:gd name="T44" fmla="*/ 174 w 291"/>
                <a:gd name="T45" fmla="*/ 229 h 348"/>
                <a:gd name="T46" fmla="*/ 174 w 291"/>
                <a:gd name="T47" fmla="*/ 250 h 348"/>
                <a:gd name="T48" fmla="*/ 164 w 291"/>
                <a:gd name="T49" fmla="*/ 272 h 348"/>
                <a:gd name="T50" fmla="*/ 137 w 291"/>
                <a:gd name="T51" fmla="*/ 283 h 348"/>
                <a:gd name="T52" fmla="*/ 111 w 291"/>
                <a:gd name="T53" fmla="*/ 294 h 348"/>
                <a:gd name="T54" fmla="*/ 122 w 291"/>
                <a:gd name="T55" fmla="*/ 267 h 348"/>
                <a:gd name="T56" fmla="*/ 127 w 291"/>
                <a:gd name="T57" fmla="*/ 239 h 348"/>
                <a:gd name="T58" fmla="*/ 137 w 291"/>
                <a:gd name="T59" fmla="*/ 212 h 348"/>
                <a:gd name="T60" fmla="*/ 137 w 291"/>
                <a:gd name="T61" fmla="*/ 196 h 348"/>
                <a:gd name="T62" fmla="*/ 143 w 291"/>
                <a:gd name="T63" fmla="*/ 163 h 348"/>
                <a:gd name="T64" fmla="*/ 122 w 291"/>
                <a:gd name="T65" fmla="*/ 174 h 348"/>
                <a:gd name="T66" fmla="*/ 106 w 291"/>
                <a:gd name="T67" fmla="*/ 190 h 348"/>
                <a:gd name="T68" fmla="*/ 111 w 291"/>
                <a:gd name="T69" fmla="*/ 223 h 348"/>
                <a:gd name="T70" fmla="*/ 106 w 291"/>
                <a:gd name="T71" fmla="*/ 250 h 348"/>
                <a:gd name="T72" fmla="*/ 101 w 291"/>
                <a:gd name="T73" fmla="*/ 278 h 348"/>
                <a:gd name="T74" fmla="*/ 79 w 291"/>
                <a:gd name="T75" fmla="*/ 288 h 348"/>
                <a:gd name="T76" fmla="*/ 85 w 291"/>
                <a:gd name="T77" fmla="*/ 316 h 348"/>
                <a:gd name="T78" fmla="*/ 69 w 291"/>
                <a:gd name="T79" fmla="*/ 343 h 348"/>
                <a:gd name="T80" fmla="*/ 58 w 291"/>
                <a:gd name="T81" fmla="*/ 332 h 348"/>
                <a:gd name="T82" fmla="*/ 58 w 291"/>
                <a:gd name="T83" fmla="*/ 310 h 348"/>
                <a:gd name="T84" fmla="*/ 64 w 291"/>
                <a:gd name="T85" fmla="*/ 283 h 348"/>
                <a:gd name="T86" fmla="*/ 58 w 291"/>
                <a:gd name="T87" fmla="*/ 256 h 348"/>
                <a:gd name="T88" fmla="*/ 32 w 291"/>
                <a:gd name="T89" fmla="*/ 261 h 348"/>
                <a:gd name="T90" fmla="*/ 16 w 291"/>
                <a:gd name="T91" fmla="*/ 250 h 348"/>
                <a:gd name="T92" fmla="*/ 0 w 291"/>
                <a:gd name="T93" fmla="*/ 245 h 348"/>
                <a:gd name="T94" fmla="*/ 11 w 291"/>
                <a:gd name="T95" fmla="*/ 212 h 348"/>
                <a:gd name="T96" fmla="*/ 11 w 291"/>
                <a:gd name="T97" fmla="*/ 180 h 348"/>
                <a:gd name="T98" fmla="*/ 21 w 291"/>
                <a:gd name="T99" fmla="*/ 152 h 348"/>
                <a:gd name="T100" fmla="*/ 27 w 291"/>
                <a:gd name="T101" fmla="*/ 120 h 348"/>
                <a:gd name="T102" fmla="*/ 21 w 291"/>
                <a:gd name="T103" fmla="*/ 93 h 348"/>
                <a:gd name="T104" fmla="*/ 32 w 291"/>
                <a:gd name="T105" fmla="*/ 71 h 348"/>
                <a:gd name="T106" fmla="*/ 32 w 291"/>
                <a:gd name="T107" fmla="*/ 54 h 348"/>
                <a:gd name="T108" fmla="*/ 42 w 291"/>
                <a:gd name="T109" fmla="*/ 22 h 3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91"/>
                <a:gd name="T166" fmla="*/ 0 h 348"/>
                <a:gd name="T167" fmla="*/ 291 w 291"/>
                <a:gd name="T168" fmla="*/ 348 h 3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91" h="348">
                  <a:moveTo>
                    <a:pt x="37" y="6"/>
                  </a:moveTo>
                  <a:lnTo>
                    <a:pt x="42" y="11"/>
                  </a:lnTo>
                  <a:lnTo>
                    <a:pt x="48" y="11"/>
                  </a:lnTo>
                  <a:lnTo>
                    <a:pt x="53" y="11"/>
                  </a:lnTo>
                  <a:lnTo>
                    <a:pt x="53" y="6"/>
                  </a:lnTo>
                  <a:lnTo>
                    <a:pt x="58" y="6"/>
                  </a:lnTo>
                  <a:lnTo>
                    <a:pt x="64" y="6"/>
                  </a:lnTo>
                  <a:lnTo>
                    <a:pt x="69" y="11"/>
                  </a:lnTo>
                  <a:lnTo>
                    <a:pt x="74" y="11"/>
                  </a:lnTo>
                  <a:lnTo>
                    <a:pt x="74" y="6"/>
                  </a:lnTo>
                  <a:lnTo>
                    <a:pt x="79" y="6"/>
                  </a:lnTo>
                  <a:lnTo>
                    <a:pt x="85" y="0"/>
                  </a:lnTo>
                  <a:lnTo>
                    <a:pt x="90" y="0"/>
                  </a:lnTo>
                  <a:lnTo>
                    <a:pt x="90" y="6"/>
                  </a:lnTo>
                  <a:lnTo>
                    <a:pt x="90" y="11"/>
                  </a:lnTo>
                  <a:lnTo>
                    <a:pt x="95" y="11"/>
                  </a:lnTo>
                  <a:lnTo>
                    <a:pt x="95" y="16"/>
                  </a:lnTo>
                  <a:lnTo>
                    <a:pt x="95" y="22"/>
                  </a:lnTo>
                  <a:lnTo>
                    <a:pt x="95" y="27"/>
                  </a:lnTo>
                  <a:lnTo>
                    <a:pt x="90" y="27"/>
                  </a:lnTo>
                  <a:lnTo>
                    <a:pt x="90" y="33"/>
                  </a:lnTo>
                  <a:lnTo>
                    <a:pt x="90" y="38"/>
                  </a:lnTo>
                  <a:lnTo>
                    <a:pt x="95" y="38"/>
                  </a:lnTo>
                  <a:lnTo>
                    <a:pt x="95" y="44"/>
                  </a:lnTo>
                  <a:lnTo>
                    <a:pt x="95" y="49"/>
                  </a:lnTo>
                  <a:lnTo>
                    <a:pt x="101" y="54"/>
                  </a:lnTo>
                  <a:lnTo>
                    <a:pt x="106" y="54"/>
                  </a:lnTo>
                  <a:lnTo>
                    <a:pt x="111" y="54"/>
                  </a:lnTo>
                  <a:lnTo>
                    <a:pt x="111" y="60"/>
                  </a:lnTo>
                  <a:lnTo>
                    <a:pt x="116" y="60"/>
                  </a:lnTo>
                  <a:lnTo>
                    <a:pt x="122" y="60"/>
                  </a:lnTo>
                  <a:lnTo>
                    <a:pt x="127" y="65"/>
                  </a:lnTo>
                  <a:lnTo>
                    <a:pt x="127" y="71"/>
                  </a:lnTo>
                  <a:lnTo>
                    <a:pt x="132" y="71"/>
                  </a:lnTo>
                  <a:lnTo>
                    <a:pt x="132" y="76"/>
                  </a:lnTo>
                  <a:lnTo>
                    <a:pt x="137" y="76"/>
                  </a:lnTo>
                  <a:lnTo>
                    <a:pt x="137" y="71"/>
                  </a:lnTo>
                  <a:lnTo>
                    <a:pt x="137" y="76"/>
                  </a:lnTo>
                  <a:lnTo>
                    <a:pt x="137" y="71"/>
                  </a:lnTo>
                  <a:lnTo>
                    <a:pt x="143" y="71"/>
                  </a:lnTo>
                  <a:lnTo>
                    <a:pt x="143" y="65"/>
                  </a:lnTo>
                  <a:lnTo>
                    <a:pt x="148" y="65"/>
                  </a:lnTo>
                  <a:lnTo>
                    <a:pt x="148" y="60"/>
                  </a:lnTo>
                  <a:lnTo>
                    <a:pt x="153" y="60"/>
                  </a:lnTo>
                  <a:lnTo>
                    <a:pt x="153" y="54"/>
                  </a:lnTo>
                  <a:lnTo>
                    <a:pt x="159" y="49"/>
                  </a:lnTo>
                  <a:lnTo>
                    <a:pt x="164" y="49"/>
                  </a:lnTo>
                  <a:lnTo>
                    <a:pt x="164" y="44"/>
                  </a:lnTo>
                  <a:lnTo>
                    <a:pt x="169" y="44"/>
                  </a:lnTo>
                  <a:lnTo>
                    <a:pt x="169" y="38"/>
                  </a:lnTo>
                  <a:lnTo>
                    <a:pt x="174" y="38"/>
                  </a:lnTo>
                  <a:lnTo>
                    <a:pt x="174" y="44"/>
                  </a:lnTo>
                  <a:lnTo>
                    <a:pt x="174" y="49"/>
                  </a:lnTo>
                  <a:lnTo>
                    <a:pt x="169" y="54"/>
                  </a:lnTo>
                  <a:lnTo>
                    <a:pt x="174" y="54"/>
                  </a:lnTo>
                  <a:lnTo>
                    <a:pt x="180" y="54"/>
                  </a:lnTo>
                  <a:lnTo>
                    <a:pt x="185" y="54"/>
                  </a:lnTo>
                  <a:lnTo>
                    <a:pt x="185" y="60"/>
                  </a:lnTo>
                  <a:lnTo>
                    <a:pt x="190" y="60"/>
                  </a:lnTo>
                  <a:lnTo>
                    <a:pt x="196" y="60"/>
                  </a:lnTo>
                  <a:lnTo>
                    <a:pt x="196" y="65"/>
                  </a:lnTo>
                  <a:lnTo>
                    <a:pt x="201" y="65"/>
                  </a:lnTo>
                  <a:lnTo>
                    <a:pt x="201" y="71"/>
                  </a:lnTo>
                  <a:lnTo>
                    <a:pt x="201" y="76"/>
                  </a:lnTo>
                  <a:lnTo>
                    <a:pt x="201" y="82"/>
                  </a:lnTo>
                  <a:lnTo>
                    <a:pt x="206" y="82"/>
                  </a:lnTo>
                  <a:lnTo>
                    <a:pt x="206" y="87"/>
                  </a:lnTo>
                  <a:lnTo>
                    <a:pt x="211" y="87"/>
                  </a:lnTo>
                  <a:lnTo>
                    <a:pt x="211" y="93"/>
                  </a:lnTo>
                  <a:lnTo>
                    <a:pt x="217" y="98"/>
                  </a:lnTo>
                  <a:lnTo>
                    <a:pt x="217" y="103"/>
                  </a:lnTo>
                  <a:lnTo>
                    <a:pt x="217" y="109"/>
                  </a:lnTo>
                  <a:lnTo>
                    <a:pt x="222" y="109"/>
                  </a:lnTo>
                  <a:lnTo>
                    <a:pt x="222" y="114"/>
                  </a:lnTo>
                  <a:lnTo>
                    <a:pt x="222" y="120"/>
                  </a:lnTo>
                  <a:lnTo>
                    <a:pt x="222" y="125"/>
                  </a:lnTo>
                  <a:lnTo>
                    <a:pt x="222" y="131"/>
                  </a:lnTo>
                  <a:lnTo>
                    <a:pt x="217" y="131"/>
                  </a:lnTo>
                  <a:lnTo>
                    <a:pt x="217" y="136"/>
                  </a:lnTo>
                  <a:lnTo>
                    <a:pt x="217" y="142"/>
                  </a:lnTo>
                  <a:lnTo>
                    <a:pt x="211" y="147"/>
                  </a:lnTo>
                  <a:lnTo>
                    <a:pt x="211" y="152"/>
                  </a:lnTo>
                  <a:lnTo>
                    <a:pt x="217" y="152"/>
                  </a:lnTo>
                  <a:lnTo>
                    <a:pt x="222" y="152"/>
                  </a:lnTo>
                  <a:lnTo>
                    <a:pt x="227" y="152"/>
                  </a:lnTo>
                  <a:lnTo>
                    <a:pt x="233" y="152"/>
                  </a:lnTo>
                  <a:lnTo>
                    <a:pt x="238" y="158"/>
                  </a:lnTo>
                  <a:lnTo>
                    <a:pt x="238" y="163"/>
                  </a:lnTo>
                  <a:lnTo>
                    <a:pt x="238" y="169"/>
                  </a:lnTo>
                  <a:lnTo>
                    <a:pt x="243" y="169"/>
                  </a:lnTo>
                  <a:lnTo>
                    <a:pt x="248" y="174"/>
                  </a:lnTo>
                  <a:lnTo>
                    <a:pt x="248" y="180"/>
                  </a:lnTo>
                  <a:lnTo>
                    <a:pt x="254" y="180"/>
                  </a:lnTo>
                  <a:lnTo>
                    <a:pt x="259" y="180"/>
                  </a:lnTo>
                  <a:lnTo>
                    <a:pt x="264" y="180"/>
                  </a:lnTo>
                  <a:lnTo>
                    <a:pt x="264" y="185"/>
                  </a:lnTo>
                  <a:lnTo>
                    <a:pt x="259" y="185"/>
                  </a:lnTo>
                  <a:lnTo>
                    <a:pt x="264" y="185"/>
                  </a:lnTo>
                  <a:lnTo>
                    <a:pt x="264" y="190"/>
                  </a:lnTo>
                  <a:lnTo>
                    <a:pt x="269" y="190"/>
                  </a:lnTo>
                  <a:lnTo>
                    <a:pt x="275" y="190"/>
                  </a:lnTo>
                  <a:lnTo>
                    <a:pt x="280" y="190"/>
                  </a:lnTo>
                  <a:lnTo>
                    <a:pt x="285" y="190"/>
                  </a:lnTo>
                  <a:lnTo>
                    <a:pt x="285" y="185"/>
                  </a:lnTo>
                  <a:lnTo>
                    <a:pt x="285" y="180"/>
                  </a:lnTo>
                  <a:lnTo>
                    <a:pt x="291" y="180"/>
                  </a:lnTo>
                  <a:lnTo>
                    <a:pt x="291" y="185"/>
                  </a:lnTo>
                  <a:lnTo>
                    <a:pt x="285" y="223"/>
                  </a:lnTo>
                  <a:lnTo>
                    <a:pt x="280" y="261"/>
                  </a:lnTo>
                  <a:lnTo>
                    <a:pt x="280" y="267"/>
                  </a:lnTo>
                  <a:lnTo>
                    <a:pt x="280" y="261"/>
                  </a:lnTo>
                  <a:lnTo>
                    <a:pt x="275" y="261"/>
                  </a:lnTo>
                  <a:lnTo>
                    <a:pt x="269" y="261"/>
                  </a:lnTo>
                  <a:lnTo>
                    <a:pt x="264" y="256"/>
                  </a:lnTo>
                  <a:lnTo>
                    <a:pt x="259" y="256"/>
                  </a:lnTo>
                  <a:lnTo>
                    <a:pt x="248" y="250"/>
                  </a:lnTo>
                  <a:lnTo>
                    <a:pt x="243" y="250"/>
                  </a:lnTo>
                  <a:lnTo>
                    <a:pt x="238" y="250"/>
                  </a:lnTo>
                  <a:lnTo>
                    <a:pt x="233" y="250"/>
                  </a:lnTo>
                  <a:lnTo>
                    <a:pt x="227" y="250"/>
                  </a:lnTo>
                  <a:lnTo>
                    <a:pt x="222" y="256"/>
                  </a:lnTo>
                  <a:lnTo>
                    <a:pt x="217" y="250"/>
                  </a:lnTo>
                  <a:lnTo>
                    <a:pt x="211" y="250"/>
                  </a:lnTo>
                  <a:lnTo>
                    <a:pt x="211" y="245"/>
                  </a:lnTo>
                  <a:lnTo>
                    <a:pt x="211" y="239"/>
                  </a:lnTo>
                  <a:lnTo>
                    <a:pt x="206" y="239"/>
                  </a:lnTo>
                  <a:lnTo>
                    <a:pt x="206" y="234"/>
                  </a:lnTo>
                  <a:lnTo>
                    <a:pt x="206" y="229"/>
                  </a:lnTo>
                  <a:lnTo>
                    <a:pt x="206" y="223"/>
                  </a:lnTo>
                  <a:lnTo>
                    <a:pt x="201" y="223"/>
                  </a:lnTo>
                  <a:lnTo>
                    <a:pt x="201" y="218"/>
                  </a:lnTo>
                  <a:lnTo>
                    <a:pt x="196" y="218"/>
                  </a:lnTo>
                  <a:lnTo>
                    <a:pt x="190" y="218"/>
                  </a:lnTo>
                  <a:lnTo>
                    <a:pt x="190" y="212"/>
                  </a:lnTo>
                  <a:lnTo>
                    <a:pt x="185" y="218"/>
                  </a:lnTo>
                  <a:lnTo>
                    <a:pt x="180" y="218"/>
                  </a:lnTo>
                  <a:lnTo>
                    <a:pt x="174" y="223"/>
                  </a:lnTo>
                  <a:lnTo>
                    <a:pt x="174" y="229"/>
                  </a:lnTo>
                  <a:lnTo>
                    <a:pt x="169" y="229"/>
                  </a:lnTo>
                  <a:lnTo>
                    <a:pt x="169" y="234"/>
                  </a:lnTo>
                  <a:lnTo>
                    <a:pt x="174" y="234"/>
                  </a:lnTo>
                  <a:lnTo>
                    <a:pt x="174" y="239"/>
                  </a:lnTo>
                  <a:lnTo>
                    <a:pt x="174" y="245"/>
                  </a:lnTo>
                  <a:lnTo>
                    <a:pt x="174" y="250"/>
                  </a:lnTo>
                  <a:lnTo>
                    <a:pt x="180" y="256"/>
                  </a:lnTo>
                  <a:lnTo>
                    <a:pt x="180" y="261"/>
                  </a:lnTo>
                  <a:lnTo>
                    <a:pt x="180" y="267"/>
                  </a:lnTo>
                  <a:lnTo>
                    <a:pt x="174" y="267"/>
                  </a:lnTo>
                  <a:lnTo>
                    <a:pt x="169" y="272"/>
                  </a:lnTo>
                  <a:lnTo>
                    <a:pt x="164" y="272"/>
                  </a:lnTo>
                  <a:lnTo>
                    <a:pt x="164" y="278"/>
                  </a:lnTo>
                  <a:lnTo>
                    <a:pt x="159" y="278"/>
                  </a:lnTo>
                  <a:lnTo>
                    <a:pt x="153" y="278"/>
                  </a:lnTo>
                  <a:lnTo>
                    <a:pt x="148" y="278"/>
                  </a:lnTo>
                  <a:lnTo>
                    <a:pt x="143" y="278"/>
                  </a:lnTo>
                  <a:lnTo>
                    <a:pt x="137" y="283"/>
                  </a:lnTo>
                  <a:lnTo>
                    <a:pt x="132" y="283"/>
                  </a:lnTo>
                  <a:lnTo>
                    <a:pt x="132" y="288"/>
                  </a:lnTo>
                  <a:lnTo>
                    <a:pt x="127" y="294"/>
                  </a:lnTo>
                  <a:lnTo>
                    <a:pt x="122" y="294"/>
                  </a:lnTo>
                  <a:lnTo>
                    <a:pt x="116" y="294"/>
                  </a:lnTo>
                  <a:lnTo>
                    <a:pt x="111" y="294"/>
                  </a:lnTo>
                  <a:lnTo>
                    <a:pt x="111" y="288"/>
                  </a:lnTo>
                  <a:lnTo>
                    <a:pt x="111" y="283"/>
                  </a:lnTo>
                  <a:lnTo>
                    <a:pt x="116" y="283"/>
                  </a:lnTo>
                  <a:lnTo>
                    <a:pt x="116" y="278"/>
                  </a:lnTo>
                  <a:lnTo>
                    <a:pt x="116" y="272"/>
                  </a:lnTo>
                  <a:lnTo>
                    <a:pt x="122" y="267"/>
                  </a:lnTo>
                  <a:lnTo>
                    <a:pt x="122" y="261"/>
                  </a:lnTo>
                  <a:lnTo>
                    <a:pt x="122" y="256"/>
                  </a:lnTo>
                  <a:lnTo>
                    <a:pt x="122" y="250"/>
                  </a:lnTo>
                  <a:lnTo>
                    <a:pt x="122" y="245"/>
                  </a:lnTo>
                  <a:lnTo>
                    <a:pt x="122" y="239"/>
                  </a:lnTo>
                  <a:lnTo>
                    <a:pt x="127" y="239"/>
                  </a:lnTo>
                  <a:lnTo>
                    <a:pt x="122" y="234"/>
                  </a:lnTo>
                  <a:lnTo>
                    <a:pt x="122" y="229"/>
                  </a:lnTo>
                  <a:lnTo>
                    <a:pt x="127" y="229"/>
                  </a:lnTo>
                  <a:lnTo>
                    <a:pt x="127" y="223"/>
                  </a:lnTo>
                  <a:lnTo>
                    <a:pt x="132" y="218"/>
                  </a:lnTo>
                  <a:lnTo>
                    <a:pt x="137" y="212"/>
                  </a:lnTo>
                  <a:lnTo>
                    <a:pt x="137" y="207"/>
                  </a:lnTo>
                  <a:lnTo>
                    <a:pt x="137" y="201"/>
                  </a:lnTo>
                  <a:lnTo>
                    <a:pt x="143" y="201"/>
                  </a:lnTo>
                  <a:lnTo>
                    <a:pt x="143" y="196"/>
                  </a:lnTo>
                  <a:lnTo>
                    <a:pt x="143" y="190"/>
                  </a:lnTo>
                  <a:lnTo>
                    <a:pt x="137" y="196"/>
                  </a:lnTo>
                  <a:lnTo>
                    <a:pt x="137" y="190"/>
                  </a:lnTo>
                  <a:lnTo>
                    <a:pt x="137" y="185"/>
                  </a:lnTo>
                  <a:lnTo>
                    <a:pt x="143" y="180"/>
                  </a:lnTo>
                  <a:lnTo>
                    <a:pt x="137" y="174"/>
                  </a:lnTo>
                  <a:lnTo>
                    <a:pt x="137" y="169"/>
                  </a:lnTo>
                  <a:lnTo>
                    <a:pt x="143" y="163"/>
                  </a:lnTo>
                  <a:lnTo>
                    <a:pt x="137" y="163"/>
                  </a:lnTo>
                  <a:lnTo>
                    <a:pt x="132" y="163"/>
                  </a:lnTo>
                  <a:lnTo>
                    <a:pt x="127" y="163"/>
                  </a:lnTo>
                  <a:lnTo>
                    <a:pt x="127" y="169"/>
                  </a:lnTo>
                  <a:lnTo>
                    <a:pt x="122" y="169"/>
                  </a:lnTo>
                  <a:lnTo>
                    <a:pt x="122" y="174"/>
                  </a:lnTo>
                  <a:lnTo>
                    <a:pt x="122" y="180"/>
                  </a:lnTo>
                  <a:lnTo>
                    <a:pt x="116" y="180"/>
                  </a:lnTo>
                  <a:lnTo>
                    <a:pt x="116" y="185"/>
                  </a:lnTo>
                  <a:lnTo>
                    <a:pt x="111" y="185"/>
                  </a:lnTo>
                  <a:lnTo>
                    <a:pt x="111" y="190"/>
                  </a:lnTo>
                  <a:lnTo>
                    <a:pt x="106" y="190"/>
                  </a:lnTo>
                  <a:lnTo>
                    <a:pt x="106" y="196"/>
                  </a:lnTo>
                  <a:lnTo>
                    <a:pt x="111" y="201"/>
                  </a:lnTo>
                  <a:lnTo>
                    <a:pt x="111" y="207"/>
                  </a:lnTo>
                  <a:lnTo>
                    <a:pt x="111" y="212"/>
                  </a:lnTo>
                  <a:lnTo>
                    <a:pt x="111" y="218"/>
                  </a:lnTo>
                  <a:lnTo>
                    <a:pt x="111" y="223"/>
                  </a:lnTo>
                  <a:lnTo>
                    <a:pt x="111" y="229"/>
                  </a:lnTo>
                  <a:lnTo>
                    <a:pt x="106" y="229"/>
                  </a:lnTo>
                  <a:lnTo>
                    <a:pt x="106" y="234"/>
                  </a:lnTo>
                  <a:lnTo>
                    <a:pt x="111" y="239"/>
                  </a:lnTo>
                  <a:lnTo>
                    <a:pt x="106" y="245"/>
                  </a:lnTo>
                  <a:lnTo>
                    <a:pt x="106" y="250"/>
                  </a:lnTo>
                  <a:lnTo>
                    <a:pt x="106" y="256"/>
                  </a:lnTo>
                  <a:lnTo>
                    <a:pt x="106" y="261"/>
                  </a:lnTo>
                  <a:lnTo>
                    <a:pt x="106" y="267"/>
                  </a:lnTo>
                  <a:lnTo>
                    <a:pt x="106" y="272"/>
                  </a:lnTo>
                  <a:lnTo>
                    <a:pt x="101" y="272"/>
                  </a:lnTo>
                  <a:lnTo>
                    <a:pt x="101" y="278"/>
                  </a:lnTo>
                  <a:lnTo>
                    <a:pt x="95" y="278"/>
                  </a:lnTo>
                  <a:lnTo>
                    <a:pt x="95" y="283"/>
                  </a:lnTo>
                  <a:lnTo>
                    <a:pt x="90" y="283"/>
                  </a:lnTo>
                  <a:lnTo>
                    <a:pt x="85" y="283"/>
                  </a:lnTo>
                  <a:lnTo>
                    <a:pt x="79" y="283"/>
                  </a:lnTo>
                  <a:lnTo>
                    <a:pt x="79" y="288"/>
                  </a:lnTo>
                  <a:lnTo>
                    <a:pt x="79" y="294"/>
                  </a:lnTo>
                  <a:lnTo>
                    <a:pt x="79" y="299"/>
                  </a:lnTo>
                  <a:lnTo>
                    <a:pt x="85" y="299"/>
                  </a:lnTo>
                  <a:lnTo>
                    <a:pt x="85" y="305"/>
                  </a:lnTo>
                  <a:lnTo>
                    <a:pt x="85" y="310"/>
                  </a:lnTo>
                  <a:lnTo>
                    <a:pt x="85" y="316"/>
                  </a:lnTo>
                  <a:lnTo>
                    <a:pt x="79" y="316"/>
                  </a:lnTo>
                  <a:lnTo>
                    <a:pt x="79" y="321"/>
                  </a:lnTo>
                  <a:lnTo>
                    <a:pt x="79" y="326"/>
                  </a:lnTo>
                  <a:lnTo>
                    <a:pt x="74" y="332"/>
                  </a:lnTo>
                  <a:lnTo>
                    <a:pt x="69" y="337"/>
                  </a:lnTo>
                  <a:lnTo>
                    <a:pt x="69" y="343"/>
                  </a:lnTo>
                  <a:lnTo>
                    <a:pt x="64" y="348"/>
                  </a:lnTo>
                  <a:lnTo>
                    <a:pt x="64" y="343"/>
                  </a:lnTo>
                  <a:lnTo>
                    <a:pt x="58" y="343"/>
                  </a:lnTo>
                  <a:lnTo>
                    <a:pt x="64" y="343"/>
                  </a:lnTo>
                  <a:lnTo>
                    <a:pt x="64" y="337"/>
                  </a:lnTo>
                  <a:lnTo>
                    <a:pt x="58" y="332"/>
                  </a:lnTo>
                  <a:lnTo>
                    <a:pt x="58" y="326"/>
                  </a:lnTo>
                  <a:lnTo>
                    <a:pt x="53" y="326"/>
                  </a:lnTo>
                  <a:lnTo>
                    <a:pt x="58" y="326"/>
                  </a:lnTo>
                  <a:lnTo>
                    <a:pt x="58" y="321"/>
                  </a:lnTo>
                  <a:lnTo>
                    <a:pt x="58" y="316"/>
                  </a:lnTo>
                  <a:lnTo>
                    <a:pt x="58" y="310"/>
                  </a:lnTo>
                  <a:lnTo>
                    <a:pt x="58" y="305"/>
                  </a:lnTo>
                  <a:lnTo>
                    <a:pt x="58" y="299"/>
                  </a:lnTo>
                  <a:lnTo>
                    <a:pt x="58" y="294"/>
                  </a:lnTo>
                  <a:lnTo>
                    <a:pt x="58" y="288"/>
                  </a:lnTo>
                  <a:lnTo>
                    <a:pt x="58" y="283"/>
                  </a:lnTo>
                  <a:lnTo>
                    <a:pt x="64" y="283"/>
                  </a:lnTo>
                  <a:lnTo>
                    <a:pt x="64" y="278"/>
                  </a:lnTo>
                  <a:lnTo>
                    <a:pt x="64" y="272"/>
                  </a:lnTo>
                  <a:lnTo>
                    <a:pt x="64" y="267"/>
                  </a:lnTo>
                  <a:lnTo>
                    <a:pt x="58" y="267"/>
                  </a:lnTo>
                  <a:lnTo>
                    <a:pt x="58" y="261"/>
                  </a:lnTo>
                  <a:lnTo>
                    <a:pt x="58" y="256"/>
                  </a:lnTo>
                  <a:lnTo>
                    <a:pt x="53" y="256"/>
                  </a:lnTo>
                  <a:lnTo>
                    <a:pt x="48" y="256"/>
                  </a:lnTo>
                  <a:lnTo>
                    <a:pt x="42" y="256"/>
                  </a:lnTo>
                  <a:lnTo>
                    <a:pt x="42" y="261"/>
                  </a:lnTo>
                  <a:lnTo>
                    <a:pt x="37" y="261"/>
                  </a:lnTo>
                  <a:lnTo>
                    <a:pt x="32" y="261"/>
                  </a:lnTo>
                  <a:lnTo>
                    <a:pt x="27" y="261"/>
                  </a:lnTo>
                  <a:lnTo>
                    <a:pt x="27" y="256"/>
                  </a:lnTo>
                  <a:lnTo>
                    <a:pt x="21" y="261"/>
                  </a:lnTo>
                  <a:lnTo>
                    <a:pt x="21" y="256"/>
                  </a:lnTo>
                  <a:lnTo>
                    <a:pt x="16" y="256"/>
                  </a:lnTo>
                  <a:lnTo>
                    <a:pt x="16" y="250"/>
                  </a:lnTo>
                  <a:lnTo>
                    <a:pt x="11" y="250"/>
                  </a:lnTo>
                  <a:lnTo>
                    <a:pt x="6" y="250"/>
                  </a:lnTo>
                  <a:lnTo>
                    <a:pt x="6" y="256"/>
                  </a:lnTo>
                  <a:lnTo>
                    <a:pt x="0" y="256"/>
                  </a:lnTo>
                  <a:lnTo>
                    <a:pt x="0" y="250"/>
                  </a:lnTo>
                  <a:lnTo>
                    <a:pt x="0" y="245"/>
                  </a:lnTo>
                  <a:lnTo>
                    <a:pt x="0" y="239"/>
                  </a:lnTo>
                  <a:lnTo>
                    <a:pt x="6" y="234"/>
                  </a:lnTo>
                  <a:lnTo>
                    <a:pt x="6" y="229"/>
                  </a:lnTo>
                  <a:lnTo>
                    <a:pt x="11" y="223"/>
                  </a:lnTo>
                  <a:lnTo>
                    <a:pt x="11" y="218"/>
                  </a:lnTo>
                  <a:lnTo>
                    <a:pt x="11" y="212"/>
                  </a:lnTo>
                  <a:lnTo>
                    <a:pt x="11" y="207"/>
                  </a:lnTo>
                  <a:lnTo>
                    <a:pt x="11" y="201"/>
                  </a:lnTo>
                  <a:lnTo>
                    <a:pt x="11" y="196"/>
                  </a:lnTo>
                  <a:lnTo>
                    <a:pt x="11" y="190"/>
                  </a:lnTo>
                  <a:lnTo>
                    <a:pt x="11" y="185"/>
                  </a:lnTo>
                  <a:lnTo>
                    <a:pt x="11" y="180"/>
                  </a:lnTo>
                  <a:lnTo>
                    <a:pt x="11" y="174"/>
                  </a:lnTo>
                  <a:lnTo>
                    <a:pt x="16" y="174"/>
                  </a:lnTo>
                  <a:lnTo>
                    <a:pt x="21" y="169"/>
                  </a:lnTo>
                  <a:lnTo>
                    <a:pt x="21" y="163"/>
                  </a:lnTo>
                  <a:lnTo>
                    <a:pt x="21" y="158"/>
                  </a:lnTo>
                  <a:lnTo>
                    <a:pt x="21" y="152"/>
                  </a:lnTo>
                  <a:lnTo>
                    <a:pt x="21" y="147"/>
                  </a:lnTo>
                  <a:lnTo>
                    <a:pt x="21" y="142"/>
                  </a:lnTo>
                  <a:lnTo>
                    <a:pt x="27" y="136"/>
                  </a:lnTo>
                  <a:lnTo>
                    <a:pt x="21" y="131"/>
                  </a:lnTo>
                  <a:lnTo>
                    <a:pt x="21" y="125"/>
                  </a:lnTo>
                  <a:lnTo>
                    <a:pt x="27" y="120"/>
                  </a:lnTo>
                  <a:lnTo>
                    <a:pt x="27" y="114"/>
                  </a:lnTo>
                  <a:lnTo>
                    <a:pt x="27" y="109"/>
                  </a:lnTo>
                  <a:lnTo>
                    <a:pt x="27" y="103"/>
                  </a:lnTo>
                  <a:lnTo>
                    <a:pt x="21" y="103"/>
                  </a:lnTo>
                  <a:lnTo>
                    <a:pt x="21" y="98"/>
                  </a:lnTo>
                  <a:lnTo>
                    <a:pt x="21" y="93"/>
                  </a:lnTo>
                  <a:lnTo>
                    <a:pt x="21" y="87"/>
                  </a:lnTo>
                  <a:lnTo>
                    <a:pt x="27" y="87"/>
                  </a:lnTo>
                  <a:lnTo>
                    <a:pt x="27" y="82"/>
                  </a:lnTo>
                  <a:lnTo>
                    <a:pt x="27" y="76"/>
                  </a:lnTo>
                  <a:lnTo>
                    <a:pt x="32" y="76"/>
                  </a:lnTo>
                  <a:lnTo>
                    <a:pt x="32" y="71"/>
                  </a:lnTo>
                  <a:lnTo>
                    <a:pt x="32" y="65"/>
                  </a:lnTo>
                  <a:lnTo>
                    <a:pt x="32" y="60"/>
                  </a:lnTo>
                  <a:lnTo>
                    <a:pt x="32" y="65"/>
                  </a:lnTo>
                  <a:lnTo>
                    <a:pt x="37" y="65"/>
                  </a:lnTo>
                  <a:lnTo>
                    <a:pt x="37" y="60"/>
                  </a:lnTo>
                  <a:lnTo>
                    <a:pt x="32" y="54"/>
                  </a:lnTo>
                  <a:lnTo>
                    <a:pt x="37" y="49"/>
                  </a:lnTo>
                  <a:lnTo>
                    <a:pt x="37" y="44"/>
                  </a:lnTo>
                  <a:lnTo>
                    <a:pt x="37" y="38"/>
                  </a:lnTo>
                  <a:lnTo>
                    <a:pt x="37" y="33"/>
                  </a:lnTo>
                  <a:lnTo>
                    <a:pt x="37" y="27"/>
                  </a:lnTo>
                  <a:lnTo>
                    <a:pt x="42" y="22"/>
                  </a:lnTo>
                  <a:lnTo>
                    <a:pt x="37" y="22"/>
                  </a:lnTo>
                  <a:lnTo>
                    <a:pt x="37" y="16"/>
                  </a:lnTo>
                  <a:lnTo>
                    <a:pt x="37" y="11"/>
                  </a:lnTo>
                  <a:lnTo>
                    <a:pt x="37" y="6"/>
                  </a:lnTo>
                  <a:close/>
                </a:path>
              </a:pathLst>
            </a:custGeom>
            <a:solidFill>
              <a:srgbClr val="FFF9A5"/>
            </a:solidFill>
            <a:ln w="7938">
              <a:solidFill>
                <a:srgbClr val="000000"/>
              </a:solidFill>
              <a:round/>
              <a:headEnd/>
              <a:tailEnd/>
            </a:ln>
          </p:spPr>
          <p:txBody>
            <a:bodyPr/>
            <a:lstStyle/>
            <a:p>
              <a:endParaRPr lang="es-CO"/>
            </a:p>
          </p:txBody>
        </p:sp>
        <p:sp>
          <p:nvSpPr>
            <p:cNvPr id="53287" name="Rectangle 38"/>
            <p:cNvSpPr>
              <a:spLocks noChangeArrowheads="1"/>
            </p:cNvSpPr>
            <p:nvPr/>
          </p:nvSpPr>
          <p:spPr bwMode="auto">
            <a:xfrm>
              <a:off x="4078" y="2679"/>
              <a:ext cx="27"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M</a:t>
              </a:r>
              <a:endParaRPr lang="es-ES" altLang="es-CO" sz="2800">
                <a:latin typeface="Comic Sans MS" pitchFamily="66" charset="0"/>
              </a:endParaRPr>
            </a:p>
          </p:txBody>
        </p:sp>
        <p:sp>
          <p:nvSpPr>
            <p:cNvPr id="53288" name="Rectangle 39"/>
            <p:cNvSpPr>
              <a:spLocks noChangeArrowheads="1"/>
            </p:cNvSpPr>
            <p:nvPr/>
          </p:nvSpPr>
          <p:spPr bwMode="auto">
            <a:xfrm>
              <a:off x="4104" y="2679"/>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e</a:t>
              </a:r>
              <a:endParaRPr lang="es-ES" altLang="es-CO" sz="2800">
                <a:latin typeface="Comic Sans MS" pitchFamily="66" charset="0"/>
              </a:endParaRPr>
            </a:p>
          </p:txBody>
        </p:sp>
        <p:sp>
          <p:nvSpPr>
            <p:cNvPr id="53289" name="Rectangle 40"/>
            <p:cNvSpPr>
              <a:spLocks noChangeArrowheads="1"/>
            </p:cNvSpPr>
            <p:nvPr/>
          </p:nvSpPr>
          <p:spPr bwMode="auto">
            <a:xfrm>
              <a:off x="4120" y="2679"/>
              <a:ext cx="9"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t</a:t>
              </a:r>
              <a:endParaRPr lang="es-ES" altLang="es-CO" sz="2800">
                <a:latin typeface="Comic Sans MS" pitchFamily="66" charset="0"/>
              </a:endParaRPr>
            </a:p>
          </p:txBody>
        </p:sp>
        <p:sp>
          <p:nvSpPr>
            <p:cNvPr id="53290" name="Rectangle 41"/>
            <p:cNvSpPr>
              <a:spLocks noChangeArrowheads="1"/>
            </p:cNvSpPr>
            <p:nvPr/>
          </p:nvSpPr>
          <p:spPr bwMode="auto">
            <a:xfrm>
              <a:off x="4131" y="2679"/>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291" name="Rectangle 42"/>
            <p:cNvSpPr>
              <a:spLocks noChangeArrowheads="1"/>
            </p:cNvSpPr>
            <p:nvPr/>
          </p:nvSpPr>
          <p:spPr bwMode="auto">
            <a:xfrm>
              <a:off x="4579" y="2456"/>
              <a:ext cx="22"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V</a:t>
              </a:r>
              <a:endParaRPr lang="es-ES" altLang="es-CO" sz="2800">
                <a:latin typeface="Comic Sans MS" pitchFamily="66" charset="0"/>
              </a:endParaRPr>
            </a:p>
          </p:txBody>
        </p:sp>
        <p:sp>
          <p:nvSpPr>
            <p:cNvPr id="53292" name="Rectangle 43"/>
            <p:cNvSpPr>
              <a:spLocks noChangeArrowheads="1"/>
            </p:cNvSpPr>
            <p:nvPr/>
          </p:nvSpPr>
          <p:spPr bwMode="auto">
            <a:xfrm>
              <a:off x="4600" y="2456"/>
              <a:ext cx="7"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i</a:t>
              </a:r>
              <a:endParaRPr lang="es-ES" altLang="es-CO" sz="2800">
                <a:latin typeface="Comic Sans MS" pitchFamily="66" charset="0"/>
              </a:endParaRPr>
            </a:p>
          </p:txBody>
        </p:sp>
        <p:sp>
          <p:nvSpPr>
            <p:cNvPr id="53293" name="Rectangle 44"/>
            <p:cNvSpPr>
              <a:spLocks noChangeArrowheads="1"/>
            </p:cNvSpPr>
            <p:nvPr/>
          </p:nvSpPr>
          <p:spPr bwMode="auto">
            <a:xfrm>
              <a:off x="4606" y="2456"/>
              <a:ext cx="17"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c</a:t>
              </a:r>
              <a:endParaRPr lang="es-ES" altLang="es-CO" sz="2800">
                <a:latin typeface="Comic Sans MS" pitchFamily="66" charset="0"/>
              </a:endParaRPr>
            </a:p>
          </p:txBody>
        </p:sp>
        <p:sp>
          <p:nvSpPr>
            <p:cNvPr id="53294" name="Rectangle 45"/>
            <p:cNvSpPr>
              <a:spLocks noChangeArrowheads="1"/>
            </p:cNvSpPr>
            <p:nvPr/>
          </p:nvSpPr>
          <p:spPr bwMode="auto">
            <a:xfrm>
              <a:off x="4621" y="2456"/>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h</a:t>
              </a:r>
              <a:endParaRPr lang="es-ES" altLang="es-CO" sz="2800">
                <a:latin typeface="Comic Sans MS" pitchFamily="66" charset="0"/>
              </a:endParaRPr>
            </a:p>
          </p:txBody>
        </p:sp>
        <p:sp>
          <p:nvSpPr>
            <p:cNvPr id="53295" name="Rectangle 46"/>
            <p:cNvSpPr>
              <a:spLocks noChangeArrowheads="1"/>
            </p:cNvSpPr>
            <p:nvPr/>
          </p:nvSpPr>
          <p:spPr bwMode="auto">
            <a:xfrm>
              <a:off x="4643" y="2456"/>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296" name="Rectangle 47"/>
            <p:cNvSpPr>
              <a:spLocks noChangeArrowheads="1"/>
            </p:cNvSpPr>
            <p:nvPr/>
          </p:nvSpPr>
          <p:spPr bwMode="auto">
            <a:xfrm>
              <a:off x="4658" y="2456"/>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d</a:t>
              </a:r>
              <a:endParaRPr lang="es-ES" altLang="es-CO" sz="2800">
                <a:latin typeface="Comic Sans MS" pitchFamily="66" charset="0"/>
              </a:endParaRPr>
            </a:p>
          </p:txBody>
        </p:sp>
        <p:sp>
          <p:nvSpPr>
            <p:cNvPr id="53297" name="Rectangle 48"/>
            <p:cNvSpPr>
              <a:spLocks noChangeArrowheads="1"/>
            </p:cNvSpPr>
            <p:nvPr/>
          </p:nvSpPr>
          <p:spPr bwMode="auto">
            <a:xfrm>
              <a:off x="4674" y="2456"/>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298" name="Rectangle 49"/>
            <p:cNvSpPr>
              <a:spLocks noChangeArrowheads="1"/>
            </p:cNvSpPr>
            <p:nvPr/>
          </p:nvSpPr>
          <p:spPr bwMode="auto">
            <a:xfrm>
              <a:off x="4284" y="3440"/>
              <a:ext cx="22"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299" name="Rectangle 50"/>
            <p:cNvSpPr>
              <a:spLocks noChangeArrowheads="1"/>
            </p:cNvSpPr>
            <p:nvPr/>
          </p:nvSpPr>
          <p:spPr bwMode="auto">
            <a:xfrm>
              <a:off x="4305" y="3440"/>
              <a:ext cx="27"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m</a:t>
              </a:r>
              <a:endParaRPr lang="es-ES" altLang="es-CO" sz="2800">
                <a:latin typeface="Comic Sans MS" pitchFamily="66" charset="0"/>
              </a:endParaRPr>
            </a:p>
          </p:txBody>
        </p:sp>
        <p:sp>
          <p:nvSpPr>
            <p:cNvPr id="53300" name="Rectangle 51"/>
            <p:cNvSpPr>
              <a:spLocks noChangeArrowheads="1"/>
            </p:cNvSpPr>
            <p:nvPr/>
          </p:nvSpPr>
          <p:spPr bwMode="auto">
            <a:xfrm>
              <a:off x="4331" y="3440"/>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301" name="Rectangle 52"/>
            <p:cNvSpPr>
              <a:spLocks noChangeArrowheads="1"/>
            </p:cNvSpPr>
            <p:nvPr/>
          </p:nvSpPr>
          <p:spPr bwMode="auto">
            <a:xfrm>
              <a:off x="4347" y="3440"/>
              <a:ext cx="16"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z</a:t>
              </a:r>
              <a:endParaRPr lang="es-ES" altLang="es-CO" sz="2800">
                <a:latin typeface="Comic Sans MS" pitchFamily="66" charset="0"/>
              </a:endParaRPr>
            </a:p>
          </p:txBody>
        </p:sp>
        <p:sp>
          <p:nvSpPr>
            <p:cNvPr id="53302" name="Rectangle 53"/>
            <p:cNvSpPr>
              <a:spLocks noChangeArrowheads="1"/>
            </p:cNvSpPr>
            <p:nvPr/>
          </p:nvSpPr>
          <p:spPr bwMode="auto">
            <a:xfrm>
              <a:off x="4363" y="3440"/>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o</a:t>
              </a:r>
              <a:endParaRPr lang="es-ES" altLang="es-CO" sz="2800">
                <a:latin typeface="Comic Sans MS" pitchFamily="66" charset="0"/>
              </a:endParaRPr>
            </a:p>
          </p:txBody>
        </p:sp>
        <p:sp>
          <p:nvSpPr>
            <p:cNvPr id="53303" name="Rectangle 54"/>
            <p:cNvSpPr>
              <a:spLocks noChangeArrowheads="1"/>
            </p:cNvSpPr>
            <p:nvPr/>
          </p:nvSpPr>
          <p:spPr bwMode="auto">
            <a:xfrm>
              <a:off x="4384" y="3440"/>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n</a:t>
              </a:r>
              <a:endParaRPr lang="es-ES" altLang="es-CO" sz="2800">
                <a:latin typeface="Comic Sans MS" pitchFamily="66" charset="0"/>
              </a:endParaRPr>
            </a:p>
          </p:txBody>
        </p:sp>
        <p:sp>
          <p:nvSpPr>
            <p:cNvPr id="53304" name="Rectangle 55"/>
            <p:cNvSpPr>
              <a:spLocks noChangeArrowheads="1"/>
            </p:cNvSpPr>
            <p:nvPr/>
          </p:nvSpPr>
          <p:spPr bwMode="auto">
            <a:xfrm>
              <a:off x="4400" y="3440"/>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305" name="Rectangle 56"/>
            <p:cNvSpPr>
              <a:spLocks noChangeArrowheads="1"/>
            </p:cNvSpPr>
            <p:nvPr/>
          </p:nvSpPr>
          <p:spPr bwMode="auto">
            <a:xfrm>
              <a:off x="4421" y="3440"/>
              <a:ext cx="17"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s</a:t>
              </a:r>
              <a:endParaRPr lang="es-ES" altLang="es-CO" sz="2800">
                <a:latin typeface="Comic Sans MS" pitchFamily="66" charset="0"/>
              </a:endParaRPr>
            </a:p>
          </p:txBody>
        </p:sp>
        <p:sp>
          <p:nvSpPr>
            <p:cNvPr id="53306" name="Rectangle 57"/>
            <p:cNvSpPr>
              <a:spLocks noChangeArrowheads="1"/>
            </p:cNvSpPr>
            <p:nvPr/>
          </p:nvSpPr>
          <p:spPr bwMode="auto">
            <a:xfrm>
              <a:off x="3856" y="3114"/>
              <a:ext cx="2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C</a:t>
              </a:r>
              <a:endParaRPr lang="es-ES" altLang="es-CO" sz="2800">
                <a:latin typeface="Comic Sans MS" pitchFamily="66" charset="0"/>
              </a:endParaRPr>
            </a:p>
          </p:txBody>
        </p:sp>
        <p:sp>
          <p:nvSpPr>
            <p:cNvPr id="53307" name="Rectangle 58"/>
            <p:cNvSpPr>
              <a:spLocks noChangeArrowheads="1"/>
            </p:cNvSpPr>
            <p:nvPr/>
          </p:nvSpPr>
          <p:spPr bwMode="auto">
            <a:xfrm>
              <a:off x="3877" y="3114"/>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308" name="Rectangle 59"/>
            <p:cNvSpPr>
              <a:spLocks noChangeArrowheads="1"/>
            </p:cNvSpPr>
            <p:nvPr/>
          </p:nvSpPr>
          <p:spPr bwMode="auto">
            <a:xfrm>
              <a:off x="3893" y="3114"/>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q</a:t>
              </a:r>
              <a:endParaRPr lang="es-ES" altLang="es-CO" sz="2800">
                <a:latin typeface="Comic Sans MS" pitchFamily="66" charset="0"/>
              </a:endParaRPr>
            </a:p>
          </p:txBody>
        </p:sp>
        <p:sp>
          <p:nvSpPr>
            <p:cNvPr id="53309" name="Rectangle 60"/>
            <p:cNvSpPr>
              <a:spLocks noChangeArrowheads="1"/>
            </p:cNvSpPr>
            <p:nvPr/>
          </p:nvSpPr>
          <p:spPr bwMode="auto">
            <a:xfrm>
              <a:off x="3914" y="3114"/>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u</a:t>
              </a:r>
              <a:endParaRPr lang="es-ES" altLang="es-CO" sz="2800">
                <a:latin typeface="Comic Sans MS" pitchFamily="66" charset="0"/>
              </a:endParaRPr>
            </a:p>
          </p:txBody>
        </p:sp>
        <p:sp>
          <p:nvSpPr>
            <p:cNvPr id="53310" name="Rectangle 61"/>
            <p:cNvSpPr>
              <a:spLocks noChangeArrowheads="1"/>
            </p:cNvSpPr>
            <p:nvPr/>
          </p:nvSpPr>
          <p:spPr bwMode="auto">
            <a:xfrm>
              <a:off x="3930" y="3114"/>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e</a:t>
              </a:r>
              <a:endParaRPr lang="es-ES" altLang="es-CO" sz="2800">
                <a:latin typeface="Comic Sans MS" pitchFamily="66" charset="0"/>
              </a:endParaRPr>
            </a:p>
          </p:txBody>
        </p:sp>
        <p:sp>
          <p:nvSpPr>
            <p:cNvPr id="53311" name="Rectangle 62"/>
            <p:cNvSpPr>
              <a:spLocks noChangeArrowheads="1"/>
            </p:cNvSpPr>
            <p:nvPr/>
          </p:nvSpPr>
          <p:spPr bwMode="auto">
            <a:xfrm>
              <a:off x="3951" y="3114"/>
              <a:ext cx="9"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t</a:t>
              </a:r>
              <a:endParaRPr lang="es-ES" altLang="es-CO" sz="2800">
                <a:latin typeface="Comic Sans MS" pitchFamily="66" charset="0"/>
              </a:endParaRPr>
            </a:p>
          </p:txBody>
        </p:sp>
        <p:sp>
          <p:nvSpPr>
            <p:cNvPr id="53312" name="Rectangle 63"/>
            <p:cNvSpPr>
              <a:spLocks noChangeArrowheads="1"/>
            </p:cNvSpPr>
            <p:nvPr/>
          </p:nvSpPr>
          <p:spPr bwMode="auto">
            <a:xfrm>
              <a:off x="3956" y="3114"/>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á</a:t>
              </a:r>
              <a:endParaRPr lang="es-ES" altLang="es-CO" sz="2800">
                <a:latin typeface="Comic Sans MS" pitchFamily="66" charset="0"/>
              </a:endParaRPr>
            </a:p>
          </p:txBody>
        </p:sp>
        <p:sp>
          <p:nvSpPr>
            <p:cNvPr id="53313" name="Rectangle 64"/>
            <p:cNvSpPr>
              <a:spLocks noChangeArrowheads="1"/>
            </p:cNvSpPr>
            <p:nvPr/>
          </p:nvSpPr>
          <p:spPr bwMode="auto">
            <a:xfrm>
              <a:off x="4648" y="2815"/>
              <a:ext cx="25"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G</a:t>
              </a:r>
              <a:endParaRPr lang="es-ES" altLang="es-CO" sz="2800">
                <a:latin typeface="Comic Sans MS" pitchFamily="66" charset="0"/>
              </a:endParaRPr>
            </a:p>
          </p:txBody>
        </p:sp>
        <p:sp>
          <p:nvSpPr>
            <p:cNvPr id="53314" name="Rectangle 65"/>
            <p:cNvSpPr>
              <a:spLocks noChangeArrowheads="1"/>
            </p:cNvSpPr>
            <p:nvPr/>
          </p:nvSpPr>
          <p:spPr bwMode="auto">
            <a:xfrm>
              <a:off x="4669" y="2815"/>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u</a:t>
              </a:r>
              <a:endParaRPr lang="es-ES" altLang="es-CO" sz="2800">
                <a:latin typeface="Comic Sans MS" pitchFamily="66" charset="0"/>
              </a:endParaRPr>
            </a:p>
          </p:txBody>
        </p:sp>
        <p:sp>
          <p:nvSpPr>
            <p:cNvPr id="53315" name="Rectangle 66"/>
            <p:cNvSpPr>
              <a:spLocks noChangeArrowheads="1"/>
            </p:cNvSpPr>
            <p:nvPr/>
          </p:nvSpPr>
          <p:spPr bwMode="auto">
            <a:xfrm>
              <a:off x="4690" y="2815"/>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316" name="Rectangle 67"/>
            <p:cNvSpPr>
              <a:spLocks noChangeArrowheads="1"/>
            </p:cNvSpPr>
            <p:nvPr/>
          </p:nvSpPr>
          <p:spPr bwMode="auto">
            <a:xfrm>
              <a:off x="4706" y="2815"/>
              <a:ext cx="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i</a:t>
              </a:r>
              <a:endParaRPr lang="es-ES" altLang="es-CO" sz="2800">
                <a:latin typeface="Comic Sans MS" pitchFamily="66" charset="0"/>
              </a:endParaRPr>
            </a:p>
          </p:txBody>
        </p:sp>
        <p:sp>
          <p:nvSpPr>
            <p:cNvPr id="53317" name="Rectangle 68"/>
            <p:cNvSpPr>
              <a:spLocks noChangeArrowheads="1"/>
            </p:cNvSpPr>
            <p:nvPr/>
          </p:nvSpPr>
          <p:spPr bwMode="auto">
            <a:xfrm>
              <a:off x="4716" y="2815"/>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n</a:t>
              </a:r>
              <a:endParaRPr lang="es-ES" altLang="es-CO" sz="2800">
                <a:latin typeface="Comic Sans MS" pitchFamily="66" charset="0"/>
              </a:endParaRPr>
            </a:p>
          </p:txBody>
        </p:sp>
        <p:sp>
          <p:nvSpPr>
            <p:cNvPr id="53318" name="Rectangle 69"/>
            <p:cNvSpPr>
              <a:spLocks noChangeArrowheads="1"/>
            </p:cNvSpPr>
            <p:nvPr/>
          </p:nvSpPr>
          <p:spPr bwMode="auto">
            <a:xfrm>
              <a:off x="4732" y="2815"/>
              <a:ext cx="9"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í</a:t>
              </a:r>
              <a:endParaRPr lang="es-ES" altLang="es-CO" sz="2800">
                <a:latin typeface="Comic Sans MS" pitchFamily="66" charset="0"/>
              </a:endParaRPr>
            </a:p>
          </p:txBody>
        </p:sp>
        <p:sp>
          <p:nvSpPr>
            <p:cNvPr id="53319" name="Rectangle 70"/>
            <p:cNvSpPr>
              <a:spLocks noChangeArrowheads="1"/>
            </p:cNvSpPr>
            <p:nvPr/>
          </p:nvSpPr>
          <p:spPr bwMode="auto">
            <a:xfrm>
              <a:off x="4743" y="2815"/>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320" name="Rectangle 71"/>
            <p:cNvSpPr>
              <a:spLocks noChangeArrowheads="1"/>
            </p:cNvSpPr>
            <p:nvPr/>
          </p:nvSpPr>
          <p:spPr bwMode="auto">
            <a:xfrm>
              <a:off x="4368" y="3125"/>
              <a:ext cx="22"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V</a:t>
              </a:r>
              <a:endParaRPr lang="es-ES" altLang="es-CO" sz="2800">
                <a:latin typeface="Comic Sans MS" pitchFamily="66" charset="0"/>
              </a:endParaRPr>
            </a:p>
          </p:txBody>
        </p:sp>
        <p:sp>
          <p:nvSpPr>
            <p:cNvPr id="53321" name="Rectangle 72"/>
            <p:cNvSpPr>
              <a:spLocks noChangeArrowheads="1"/>
            </p:cNvSpPr>
            <p:nvPr/>
          </p:nvSpPr>
          <p:spPr bwMode="auto">
            <a:xfrm>
              <a:off x="4389" y="3125"/>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322" name="Rectangle 73"/>
            <p:cNvSpPr>
              <a:spLocks noChangeArrowheads="1"/>
            </p:cNvSpPr>
            <p:nvPr/>
          </p:nvSpPr>
          <p:spPr bwMode="auto">
            <a:xfrm>
              <a:off x="4405" y="3125"/>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u</a:t>
              </a:r>
              <a:endParaRPr lang="es-ES" altLang="es-CO" sz="2800">
                <a:latin typeface="Comic Sans MS" pitchFamily="66" charset="0"/>
              </a:endParaRPr>
            </a:p>
          </p:txBody>
        </p:sp>
        <p:sp>
          <p:nvSpPr>
            <p:cNvPr id="53323" name="Rectangle 74"/>
            <p:cNvSpPr>
              <a:spLocks noChangeArrowheads="1"/>
            </p:cNvSpPr>
            <p:nvPr/>
          </p:nvSpPr>
          <p:spPr bwMode="auto">
            <a:xfrm>
              <a:off x="4421" y="3125"/>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p</a:t>
              </a:r>
              <a:endParaRPr lang="es-ES" altLang="es-CO" sz="2800">
                <a:latin typeface="Comic Sans MS" pitchFamily="66" charset="0"/>
              </a:endParaRPr>
            </a:p>
          </p:txBody>
        </p:sp>
        <p:sp>
          <p:nvSpPr>
            <p:cNvPr id="53324" name="Rectangle 75"/>
            <p:cNvSpPr>
              <a:spLocks noChangeArrowheads="1"/>
            </p:cNvSpPr>
            <p:nvPr/>
          </p:nvSpPr>
          <p:spPr bwMode="auto">
            <a:xfrm>
              <a:off x="4442" y="3125"/>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é</a:t>
              </a:r>
              <a:endParaRPr lang="es-ES" altLang="es-CO" sz="2800">
                <a:latin typeface="Comic Sans MS" pitchFamily="66" charset="0"/>
              </a:endParaRPr>
            </a:p>
          </p:txBody>
        </p:sp>
        <p:sp>
          <p:nvSpPr>
            <p:cNvPr id="53325" name="Rectangle 76"/>
            <p:cNvSpPr>
              <a:spLocks noChangeArrowheads="1"/>
            </p:cNvSpPr>
            <p:nvPr/>
          </p:nvSpPr>
          <p:spPr bwMode="auto">
            <a:xfrm>
              <a:off x="4458" y="3125"/>
              <a:ext cx="17"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s</a:t>
              </a:r>
              <a:endParaRPr lang="es-ES" altLang="es-CO" sz="2800">
                <a:latin typeface="Comic Sans MS" pitchFamily="66" charset="0"/>
              </a:endParaRPr>
            </a:p>
          </p:txBody>
        </p:sp>
        <p:sp>
          <p:nvSpPr>
            <p:cNvPr id="53326" name="Rectangle 77"/>
            <p:cNvSpPr>
              <a:spLocks noChangeArrowheads="1"/>
            </p:cNvSpPr>
            <p:nvPr/>
          </p:nvSpPr>
          <p:spPr bwMode="auto">
            <a:xfrm>
              <a:off x="3439" y="2271"/>
              <a:ext cx="24"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C</a:t>
              </a:r>
              <a:endParaRPr lang="es-ES" altLang="es-CO" sz="2800">
                <a:latin typeface="Comic Sans MS" pitchFamily="66" charset="0"/>
              </a:endParaRPr>
            </a:p>
          </p:txBody>
        </p:sp>
        <p:sp>
          <p:nvSpPr>
            <p:cNvPr id="53327" name="Rectangle 78"/>
            <p:cNvSpPr>
              <a:spLocks noChangeArrowheads="1"/>
            </p:cNvSpPr>
            <p:nvPr/>
          </p:nvSpPr>
          <p:spPr bwMode="auto">
            <a:xfrm>
              <a:off x="3460" y="2271"/>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h</a:t>
              </a:r>
              <a:endParaRPr lang="es-ES" altLang="es-CO" sz="2800">
                <a:latin typeface="Comic Sans MS" pitchFamily="66" charset="0"/>
              </a:endParaRPr>
            </a:p>
          </p:txBody>
        </p:sp>
        <p:sp>
          <p:nvSpPr>
            <p:cNvPr id="53328" name="Rectangle 79"/>
            <p:cNvSpPr>
              <a:spLocks noChangeArrowheads="1"/>
            </p:cNvSpPr>
            <p:nvPr/>
          </p:nvSpPr>
          <p:spPr bwMode="auto">
            <a:xfrm>
              <a:off x="3476" y="2271"/>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o</a:t>
              </a:r>
              <a:endParaRPr lang="es-ES" altLang="es-CO" sz="2800">
                <a:latin typeface="Comic Sans MS" pitchFamily="66" charset="0"/>
              </a:endParaRPr>
            </a:p>
          </p:txBody>
        </p:sp>
        <p:sp>
          <p:nvSpPr>
            <p:cNvPr id="53329" name="Rectangle 80"/>
            <p:cNvSpPr>
              <a:spLocks noChangeArrowheads="1"/>
            </p:cNvSpPr>
            <p:nvPr/>
          </p:nvSpPr>
          <p:spPr bwMode="auto">
            <a:xfrm>
              <a:off x="3497" y="2271"/>
              <a:ext cx="17"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c</a:t>
              </a:r>
              <a:endParaRPr lang="es-ES" altLang="es-CO" sz="2800">
                <a:latin typeface="Comic Sans MS" pitchFamily="66" charset="0"/>
              </a:endParaRPr>
            </a:p>
          </p:txBody>
        </p:sp>
        <p:sp>
          <p:nvSpPr>
            <p:cNvPr id="53330" name="Rectangle 81"/>
            <p:cNvSpPr>
              <a:spLocks noChangeArrowheads="1"/>
            </p:cNvSpPr>
            <p:nvPr/>
          </p:nvSpPr>
          <p:spPr bwMode="auto">
            <a:xfrm>
              <a:off x="3513" y="2271"/>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ó</a:t>
              </a:r>
              <a:endParaRPr lang="es-ES" altLang="es-CO" sz="2800">
                <a:latin typeface="Comic Sans MS" pitchFamily="66" charset="0"/>
              </a:endParaRPr>
            </a:p>
          </p:txBody>
        </p:sp>
        <p:sp>
          <p:nvSpPr>
            <p:cNvPr id="53331" name="Rectangle 82"/>
            <p:cNvSpPr>
              <a:spLocks noChangeArrowheads="1"/>
            </p:cNvSpPr>
            <p:nvPr/>
          </p:nvSpPr>
          <p:spPr bwMode="auto">
            <a:xfrm>
              <a:off x="3619" y="2146"/>
              <a:ext cx="22"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332" name="Rectangle 83"/>
            <p:cNvSpPr>
              <a:spLocks noChangeArrowheads="1"/>
            </p:cNvSpPr>
            <p:nvPr/>
          </p:nvSpPr>
          <p:spPr bwMode="auto">
            <a:xfrm>
              <a:off x="3640" y="2146"/>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n</a:t>
              </a:r>
              <a:endParaRPr lang="es-ES" altLang="es-CO" sz="2800">
                <a:latin typeface="Comic Sans MS" pitchFamily="66" charset="0"/>
              </a:endParaRPr>
            </a:p>
          </p:txBody>
        </p:sp>
        <p:sp>
          <p:nvSpPr>
            <p:cNvPr id="53333" name="Rectangle 84"/>
            <p:cNvSpPr>
              <a:spLocks noChangeArrowheads="1"/>
            </p:cNvSpPr>
            <p:nvPr/>
          </p:nvSpPr>
          <p:spPr bwMode="auto">
            <a:xfrm>
              <a:off x="3655" y="2146"/>
              <a:ext cx="9"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t</a:t>
              </a:r>
              <a:endParaRPr lang="es-ES" altLang="es-CO" sz="2800">
                <a:latin typeface="Comic Sans MS" pitchFamily="66" charset="0"/>
              </a:endParaRPr>
            </a:p>
          </p:txBody>
        </p:sp>
        <p:sp>
          <p:nvSpPr>
            <p:cNvPr id="53334" name="Rectangle 85"/>
            <p:cNvSpPr>
              <a:spLocks noChangeArrowheads="1"/>
            </p:cNvSpPr>
            <p:nvPr/>
          </p:nvSpPr>
          <p:spPr bwMode="auto">
            <a:xfrm>
              <a:off x="3666" y="2146"/>
              <a:ext cx="7"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i</a:t>
              </a:r>
              <a:endParaRPr lang="es-ES" altLang="es-CO" sz="2800">
                <a:latin typeface="Comic Sans MS" pitchFamily="66" charset="0"/>
              </a:endParaRPr>
            </a:p>
          </p:txBody>
        </p:sp>
        <p:sp>
          <p:nvSpPr>
            <p:cNvPr id="53335" name="Rectangle 86"/>
            <p:cNvSpPr>
              <a:spLocks noChangeArrowheads="1"/>
            </p:cNvSpPr>
            <p:nvPr/>
          </p:nvSpPr>
          <p:spPr bwMode="auto">
            <a:xfrm>
              <a:off x="3671" y="2146"/>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o</a:t>
              </a:r>
              <a:endParaRPr lang="es-ES" altLang="es-CO" sz="2800">
                <a:latin typeface="Comic Sans MS" pitchFamily="66" charset="0"/>
              </a:endParaRPr>
            </a:p>
          </p:txBody>
        </p:sp>
        <p:sp>
          <p:nvSpPr>
            <p:cNvPr id="53336" name="Rectangle 87"/>
            <p:cNvSpPr>
              <a:spLocks noChangeArrowheads="1"/>
            </p:cNvSpPr>
            <p:nvPr/>
          </p:nvSpPr>
          <p:spPr bwMode="auto">
            <a:xfrm>
              <a:off x="3692" y="2146"/>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q</a:t>
              </a:r>
              <a:endParaRPr lang="es-ES" altLang="es-CO" sz="2800">
                <a:latin typeface="Comic Sans MS" pitchFamily="66" charset="0"/>
              </a:endParaRPr>
            </a:p>
          </p:txBody>
        </p:sp>
        <p:sp>
          <p:nvSpPr>
            <p:cNvPr id="53337" name="Rectangle 88"/>
            <p:cNvSpPr>
              <a:spLocks noChangeArrowheads="1"/>
            </p:cNvSpPr>
            <p:nvPr/>
          </p:nvSpPr>
          <p:spPr bwMode="auto">
            <a:xfrm>
              <a:off x="3708" y="2146"/>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u</a:t>
              </a:r>
              <a:endParaRPr lang="es-ES" altLang="es-CO" sz="2800">
                <a:latin typeface="Comic Sans MS" pitchFamily="66" charset="0"/>
              </a:endParaRPr>
            </a:p>
          </p:txBody>
        </p:sp>
        <p:sp>
          <p:nvSpPr>
            <p:cNvPr id="53338" name="Rectangle 89"/>
            <p:cNvSpPr>
              <a:spLocks noChangeArrowheads="1"/>
            </p:cNvSpPr>
            <p:nvPr/>
          </p:nvSpPr>
          <p:spPr bwMode="auto">
            <a:xfrm>
              <a:off x="3729" y="2146"/>
              <a:ext cx="7"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i</a:t>
              </a:r>
              <a:endParaRPr lang="es-ES" altLang="es-CO" sz="2800">
                <a:latin typeface="Comic Sans MS" pitchFamily="66" charset="0"/>
              </a:endParaRPr>
            </a:p>
          </p:txBody>
        </p:sp>
        <p:sp>
          <p:nvSpPr>
            <p:cNvPr id="53339" name="Rectangle 90"/>
            <p:cNvSpPr>
              <a:spLocks noChangeArrowheads="1"/>
            </p:cNvSpPr>
            <p:nvPr/>
          </p:nvSpPr>
          <p:spPr bwMode="auto">
            <a:xfrm>
              <a:off x="3735" y="2146"/>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340" name="Rectangle 91"/>
            <p:cNvSpPr>
              <a:spLocks noChangeArrowheads="1"/>
            </p:cNvSpPr>
            <p:nvPr/>
          </p:nvSpPr>
          <p:spPr bwMode="auto">
            <a:xfrm>
              <a:off x="4173" y="2918"/>
              <a:ext cx="26"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G</a:t>
              </a:r>
              <a:endParaRPr lang="es-ES" altLang="es-CO" sz="2800">
                <a:latin typeface="Comic Sans MS" pitchFamily="66" charset="0"/>
              </a:endParaRPr>
            </a:p>
          </p:txBody>
        </p:sp>
        <p:sp>
          <p:nvSpPr>
            <p:cNvPr id="53341" name="Rectangle 92"/>
            <p:cNvSpPr>
              <a:spLocks noChangeArrowheads="1"/>
            </p:cNvSpPr>
            <p:nvPr/>
          </p:nvSpPr>
          <p:spPr bwMode="auto">
            <a:xfrm>
              <a:off x="4194" y="2918"/>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u</a:t>
              </a:r>
              <a:endParaRPr lang="es-ES" altLang="es-CO" sz="2800">
                <a:latin typeface="Comic Sans MS" pitchFamily="66" charset="0"/>
              </a:endParaRPr>
            </a:p>
          </p:txBody>
        </p:sp>
        <p:sp>
          <p:nvSpPr>
            <p:cNvPr id="53342" name="Rectangle 93"/>
            <p:cNvSpPr>
              <a:spLocks noChangeArrowheads="1"/>
            </p:cNvSpPr>
            <p:nvPr/>
          </p:nvSpPr>
          <p:spPr bwMode="auto">
            <a:xfrm>
              <a:off x="4215" y="2918"/>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343" name="Rectangle 94"/>
            <p:cNvSpPr>
              <a:spLocks noChangeArrowheads="1"/>
            </p:cNvSpPr>
            <p:nvPr/>
          </p:nvSpPr>
          <p:spPr bwMode="auto">
            <a:xfrm>
              <a:off x="4231" y="2918"/>
              <a:ext cx="16"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v</a:t>
              </a:r>
              <a:endParaRPr lang="es-ES" altLang="es-CO" sz="2800">
                <a:latin typeface="Comic Sans MS" pitchFamily="66" charset="0"/>
              </a:endParaRPr>
            </a:p>
          </p:txBody>
        </p:sp>
        <p:sp>
          <p:nvSpPr>
            <p:cNvPr id="53344" name="Rectangle 95"/>
            <p:cNvSpPr>
              <a:spLocks noChangeArrowheads="1"/>
            </p:cNvSpPr>
            <p:nvPr/>
          </p:nvSpPr>
          <p:spPr bwMode="auto">
            <a:xfrm>
              <a:off x="4247" y="2918"/>
              <a:ext cx="7"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i</a:t>
              </a:r>
              <a:endParaRPr lang="es-ES" altLang="es-CO" sz="2800">
                <a:latin typeface="Comic Sans MS" pitchFamily="66" charset="0"/>
              </a:endParaRPr>
            </a:p>
          </p:txBody>
        </p:sp>
        <p:sp>
          <p:nvSpPr>
            <p:cNvPr id="53345" name="Rectangle 96"/>
            <p:cNvSpPr>
              <a:spLocks noChangeArrowheads="1"/>
            </p:cNvSpPr>
            <p:nvPr/>
          </p:nvSpPr>
          <p:spPr bwMode="auto">
            <a:xfrm>
              <a:off x="4257" y="2918"/>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346" name="Rectangle 97"/>
            <p:cNvSpPr>
              <a:spLocks noChangeArrowheads="1"/>
            </p:cNvSpPr>
            <p:nvPr/>
          </p:nvSpPr>
          <p:spPr bwMode="auto">
            <a:xfrm>
              <a:off x="4273" y="2918"/>
              <a:ext cx="11"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r</a:t>
              </a:r>
              <a:endParaRPr lang="es-ES" altLang="es-CO" sz="2800">
                <a:latin typeface="Comic Sans MS" pitchFamily="66" charset="0"/>
              </a:endParaRPr>
            </a:p>
          </p:txBody>
        </p:sp>
        <p:sp>
          <p:nvSpPr>
            <p:cNvPr id="53347" name="Rectangle 98"/>
            <p:cNvSpPr>
              <a:spLocks noChangeArrowheads="1"/>
            </p:cNvSpPr>
            <p:nvPr/>
          </p:nvSpPr>
          <p:spPr bwMode="auto">
            <a:xfrm>
              <a:off x="4284" y="2918"/>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e</a:t>
              </a:r>
              <a:endParaRPr lang="es-ES" altLang="es-CO" sz="2800">
                <a:latin typeface="Comic Sans MS" pitchFamily="66" charset="0"/>
              </a:endParaRPr>
            </a:p>
          </p:txBody>
        </p:sp>
        <p:sp>
          <p:nvSpPr>
            <p:cNvPr id="53348" name="Rectangle 99"/>
            <p:cNvSpPr>
              <a:spLocks noChangeArrowheads="1"/>
            </p:cNvSpPr>
            <p:nvPr/>
          </p:nvSpPr>
          <p:spPr bwMode="auto">
            <a:xfrm>
              <a:off x="3249" y="2978"/>
              <a:ext cx="24"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N</a:t>
              </a:r>
              <a:endParaRPr lang="es-ES" altLang="es-CO" sz="2800">
                <a:latin typeface="Comic Sans MS" pitchFamily="66" charset="0"/>
              </a:endParaRPr>
            </a:p>
          </p:txBody>
        </p:sp>
        <p:sp>
          <p:nvSpPr>
            <p:cNvPr id="53349" name="Rectangle 100"/>
            <p:cNvSpPr>
              <a:spLocks noChangeArrowheads="1"/>
            </p:cNvSpPr>
            <p:nvPr/>
          </p:nvSpPr>
          <p:spPr bwMode="auto">
            <a:xfrm>
              <a:off x="3270" y="2978"/>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350" name="Rectangle 101"/>
            <p:cNvSpPr>
              <a:spLocks noChangeArrowheads="1"/>
            </p:cNvSpPr>
            <p:nvPr/>
          </p:nvSpPr>
          <p:spPr bwMode="auto">
            <a:xfrm>
              <a:off x="3286" y="2978"/>
              <a:ext cx="11"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r</a:t>
              </a:r>
              <a:endParaRPr lang="es-ES" altLang="es-CO" sz="2800">
                <a:latin typeface="Comic Sans MS" pitchFamily="66" charset="0"/>
              </a:endParaRPr>
            </a:p>
          </p:txBody>
        </p:sp>
        <p:sp>
          <p:nvSpPr>
            <p:cNvPr id="53351" name="Rectangle 102"/>
            <p:cNvSpPr>
              <a:spLocks noChangeArrowheads="1"/>
            </p:cNvSpPr>
            <p:nvPr/>
          </p:nvSpPr>
          <p:spPr bwMode="auto">
            <a:xfrm>
              <a:off x="3302" y="2978"/>
              <a:ext cx="7"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i</a:t>
              </a:r>
              <a:endParaRPr lang="es-ES" altLang="es-CO" sz="2800">
                <a:latin typeface="Comic Sans MS" pitchFamily="66" charset="0"/>
              </a:endParaRPr>
            </a:p>
          </p:txBody>
        </p:sp>
        <p:sp>
          <p:nvSpPr>
            <p:cNvPr id="53352" name="Rectangle 103"/>
            <p:cNvSpPr>
              <a:spLocks noChangeArrowheads="1"/>
            </p:cNvSpPr>
            <p:nvPr/>
          </p:nvSpPr>
          <p:spPr bwMode="auto">
            <a:xfrm>
              <a:off x="3307" y="2978"/>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ñ</a:t>
              </a:r>
              <a:endParaRPr lang="es-ES" altLang="es-CO" sz="2800">
                <a:latin typeface="Comic Sans MS" pitchFamily="66" charset="0"/>
              </a:endParaRPr>
            </a:p>
          </p:txBody>
        </p:sp>
        <p:sp>
          <p:nvSpPr>
            <p:cNvPr id="53353" name="Rectangle 104"/>
            <p:cNvSpPr>
              <a:spLocks noChangeArrowheads="1"/>
            </p:cNvSpPr>
            <p:nvPr/>
          </p:nvSpPr>
          <p:spPr bwMode="auto">
            <a:xfrm>
              <a:off x="3323" y="2978"/>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o</a:t>
              </a:r>
              <a:endParaRPr lang="es-ES" altLang="es-CO" sz="2800">
                <a:latin typeface="Comic Sans MS" pitchFamily="66" charset="0"/>
              </a:endParaRPr>
            </a:p>
          </p:txBody>
        </p:sp>
        <p:sp>
          <p:nvSpPr>
            <p:cNvPr id="53354" name="Rectangle 105"/>
            <p:cNvSpPr>
              <a:spLocks noChangeArrowheads="1"/>
            </p:cNvSpPr>
            <p:nvPr/>
          </p:nvSpPr>
          <p:spPr bwMode="auto">
            <a:xfrm>
              <a:off x="3413" y="2831"/>
              <a:ext cx="2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C</a:t>
              </a:r>
              <a:endParaRPr lang="es-ES" altLang="es-CO" sz="2800">
                <a:latin typeface="Comic Sans MS" pitchFamily="66" charset="0"/>
              </a:endParaRPr>
            </a:p>
          </p:txBody>
        </p:sp>
        <p:sp>
          <p:nvSpPr>
            <p:cNvPr id="53355" name="Rectangle 106"/>
            <p:cNvSpPr>
              <a:spLocks noChangeArrowheads="1"/>
            </p:cNvSpPr>
            <p:nvPr/>
          </p:nvSpPr>
          <p:spPr bwMode="auto">
            <a:xfrm>
              <a:off x="3434" y="2831"/>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356" name="Rectangle 107"/>
            <p:cNvSpPr>
              <a:spLocks noChangeArrowheads="1"/>
            </p:cNvSpPr>
            <p:nvPr/>
          </p:nvSpPr>
          <p:spPr bwMode="auto">
            <a:xfrm>
              <a:off x="3450" y="2831"/>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u</a:t>
              </a:r>
              <a:endParaRPr lang="es-ES" altLang="es-CO" sz="2800">
                <a:latin typeface="Comic Sans MS" pitchFamily="66" charset="0"/>
              </a:endParaRPr>
            </a:p>
          </p:txBody>
        </p:sp>
        <p:sp>
          <p:nvSpPr>
            <p:cNvPr id="53357" name="Rectangle 108"/>
            <p:cNvSpPr>
              <a:spLocks noChangeArrowheads="1"/>
            </p:cNvSpPr>
            <p:nvPr/>
          </p:nvSpPr>
          <p:spPr bwMode="auto">
            <a:xfrm>
              <a:off x="3471" y="2831"/>
              <a:ext cx="17"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c</a:t>
              </a:r>
              <a:endParaRPr lang="es-ES" altLang="es-CO" sz="2800">
                <a:latin typeface="Comic Sans MS" pitchFamily="66" charset="0"/>
              </a:endParaRPr>
            </a:p>
          </p:txBody>
        </p:sp>
        <p:sp>
          <p:nvSpPr>
            <p:cNvPr id="53358" name="Rectangle 109"/>
            <p:cNvSpPr>
              <a:spLocks noChangeArrowheads="1"/>
            </p:cNvSpPr>
            <p:nvPr/>
          </p:nvSpPr>
          <p:spPr bwMode="auto">
            <a:xfrm>
              <a:off x="3487" y="2831"/>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359" name="Rectangle 110"/>
            <p:cNvSpPr>
              <a:spLocks noChangeArrowheads="1"/>
            </p:cNvSpPr>
            <p:nvPr/>
          </p:nvSpPr>
          <p:spPr bwMode="auto">
            <a:xfrm>
              <a:off x="4220" y="2363"/>
              <a:ext cx="2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C</a:t>
              </a:r>
              <a:endParaRPr lang="es-ES" altLang="es-CO" sz="2800">
                <a:latin typeface="Comic Sans MS" pitchFamily="66" charset="0"/>
              </a:endParaRPr>
            </a:p>
          </p:txBody>
        </p:sp>
        <p:sp>
          <p:nvSpPr>
            <p:cNvPr id="53360" name="Rectangle 111"/>
            <p:cNvSpPr>
              <a:spLocks noChangeArrowheads="1"/>
            </p:cNvSpPr>
            <p:nvPr/>
          </p:nvSpPr>
          <p:spPr bwMode="auto">
            <a:xfrm>
              <a:off x="4241" y="2363"/>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361" name="Rectangle 112"/>
            <p:cNvSpPr>
              <a:spLocks noChangeArrowheads="1"/>
            </p:cNvSpPr>
            <p:nvPr/>
          </p:nvSpPr>
          <p:spPr bwMode="auto">
            <a:xfrm>
              <a:off x="4257" y="2363"/>
              <a:ext cx="16"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s</a:t>
              </a:r>
              <a:endParaRPr lang="es-ES" altLang="es-CO" sz="2800">
                <a:latin typeface="Comic Sans MS" pitchFamily="66" charset="0"/>
              </a:endParaRPr>
            </a:p>
          </p:txBody>
        </p:sp>
        <p:sp>
          <p:nvSpPr>
            <p:cNvPr id="53362" name="Rectangle 113"/>
            <p:cNvSpPr>
              <a:spLocks noChangeArrowheads="1"/>
            </p:cNvSpPr>
            <p:nvPr/>
          </p:nvSpPr>
          <p:spPr bwMode="auto">
            <a:xfrm>
              <a:off x="4278" y="2363"/>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363" name="Rectangle 114"/>
            <p:cNvSpPr>
              <a:spLocks noChangeArrowheads="1"/>
            </p:cNvSpPr>
            <p:nvPr/>
          </p:nvSpPr>
          <p:spPr bwMode="auto">
            <a:xfrm>
              <a:off x="4294" y="2363"/>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n</a:t>
              </a:r>
              <a:endParaRPr lang="es-ES" altLang="es-CO" sz="2800">
                <a:latin typeface="Comic Sans MS" pitchFamily="66" charset="0"/>
              </a:endParaRPr>
            </a:p>
          </p:txBody>
        </p:sp>
        <p:sp>
          <p:nvSpPr>
            <p:cNvPr id="53364" name="Rectangle 115"/>
            <p:cNvSpPr>
              <a:spLocks noChangeArrowheads="1"/>
            </p:cNvSpPr>
            <p:nvPr/>
          </p:nvSpPr>
          <p:spPr bwMode="auto">
            <a:xfrm>
              <a:off x="4310" y="2363"/>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365" name="Rectangle 116"/>
            <p:cNvSpPr>
              <a:spLocks noChangeArrowheads="1"/>
            </p:cNvSpPr>
            <p:nvPr/>
          </p:nvSpPr>
          <p:spPr bwMode="auto">
            <a:xfrm>
              <a:off x="4331" y="2363"/>
              <a:ext cx="11"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r</a:t>
              </a:r>
              <a:endParaRPr lang="es-ES" altLang="es-CO" sz="2800">
                <a:latin typeface="Comic Sans MS" pitchFamily="66" charset="0"/>
              </a:endParaRPr>
            </a:p>
          </p:txBody>
        </p:sp>
        <p:sp>
          <p:nvSpPr>
            <p:cNvPr id="53366" name="Rectangle 117"/>
            <p:cNvSpPr>
              <a:spLocks noChangeArrowheads="1"/>
            </p:cNvSpPr>
            <p:nvPr/>
          </p:nvSpPr>
          <p:spPr bwMode="auto">
            <a:xfrm>
              <a:off x="4342" y="2363"/>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e</a:t>
              </a:r>
              <a:endParaRPr lang="es-ES" altLang="es-CO" sz="2800">
                <a:latin typeface="Comic Sans MS" pitchFamily="66" charset="0"/>
              </a:endParaRPr>
            </a:p>
          </p:txBody>
        </p:sp>
        <p:sp>
          <p:nvSpPr>
            <p:cNvPr id="53367" name="Rectangle 118"/>
            <p:cNvSpPr>
              <a:spLocks noChangeArrowheads="1"/>
            </p:cNvSpPr>
            <p:nvPr/>
          </p:nvSpPr>
          <p:spPr bwMode="auto">
            <a:xfrm>
              <a:off x="3671" y="2787"/>
              <a:ext cx="24"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H</a:t>
              </a:r>
              <a:endParaRPr lang="es-ES" altLang="es-CO" sz="2800">
                <a:latin typeface="Comic Sans MS" pitchFamily="66" charset="0"/>
              </a:endParaRPr>
            </a:p>
          </p:txBody>
        </p:sp>
        <p:sp>
          <p:nvSpPr>
            <p:cNvPr id="53368" name="Rectangle 119"/>
            <p:cNvSpPr>
              <a:spLocks noChangeArrowheads="1"/>
            </p:cNvSpPr>
            <p:nvPr/>
          </p:nvSpPr>
          <p:spPr bwMode="auto">
            <a:xfrm>
              <a:off x="3692" y="2787"/>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u</a:t>
              </a:r>
              <a:endParaRPr lang="es-ES" altLang="es-CO" sz="2800">
                <a:latin typeface="Comic Sans MS" pitchFamily="66" charset="0"/>
              </a:endParaRPr>
            </a:p>
          </p:txBody>
        </p:sp>
        <p:sp>
          <p:nvSpPr>
            <p:cNvPr id="53369" name="Rectangle 120"/>
            <p:cNvSpPr>
              <a:spLocks noChangeArrowheads="1"/>
            </p:cNvSpPr>
            <p:nvPr/>
          </p:nvSpPr>
          <p:spPr bwMode="auto">
            <a:xfrm>
              <a:off x="3708" y="2787"/>
              <a:ext cx="7"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i</a:t>
              </a:r>
              <a:endParaRPr lang="es-ES" altLang="es-CO" sz="2800">
                <a:latin typeface="Comic Sans MS" pitchFamily="66" charset="0"/>
              </a:endParaRPr>
            </a:p>
          </p:txBody>
        </p:sp>
        <p:sp>
          <p:nvSpPr>
            <p:cNvPr id="53370" name="Rectangle 121"/>
            <p:cNvSpPr>
              <a:spLocks noChangeArrowheads="1"/>
            </p:cNvSpPr>
            <p:nvPr/>
          </p:nvSpPr>
          <p:spPr bwMode="auto">
            <a:xfrm>
              <a:off x="3719" y="2787"/>
              <a:ext cx="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l</a:t>
              </a:r>
              <a:endParaRPr lang="es-ES" altLang="es-CO" sz="2800">
                <a:latin typeface="Comic Sans MS" pitchFamily="66" charset="0"/>
              </a:endParaRPr>
            </a:p>
          </p:txBody>
        </p:sp>
        <p:sp>
          <p:nvSpPr>
            <p:cNvPr id="53371" name="Rectangle 122"/>
            <p:cNvSpPr>
              <a:spLocks noChangeArrowheads="1"/>
            </p:cNvSpPr>
            <p:nvPr/>
          </p:nvSpPr>
          <p:spPr bwMode="auto">
            <a:xfrm>
              <a:off x="3724" y="2787"/>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372" name="Rectangle 123"/>
            <p:cNvSpPr>
              <a:spLocks noChangeArrowheads="1"/>
            </p:cNvSpPr>
            <p:nvPr/>
          </p:nvSpPr>
          <p:spPr bwMode="auto">
            <a:xfrm>
              <a:off x="3988" y="1661"/>
              <a:ext cx="23"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C</a:t>
              </a:r>
              <a:endParaRPr lang="es-ES" altLang="es-CO" sz="2800">
                <a:latin typeface="Comic Sans MS" pitchFamily="66" charset="0"/>
              </a:endParaRPr>
            </a:p>
          </p:txBody>
        </p:sp>
        <p:sp>
          <p:nvSpPr>
            <p:cNvPr id="53373" name="Rectangle 124"/>
            <p:cNvSpPr>
              <a:spLocks noChangeArrowheads="1"/>
            </p:cNvSpPr>
            <p:nvPr/>
          </p:nvSpPr>
          <p:spPr bwMode="auto">
            <a:xfrm>
              <a:off x="4009" y="1661"/>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e</a:t>
              </a:r>
              <a:endParaRPr lang="es-ES" altLang="es-CO" sz="2800">
                <a:latin typeface="Comic Sans MS" pitchFamily="66" charset="0"/>
              </a:endParaRPr>
            </a:p>
          </p:txBody>
        </p:sp>
        <p:sp>
          <p:nvSpPr>
            <p:cNvPr id="53374" name="Rectangle 125"/>
            <p:cNvSpPr>
              <a:spLocks noChangeArrowheads="1"/>
            </p:cNvSpPr>
            <p:nvPr/>
          </p:nvSpPr>
          <p:spPr bwMode="auto">
            <a:xfrm>
              <a:off x="4025" y="1661"/>
              <a:ext cx="17"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s</a:t>
              </a:r>
              <a:endParaRPr lang="es-ES" altLang="es-CO" sz="2800">
                <a:latin typeface="Comic Sans MS" pitchFamily="66" charset="0"/>
              </a:endParaRPr>
            </a:p>
          </p:txBody>
        </p:sp>
        <p:sp>
          <p:nvSpPr>
            <p:cNvPr id="53375" name="Rectangle 126"/>
            <p:cNvSpPr>
              <a:spLocks noChangeArrowheads="1"/>
            </p:cNvSpPr>
            <p:nvPr/>
          </p:nvSpPr>
          <p:spPr bwMode="auto">
            <a:xfrm>
              <a:off x="4046" y="1661"/>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376" name="Rectangle 127"/>
            <p:cNvSpPr>
              <a:spLocks noChangeArrowheads="1"/>
            </p:cNvSpPr>
            <p:nvPr/>
          </p:nvSpPr>
          <p:spPr bwMode="auto">
            <a:xfrm>
              <a:off x="4062" y="1661"/>
              <a:ext cx="11"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r</a:t>
              </a:r>
              <a:endParaRPr lang="es-ES" altLang="es-CO" sz="2800">
                <a:latin typeface="Comic Sans MS" pitchFamily="66" charset="0"/>
              </a:endParaRPr>
            </a:p>
          </p:txBody>
        </p:sp>
        <p:sp>
          <p:nvSpPr>
            <p:cNvPr id="53377" name="Rectangle 128"/>
            <p:cNvSpPr>
              <a:spLocks noChangeArrowheads="1"/>
            </p:cNvSpPr>
            <p:nvPr/>
          </p:nvSpPr>
          <p:spPr bwMode="auto">
            <a:xfrm>
              <a:off x="3708" y="2613"/>
              <a:ext cx="19"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T</a:t>
              </a:r>
              <a:endParaRPr lang="es-ES" altLang="es-CO" sz="2800">
                <a:latin typeface="Comic Sans MS" pitchFamily="66" charset="0"/>
              </a:endParaRPr>
            </a:p>
          </p:txBody>
        </p:sp>
        <p:sp>
          <p:nvSpPr>
            <p:cNvPr id="53378" name="Rectangle 129"/>
            <p:cNvSpPr>
              <a:spLocks noChangeArrowheads="1"/>
            </p:cNvSpPr>
            <p:nvPr/>
          </p:nvSpPr>
          <p:spPr bwMode="auto">
            <a:xfrm>
              <a:off x="3724" y="2613"/>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o</a:t>
              </a:r>
              <a:endParaRPr lang="es-ES" altLang="es-CO" sz="2800">
                <a:latin typeface="Comic Sans MS" pitchFamily="66" charset="0"/>
              </a:endParaRPr>
            </a:p>
          </p:txBody>
        </p:sp>
        <p:sp>
          <p:nvSpPr>
            <p:cNvPr id="53379" name="Rectangle 130"/>
            <p:cNvSpPr>
              <a:spLocks noChangeArrowheads="1"/>
            </p:cNvSpPr>
            <p:nvPr/>
          </p:nvSpPr>
          <p:spPr bwMode="auto">
            <a:xfrm>
              <a:off x="3745" y="2613"/>
              <a:ext cx="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l</a:t>
              </a:r>
              <a:endParaRPr lang="es-ES" altLang="es-CO" sz="2800">
                <a:latin typeface="Comic Sans MS" pitchFamily="66" charset="0"/>
              </a:endParaRPr>
            </a:p>
          </p:txBody>
        </p:sp>
        <p:sp>
          <p:nvSpPr>
            <p:cNvPr id="53380" name="Rectangle 131"/>
            <p:cNvSpPr>
              <a:spLocks noChangeArrowheads="1"/>
            </p:cNvSpPr>
            <p:nvPr/>
          </p:nvSpPr>
          <p:spPr bwMode="auto">
            <a:xfrm>
              <a:off x="3750" y="2613"/>
              <a:ext cx="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i</a:t>
              </a:r>
              <a:endParaRPr lang="es-ES" altLang="es-CO" sz="2800">
                <a:latin typeface="Comic Sans MS" pitchFamily="66" charset="0"/>
              </a:endParaRPr>
            </a:p>
          </p:txBody>
        </p:sp>
        <p:sp>
          <p:nvSpPr>
            <p:cNvPr id="53381" name="Rectangle 132"/>
            <p:cNvSpPr>
              <a:spLocks noChangeArrowheads="1"/>
            </p:cNvSpPr>
            <p:nvPr/>
          </p:nvSpPr>
          <p:spPr bwMode="auto">
            <a:xfrm>
              <a:off x="3761" y="2613"/>
              <a:ext cx="27"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m</a:t>
              </a:r>
              <a:endParaRPr lang="es-ES" altLang="es-CO" sz="2800">
                <a:latin typeface="Comic Sans MS" pitchFamily="66" charset="0"/>
              </a:endParaRPr>
            </a:p>
          </p:txBody>
        </p:sp>
        <p:sp>
          <p:nvSpPr>
            <p:cNvPr id="53382" name="Rectangle 133"/>
            <p:cNvSpPr>
              <a:spLocks noChangeArrowheads="1"/>
            </p:cNvSpPr>
            <p:nvPr/>
          </p:nvSpPr>
          <p:spPr bwMode="auto">
            <a:xfrm>
              <a:off x="3787" y="2613"/>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383" name="Rectangle 134"/>
            <p:cNvSpPr>
              <a:spLocks noChangeArrowheads="1"/>
            </p:cNvSpPr>
            <p:nvPr/>
          </p:nvSpPr>
          <p:spPr bwMode="auto">
            <a:xfrm>
              <a:off x="3867" y="1879"/>
              <a:ext cx="22"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B</a:t>
              </a:r>
              <a:endParaRPr lang="es-ES" altLang="es-CO" sz="2800">
                <a:latin typeface="Comic Sans MS" pitchFamily="66" charset="0"/>
              </a:endParaRPr>
            </a:p>
          </p:txBody>
        </p:sp>
        <p:sp>
          <p:nvSpPr>
            <p:cNvPr id="53384" name="Rectangle 135"/>
            <p:cNvSpPr>
              <a:spLocks noChangeArrowheads="1"/>
            </p:cNvSpPr>
            <p:nvPr/>
          </p:nvSpPr>
          <p:spPr bwMode="auto">
            <a:xfrm>
              <a:off x="3888" y="1879"/>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o</a:t>
              </a:r>
              <a:endParaRPr lang="es-ES" altLang="es-CO" sz="2800">
                <a:latin typeface="Comic Sans MS" pitchFamily="66" charset="0"/>
              </a:endParaRPr>
            </a:p>
          </p:txBody>
        </p:sp>
        <p:sp>
          <p:nvSpPr>
            <p:cNvPr id="53385" name="Rectangle 136"/>
            <p:cNvSpPr>
              <a:spLocks noChangeArrowheads="1"/>
            </p:cNvSpPr>
            <p:nvPr/>
          </p:nvSpPr>
          <p:spPr bwMode="auto">
            <a:xfrm>
              <a:off x="3904" y="1879"/>
              <a:ext cx="7"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l</a:t>
              </a:r>
              <a:endParaRPr lang="es-ES" altLang="es-CO" sz="2800">
                <a:latin typeface="Comic Sans MS" pitchFamily="66" charset="0"/>
              </a:endParaRPr>
            </a:p>
          </p:txBody>
        </p:sp>
        <p:sp>
          <p:nvSpPr>
            <p:cNvPr id="53386" name="Rectangle 137"/>
            <p:cNvSpPr>
              <a:spLocks noChangeArrowheads="1"/>
            </p:cNvSpPr>
            <p:nvPr/>
          </p:nvSpPr>
          <p:spPr bwMode="auto">
            <a:xfrm>
              <a:off x="3909" y="1879"/>
              <a:ext cx="7"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i</a:t>
              </a:r>
              <a:endParaRPr lang="es-ES" altLang="es-CO" sz="2800">
                <a:latin typeface="Comic Sans MS" pitchFamily="66" charset="0"/>
              </a:endParaRPr>
            </a:p>
          </p:txBody>
        </p:sp>
        <p:sp>
          <p:nvSpPr>
            <p:cNvPr id="53387" name="Rectangle 138"/>
            <p:cNvSpPr>
              <a:spLocks noChangeArrowheads="1"/>
            </p:cNvSpPr>
            <p:nvPr/>
          </p:nvSpPr>
          <p:spPr bwMode="auto">
            <a:xfrm>
              <a:off x="3919" y="1879"/>
              <a:ext cx="16"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v</a:t>
              </a:r>
              <a:endParaRPr lang="es-ES" altLang="es-CO" sz="2800">
                <a:latin typeface="Comic Sans MS" pitchFamily="66" charset="0"/>
              </a:endParaRPr>
            </a:p>
          </p:txBody>
        </p:sp>
        <p:sp>
          <p:nvSpPr>
            <p:cNvPr id="53388" name="Rectangle 139"/>
            <p:cNvSpPr>
              <a:spLocks noChangeArrowheads="1"/>
            </p:cNvSpPr>
            <p:nvPr/>
          </p:nvSpPr>
          <p:spPr bwMode="auto">
            <a:xfrm>
              <a:off x="3935" y="1879"/>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389" name="Rectangle 140"/>
            <p:cNvSpPr>
              <a:spLocks noChangeArrowheads="1"/>
            </p:cNvSpPr>
            <p:nvPr/>
          </p:nvSpPr>
          <p:spPr bwMode="auto">
            <a:xfrm>
              <a:off x="3951" y="1879"/>
              <a:ext cx="10"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r</a:t>
              </a:r>
              <a:endParaRPr lang="es-ES" altLang="es-CO" sz="2800">
                <a:latin typeface="Comic Sans MS" pitchFamily="66" charset="0"/>
              </a:endParaRPr>
            </a:p>
          </p:txBody>
        </p:sp>
        <p:sp>
          <p:nvSpPr>
            <p:cNvPr id="53390" name="Rectangle 141"/>
            <p:cNvSpPr>
              <a:spLocks noChangeArrowheads="1"/>
            </p:cNvSpPr>
            <p:nvPr/>
          </p:nvSpPr>
          <p:spPr bwMode="auto">
            <a:xfrm>
              <a:off x="4347" y="2167"/>
              <a:ext cx="22"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391" name="Rectangle 142"/>
            <p:cNvSpPr>
              <a:spLocks noChangeArrowheads="1"/>
            </p:cNvSpPr>
            <p:nvPr/>
          </p:nvSpPr>
          <p:spPr bwMode="auto">
            <a:xfrm>
              <a:off x="4368" y="2167"/>
              <a:ext cx="11"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r</a:t>
              </a:r>
              <a:endParaRPr lang="es-ES" altLang="es-CO" sz="2800">
                <a:latin typeface="Comic Sans MS" pitchFamily="66" charset="0"/>
              </a:endParaRPr>
            </a:p>
          </p:txBody>
        </p:sp>
        <p:sp>
          <p:nvSpPr>
            <p:cNvPr id="53392" name="Rectangle 143"/>
            <p:cNvSpPr>
              <a:spLocks noChangeArrowheads="1"/>
            </p:cNvSpPr>
            <p:nvPr/>
          </p:nvSpPr>
          <p:spPr bwMode="auto">
            <a:xfrm>
              <a:off x="4379" y="2167"/>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393" name="Rectangle 144"/>
            <p:cNvSpPr>
              <a:spLocks noChangeArrowheads="1"/>
            </p:cNvSpPr>
            <p:nvPr/>
          </p:nvSpPr>
          <p:spPr bwMode="auto">
            <a:xfrm>
              <a:off x="4394" y="2167"/>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u</a:t>
              </a:r>
              <a:endParaRPr lang="es-ES" altLang="es-CO" sz="2800">
                <a:latin typeface="Comic Sans MS" pitchFamily="66" charset="0"/>
              </a:endParaRPr>
            </a:p>
          </p:txBody>
        </p:sp>
        <p:sp>
          <p:nvSpPr>
            <p:cNvPr id="53394" name="Rectangle 145"/>
            <p:cNvSpPr>
              <a:spLocks noChangeArrowheads="1"/>
            </p:cNvSpPr>
            <p:nvPr/>
          </p:nvSpPr>
          <p:spPr bwMode="auto">
            <a:xfrm>
              <a:off x="4416" y="2167"/>
              <a:ext cx="16"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c</a:t>
              </a:r>
              <a:endParaRPr lang="es-ES" altLang="es-CO" sz="2800">
                <a:latin typeface="Comic Sans MS" pitchFamily="66" charset="0"/>
              </a:endParaRPr>
            </a:p>
          </p:txBody>
        </p:sp>
        <p:sp>
          <p:nvSpPr>
            <p:cNvPr id="53395" name="Rectangle 146"/>
            <p:cNvSpPr>
              <a:spLocks noChangeArrowheads="1"/>
            </p:cNvSpPr>
            <p:nvPr/>
          </p:nvSpPr>
          <p:spPr bwMode="auto">
            <a:xfrm>
              <a:off x="4431" y="2167"/>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396" name="Rectangle 147"/>
            <p:cNvSpPr>
              <a:spLocks noChangeArrowheads="1"/>
            </p:cNvSpPr>
            <p:nvPr/>
          </p:nvSpPr>
          <p:spPr bwMode="auto">
            <a:xfrm>
              <a:off x="4046" y="2309"/>
              <a:ext cx="22"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B</a:t>
              </a:r>
              <a:endParaRPr lang="es-ES" altLang="es-CO" sz="2800">
                <a:latin typeface="Comic Sans MS" pitchFamily="66" charset="0"/>
              </a:endParaRPr>
            </a:p>
          </p:txBody>
        </p:sp>
        <p:sp>
          <p:nvSpPr>
            <p:cNvPr id="53397" name="Rectangle 148"/>
            <p:cNvSpPr>
              <a:spLocks noChangeArrowheads="1"/>
            </p:cNvSpPr>
            <p:nvPr/>
          </p:nvSpPr>
          <p:spPr bwMode="auto">
            <a:xfrm>
              <a:off x="4067" y="2309"/>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o</a:t>
              </a:r>
              <a:endParaRPr lang="es-ES" altLang="es-CO" sz="2800">
                <a:latin typeface="Comic Sans MS" pitchFamily="66" charset="0"/>
              </a:endParaRPr>
            </a:p>
          </p:txBody>
        </p:sp>
        <p:sp>
          <p:nvSpPr>
            <p:cNvPr id="53398" name="Rectangle 149"/>
            <p:cNvSpPr>
              <a:spLocks noChangeArrowheads="1"/>
            </p:cNvSpPr>
            <p:nvPr/>
          </p:nvSpPr>
          <p:spPr bwMode="auto">
            <a:xfrm>
              <a:off x="4083" y="2309"/>
              <a:ext cx="17"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y</a:t>
              </a:r>
              <a:endParaRPr lang="es-ES" altLang="es-CO" sz="2800">
                <a:latin typeface="Comic Sans MS" pitchFamily="66" charset="0"/>
              </a:endParaRPr>
            </a:p>
          </p:txBody>
        </p:sp>
        <p:sp>
          <p:nvSpPr>
            <p:cNvPr id="53399" name="Rectangle 150"/>
            <p:cNvSpPr>
              <a:spLocks noChangeArrowheads="1"/>
            </p:cNvSpPr>
            <p:nvPr/>
          </p:nvSpPr>
          <p:spPr bwMode="auto">
            <a:xfrm>
              <a:off x="4099" y="2309"/>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400" name="Rectangle 151"/>
            <p:cNvSpPr>
              <a:spLocks noChangeArrowheads="1"/>
            </p:cNvSpPr>
            <p:nvPr/>
          </p:nvSpPr>
          <p:spPr bwMode="auto">
            <a:xfrm>
              <a:off x="4120" y="2309"/>
              <a:ext cx="17"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c</a:t>
              </a:r>
              <a:endParaRPr lang="es-ES" altLang="es-CO" sz="2800">
                <a:latin typeface="Comic Sans MS" pitchFamily="66" charset="0"/>
              </a:endParaRPr>
            </a:p>
          </p:txBody>
        </p:sp>
        <p:sp>
          <p:nvSpPr>
            <p:cNvPr id="53401" name="Rectangle 152"/>
            <p:cNvSpPr>
              <a:spLocks noChangeArrowheads="1"/>
            </p:cNvSpPr>
            <p:nvPr/>
          </p:nvSpPr>
          <p:spPr bwMode="auto">
            <a:xfrm>
              <a:off x="4136" y="2309"/>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á</a:t>
              </a:r>
              <a:endParaRPr lang="es-ES" altLang="es-CO" sz="2800">
                <a:latin typeface="Comic Sans MS" pitchFamily="66" charset="0"/>
              </a:endParaRPr>
            </a:p>
          </p:txBody>
        </p:sp>
        <p:sp>
          <p:nvSpPr>
            <p:cNvPr id="53402" name="Rectangle 153"/>
            <p:cNvSpPr>
              <a:spLocks noChangeArrowheads="1"/>
            </p:cNvSpPr>
            <p:nvPr/>
          </p:nvSpPr>
          <p:spPr bwMode="auto">
            <a:xfrm>
              <a:off x="3619" y="1874"/>
              <a:ext cx="24"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C</a:t>
              </a:r>
              <a:endParaRPr lang="es-ES" altLang="es-CO" sz="2800">
                <a:latin typeface="Comic Sans MS" pitchFamily="66" charset="0"/>
              </a:endParaRPr>
            </a:p>
          </p:txBody>
        </p:sp>
        <p:sp>
          <p:nvSpPr>
            <p:cNvPr id="53403" name="Rectangle 154"/>
            <p:cNvSpPr>
              <a:spLocks noChangeArrowheads="1"/>
            </p:cNvSpPr>
            <p:nvPr/>
          </p:nvSpPr>
          <p:spPr bwMode="auto">
            <a:xfrm>
              <a:off x="3640" y="1874"/>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ó</a:t>
              </a:r>
              <a:endParaRPr lang="es-ES" altLang="es-CO" sz="2800">
                <a:latin typeface="Comic Sans MS" pitchFamily="66" charset="0"/>
              </a:endParaRPr>
            </a:p>
          </p:txBody>
        </p:sp>
        <p:sp>
          <p:nvSpPr>
            <p:cNvPr id="53404" name="Rectangle 155"/>
            <p:cNvSpPr>
              <a:spLocks noChangeArrowheads="1"/>
            </p:cNvSpPr>
            <p:nvPr/>
          </p:nvSpPr>
          <p:spPr bwMode="auto">
            <a:xfrm>
              <a:off x="3655" y="1874"/>
              <a:ext cx="11"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r</a:t>
              </a:r>
              <a:endParaRPr lang="es-ES" altLang="es-CO" sz="2800">
                <a:latin typeface="Comic Sans MS" pitchFamily="66" charset="0"/>
              </a:endParaRPr>
            </a:p>
          </p:txBody>
        </p:sp>
        <p:sp>
          <p:nvSpPr>
            <p:cNvPr id="53405" name="Rectangle 156"/>
            <p:cNvSpPr>
              <a:spLocks noChangeArrowheads="1"/>
            </p:cNvSpPr>
            <p:nvPr/>
          </p:nvSpPr>
          <p:spPr bwMode="auto">
            <a:xfrm>
              <a:off x="3671" y="1874"/>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d</a:t>
              </a:r>
              <a:endParaRPr lang="es-ES" altLang="es-CO" sz="2800">
                <a:latin typeface="Comic Sans MS" pitchFamily="66" charset="0"/>
              </a:endParaRPr>
            </a:p>
          </p:txBody>
        </p:sp>
        <p:sp>
          <p:nvSpPr>
            <p:cNvPr id="53406" name="Rectangle 157"/>
            <p:cNvSpPr>
              <a:spLocks noChangeArrowheads="1"/>
            </p:cNvSpPr>
            <p:nvPr/>
          </p:nvSpPr>
          <p:spPr bwMode="auto">
            <a:xfrm>
              <a:off x="3687" y="1874"/>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o</a:t>
              </a:r>
              <a:endParaRPr lang="es-ES" altLang="es-CO" sz="2800">
                <a:latin typeface="Comic Sans MS" pitchFamily="66" charset="0"/>
              </a:endParaRPr>
            </a:p>
          </p:txBody>
        </p:sp>
        <p:sp>
          <p:nvSpPr>
            <p:cNvPr id="53407" name="Rectangle 158"/>
            <p:cNvSpPr>
              <a:spLocks noChangeArrowheads="1"/>
            </p:cNvSpPr>
            <p:nvPr/>
          </p:nvSpPr>
          <p:spPr bwMode="auto">
            <a:xfrm>
              <a:off x="3703" y="1874"/>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b</a:t>
              </a:r>
              <a:endParaRPr lang="es-ES" altLang="es-CO" sz="2800">
                <a:latin typeface="Comic Sans MS" pitchFamily="66" charset="0"/>
              </a:endParaRPr>
            </a:p>
          </p:txBody>
        </p:sp>
        <p:sp>
          <p:nvSpPr>
            <p:cNvPr id="53408" name="Rectangle 159"/>
            <p:cNvSpPr>
              <a:spLocks noChangeArrowheads="1"/>
            </p:cNvSpPr>
            <p:nvPr/>
          </p:nvSpPr>
          <p:spPr bwMode="auto">
            <a:xfrm>
              <a:off x="3724" y="1874"/>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409" name="Rectangle 160"/>
            <p:cNvSpPr>
              <a:spLocks noChangeArrowheads="1"/>
            </p:cNvSpPr>
            <p:nvPr/>
          </p:nvSpPr>
          <p:spPr bwMode="auto">
            <a:xfrm>
              <a:off x="3925" y="2156"/>
              <a:ext cx="22"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S</a:t>
              </a:r>
              <a:endParaRPr lang="es-ES" altLang="es-CO" sz="2800">
                <a:latin typeface="Comic Sans MS" pitchFamily="66" charset="0"/>
              </a:endParaRPr>
            </a:p>
          </p:txBody>
        </p:sp>
        <p:sp>
          <p:nvSpPr>
            <p:cNvPr id="53410" name="Rectangle 161"/>
            <p:cNvSpPr>
              <a:spLocks noChangeArrowheads="1"/>
            </p:cNvSpPr>
            <p:nvPr/>
          </p:nvSpPr>
          <p:spPr bwMode="auto">
            <a:xfrm>
              <a:off x="3946" y="2156"/>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411" name="Rectangle 162"/>
            <p:cNvSpPr>
              <a:spLocks noChangeArrowheads="1"/>
            </p:cNvSpPr>
            <p:nvPr/>
          </p:nvSpPr>
          <p:spPr bwMode="auto">
            <a:xfrm>
              <a:off x="3962" y="2156"/>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n</a:t>
              </a:r>
              <a:endParaRPr lang="es-ES" altLang="es-CO" sz="2800">
                <a:latin typeface="Comic Sans MS" pitchFamily="66" charset="0"/>
              </a:endParaRPr>
            </a:p>
          </p:txBody>
        </p:sp>
        <p:sp>
          <p:nvSpPr>
            <p:cNvPr id="53412" name="Rectangle 163"/>
            <p:cNvSpPr>
              <a:spLocks noChangeArrowheads="1"/>
            </p:cNvSpPr>
            <p:nvPr/>
          </p:nvSpPr>
          <p:spPr bwMode="auto">
            <a:xfrm>
              <a:off x="3977" y="2156"/>
              <a:ext cx="9"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t</a:t>
              </a:r>
              <a:endParaRPr lang="es-ES" altLang="es-CO" sz="2800">
                <a:latin typeface="Comic Sans MS" pitchFamily="66" charset="0"/>
              </a:endParaRPr>
            </a:p>
          </p:txBody>
        </p:sp>
        <p:sp>
          <p:nvSpPr>
            <p:cNvPr id="53413" name="Rectangle 164"/>
            <p:cNvSpPr>
              <a:spLocks noChangeArrowheads="1"/>
            </p:cNvSpPr>
            <p:nvPr/>
          </p:nvSpPr>
          <p:spPr bwMode="auto">
            <a:xfrm>
              <a:off x="3988" y="2156"/>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414" name="Rectangle 165"/>
            <p:cNvSpPr>
              <a:spLocks noChangeArrowheads="1"/>
            </p:cNvSpPr>
            <p:nvPr/>
          </p:nvSpPr>
          <p:spPr bwMode="auto">
            <a:xfrm>
              <a:off x="4009" y="2156"/>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n</a:t>
              </a:r>
              <a:endParaRPr lang="es-ES" altLang="es-CO" sz="2800">
                <a:latin typeface="Comic Sans MS" pitchFamily="66" charset="0"/>
              </a:endParaRPr>
            </a:p>
          </p:txBody>
        </p:sp>
        <p:sp>
          <p:nvSpPr>
            <p:cNvPr id="53415" name="Rectangle 166"/>
            <p:cNvSpPr>
              <a:spLocks noChangeArrowheads="1"/>
            </p:cNvSpPr>
            <p:nvPr/>
          </p:nvSpPr>
          <p:spPr bwMode="auto">
            <a:xfrm>
              <a:off x="4025" y="2156"/>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d</a:t>
              </a:r>
              <a:endParaRPr lang="es-ES" altLang="es-CO" sz="2800">
                <a:latin typeface="Comic Sans MS" pitchFamily="66" charset="0"/>
              </a:endParaRPr>
            </a:p>
          </p:txBody>
        </p:sp>
        <p:sp>
          <p:nvSpPr>
            <p:cNvPr id="53416" name="Rectangle 167"/>
            <p:cNvSpPr>
              <a:spLocks noChangeArrowheads="1"/>
            </p:cNvSpPr>
            <p:nvPr/>
          </p:nvSpPr>
          <p:spPr bwMode="auto">
            <a:xfrm>
              <a:off x="4046" y="2156"/>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e</a:t>
              </a:r>
              <a:endParaRPr lang="es-ES" altLang="es-CO" sz="2800">
                <a:latin typeface="Comic Sans MS" pitchFamily="66" charset="0"/>
              </a:endParaRPr>
            </a:p>
          </p:txBody>
        </p:sp>
        <p:sp>
          <p:nvSpPr>
            <p:cNvPr id="53417" name="Rectangle 168"/>
            <p:cNvSpPr>
              <a:spLocks noChangeArrowheads="1"/>
            </p:cNvSpPr>
            <p:nvPr/>
          </p:nvSpPr>
          <p:spPr bwMode="auto">
            <a:xfrm>
              <a:off x="4062" y="2156"/>
              <a:ext cx="11"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r</a:t>
              </a:r>
              <a:endParaRPr lang="es-ES" altLang="es-CO" sz="2800">
                <a:latin typeface="Comic Sans MS" pitchFamily="66" charset="0"/>
              </a:endParaRPr>
            </a:p>
          </p:txBody>
        </p:sp>
        <p:sp>
          <p:nvSpPr>
            <p:cNvPr id="53418" name="Rectangle 169"/>
            <p:cNvSpPr>
              <a:spLocks noChangeArrowheads="1"/>
            </p:cNvSpPr>
            <p:nvPr/>
          </p:nvSpPr>
          <p:spPr bwMode="auto">
            <a:xfrm>
              <a:off x="3508" y="3125"/>
              <a:ext cx="22"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P</a:t>
              </a:r>
              <a:endParaRPr lang="es-ES" altLang="es-CO" sz="2800">
                <a:latin typeface="Comic Sans MS" pitchFamily="66" charset="0"/>
              </a:endParaRPr>
            </a:p>
          </p:txBody>
        </p:sp>
        <p:sp>
          <p:nvSpPr>
            <p:cNvPr id="53419" name="Rectangle 170"/>
            <p:cNvSpPr>
              <a:spLocks noChangeArrowheads="1"/>
            </p:cNvSpPr>
            <p:nvPr/>
          </p:nvSpPr>
          <p:spPr bwMode="auto">
            <a:xfrm>
              <a:off x="3529" y="3125"/>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u</a:t>
              </a:r>
              <a:endParaRPr lang="es-ES" altLang="es-CO" sz="2800">
                <a:latin typeface="Comic Sans MS" pitchFamily="66" charset="0"/>
              </a:endParaRPr>
            </a:p>
          </p:txBody>
        </p:sp>
        <p:sp>
          <p:nvSpPr>
            <p:cNvPr id="53420" name="Rectangle 171"/>
            <p:cNvSpPr>
              <a:spLocks noChangeArrowheads="1"/>
            </p:cNvSpPr>
            <p:nvPr/>
          </p:nvSpPr>
          <p:spPr bwMode="auto">
            <a:xfrm>
              <a:off x="3545" y="3125"/>
              <a:ext cx="9"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t</a:t>
              </a:r>
              <a:endParaRPr lang="es-ES" altLang="es-CO" sz="2800">
                <a:latin typeface="Comic Sans MS" pitchFamily="66" charset="0"/>
              </a:endParaRPr>
            </a:p>
          </p:txBody>
        </p:sp>
        <p:sp>
          <p:nvSpPr>
            <p:cNvPr id="53421" name="Rectangle 172"/>
            <p:cNvSpPr>
              <a:spLocks noChangeArrowheads="1"/>
            </p:cNvSpPr>
            <p:nvPr/>
          </p:nvSpPr>
          <p:spPr bwMode="auto">
            <a:xfrm>
              <a:off x="3555" y="3125"/>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u</a:t>
              </a:r>
              <a:endParaRPr lang="es-ES" altLang="es-CO" sz="2800">
                <a:latin typeface="Comic Sans MS" pitchFamily="66" charset="0"/>
              </a:endParaRPr>
            </a:p>
          </p:txBody>
        </p:sp>
        <p:sp>
          <p:nvSpPr>
            <p:cNvPr id="53422" name="Rectangle 173"/>
            <p:cNvSpPr>
              <a:spLocks noChangeArrowheads="1"/>
            </p:cNvSpPr>
            <p:nvPr/>
          </p:nvSpPr>
          <p:spPr bwMode="auto">
            <a:xfrm>
              <a:off x="3571" y="3125"/>
              <a:ext cx="27"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m</a:t>
              </a:r>
              <a:endParaRPr lang="es-ES" altLang="es-CO" sz="2800">
                <a:latin typeface="Comic Sans MS" pitchFamily="66" charset="0"/>
              </a:endParaRPr>
            </a:p>
          </p:txBody>
        </p:sp>
        <p:sp>
          <p:nvSpPr>
            <p:cNvPr id="53423" name="Rectangle 174"/>
            <p:cNvSpPr>
              <a:spLocks noChangeArrowheads="1"/>
            </p:cNvSpPr>
            <p:nvPr/>
          </p:nvSpPr>
          <p:spPr bwMode="auto">
            <a:xfrm>
              <a:off x="3597" y="3125"/>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424" name="Rectangle 175"/>
            <p:cNvSpPr>
              <a:spLocks noChangeArrowheads="1"/>
            </p:cNvSpPr>
            <p:nvPr/>
          </p:nvSpPr>
          <p:spPr bwMode="auto">
            <a:xfrm>
              <a:off x="3619" y="3125"/>
              <a:ext cx="17"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y</a:t>
              </a:r>
              <a:endParaRPr lang="es-ES" altLang="es-CO" sz="2800">
                <a:latin typeface="Comic Sans MS" pitchFamily="66" charset="0"/>
              </a:endParaRPr>
            </a:p>
          </p:txBody>
        </p:sp>
        <p:sp>
          <p:nvSpPr>
            <p:cNvPr id="53425" name="Rectangle 176"/>
            <p:cNvSpPr>
              <a:spLocks noChangeArrowheads="1"/>
            </p:cNvSpPr>
            <p:nvPr/>
          </p:nvSpPr>
          <p:spPr bwMode="auto">
            <a:xfrm>
              <a:off x="3634" y="3125"/>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o</a:t>
              </a:r>
              <a:endParaRPr lang="es-ES" altLang="es-CO" sz="2800">
                <a:latin typeface="Comic Sans MS" pitchFamily="66" charset="0"/>
              </a:endParaRPr>
            </a:p>
          </p:txBody>
        </p:sp>
        <p:sp>
          <p:nvSpPr>
            <p:cNvPr id="53426" name="Rectangle 177"/>
            <p:cNvSpPr>
              <a:spLocks noChangeArrowheads="1"/>
            </p:cNvSpPr>
            <p:nvPr/>
          </p:nvSpPr>
          <p:spPr bwMode="auto">
            <a:xfrm>
              <a:off x="4014" y="1433"/>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L</a:t>
              </a:r>
              <a:endParaRPr lang="es-ES" altLang="es-CO" sz="2800">
                <a:latin typeface="Comic Sans MS" pitchFamily="66" charset="0"/>
              </a:endParaRPr>
            </a:p>
          </p:txBody>
        </p:sp>
        <p:sp>
          <p:nvSpPr>
            <p:cNvPr id="53427" name="Rectangle 178"/>
            <p:cNvSpPr>
              <a:spLocks noChangeArrowheads="1"/>
            </p:cNvSpPr>
            <p:nvPr/>
          </p:nvSpPr>
          <p:spPr bwMode="auto">
            <a:xfrm>
              <a:off x="4030" y="1433"/>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428" name="Rectangle 179"/>
            <p:cNvSpPr>
              <a:spLocks noChangeArrowheads="1"/>
            </p:cNvSpPr>
            <p:nvPr/>
          </p:nvSpPr>
          <p:spPr bwMode="auto">
            <a:xfrm>
              <a:off x="4046" y="1433"/>
              <a:ext cx="9"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 </a:t>
              </a:r>
              <a:endParaRPr lang="es-ES" altLang="es-CO" sz="2800">
                <a:latin typeface="Comic Sans MS" pitchFamily="66" charset="0"/>
              </a:endParaRPr>
            </a:p>
          </p:txBody>
        </p:sp>
        <p:sp>
          <p:nvSpPr>
            <p:cNvPr id="53429" name="Rectangle 180"/>
            <p:cNvSpPr>
              <a:spLocks noChangeArrowheads="1"/>
            </p:cNvSpPr>
            <p:nvPr/>
          </p:nvSpPr>
          <p:spPr bwMode="auto">
            <a:xfrm>
              <a:off x="4057" y="1433"/>
              <a:ext cx="26"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G</a:t>
              </a:r>
              <a:endParaRPr lang="es-ES" altLang="es-CO" sz="2800">
                <a:latin typeface="Comic Sans MS" pitchFamily="66" charset="0"/>
              </a:endParaRPr>
            </a:p>
          </p:txBody>
        </p:sp>
        <p:sp>
          <p:nvSpPr>
            <p:cNvPr id="53430" name="Rectangle 181"/>
            <p:cNvSpPr>
              <a:spLocks noChangeArrowheads="1"/>
            </p:cNvSpPr>
            <p:nvPr/>
          </p:nvSpPr>
          <p:spPr bwMode="auto">
            <a:xfrm>
              <a:off x="4083" y="1433"/>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u</a:t>
              </a:r>
              <a:endParaRPr lang="es-ES" altLang="es-CO" sz="2800">
                <a:latin typeface="Comic Sans MS" pitchFamily="66" charset="0"/>
              </a:endParaRPr>
            </a:p>
          </p:txBody>
        </p:sp>
        <p:sp>
          <p:nvSpPr>
            <p:cNvPr id="53431" name="Rectangle 182"/>
            <p:cNvSpPr>
              <a:spLocks noChangeArrowheads="1"/>
            </p:cNvSpPr>
            <p:nvPr/>
          </p:nvSpPr>
          <p:spPr bwMode="auto">
            <a:xfrm>
              <a:off x="4099" y="1433"/>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432" name="Rectangle 183"/>
            <p:cNvSpPr>
              <a:spLocks noChangeArrowheads="1"/>
            </p:cNvSpPr>
            <p:nvPr/>
          </p:nvSpPr>
          <p:spPr bwMode="auto">
            <a:xfrm>
              <a:off x="4120" y="1433"/>
              <a:ext cx="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j</a:t>
              </a:r>
              <a:endParaRPr lang="es-ES" altLang="es-CO" sz="2800">
                <a:latin typeface="Comic Sans MS" pitchFamily="66" charset="0"/>
              </a:endParaRPr>
            </a:p>
          </p:txBody>
        </p:sp>
        <p:sp>
          <p:nvSpPr>
            <p:cNvPr id="53433" name="Rectangle 184"/>
            <p:cNvSpPr>
              <a:spLocks noChangeArrowheads="1"/>
            </p:cNvSpPr>
            <p:nvPr/>
          </p:nvSpPr>
          <p:spPr bwMode="auto">
            <a:xfrm>
              <a:off x="4125" y="1433"/>
              <a:ext cx="7"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i</a:t>
              </a:r>
              <a:endParaRPr lang="es-ES" altLang="es-CO" sz="2800">
                <a:latin typeface="Comic Sans MS" pitchFamily="66" charset="0"/>
              </a:endParaRPr>
            </a:p>
          </p:txBody>
        </p:sp>
        <p:sp>
          <p:nvSpPr>
            <p:cNvPr id="53434" name="Rectangle 185"/>
            <p:cNvSpPr>
              <a:spLocks noChangeArrowheads="1"/>
            </p:cNvSpPr>
            <p:nvPr/>
          </p:nvSpPr>
          <p:spPr bwMode="auto">
            <a:xfrm>
              <a:off x="4136" y="1433"/>
              <a:ext cx="10"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r</a:t>
              </a:r>
              <a:endParaRPr lang="es-ES" altLang="es-CO" sz="2800">
                <a:latin typeface="Comic Sans MS" pitchFamily="66" charset="0"/>
              </a:endParaRPr>
            </a:p>
          </p:txBody>
        </p:sp>
        <p:sp>
          <p:nvSpPr>
            <p:cNvPr id="53435" name="Rectangle 186"/>
            <p:cNvSpPr>
              <a:spLocks noChangeArrowheads="1"/>
            </p:cNvSpPr>
            <p:nvPr/>
          </p:nvSpPr>
          <p:spPr bwMode="auto">
            <a:xfrm>
              <a:off x="4146" y="1433"/>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436" name="Rectangle 187"/>
            <p:cNvSpPr>
              <a:spLocks noChangeArrowheads="1"/>
            </p:cNvSpPr>
            <p:nvPr/>
          </p:nvSpPr>
          <p:spPr bwMode="auto">
            <a:xfrm>
              <a:off x="3803" y="1569"/>
              <a:ext cx="27"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M</a:t>
              </a:r>
              <a:endParaRPr lang="es-ES" altLang="es-CO" sz="2800">
                <a:latin typeface="Comic Sans MS" pitchFamily="66" charset="0"/>
              </a:endParaRPr>
            </a:p>
          </p:txBody>
        </p:sp>
        <p:sp>
          <p:nvSpPr>
            <p:cNvPr id="53437" name="Rectangle 188"/>
            <p:cNvSpPr>
              <a:spLocks noChangeArrowheads="1"/>
            </p:cNvSpPr>
            <p:nvPr/>
          </p:nvSpPr>
          <p:spPr bwMode="auto">
            <a:xfrm>
              <a:off x="3830" y="1569"/>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438" name="Rectangle 189"/>
            <p:cNvSpPr>
              <a:spLocks noChangeArrowheads="1"/>
            </p:cNvSpPr>
            <p:nvPr/>
          </p:nvSpPr>
          <p:spPr bwMode="auto">
            <a:xfrm>
              <a:off x="3845" y="1569"/>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g</a:t>
              </a:r>
              <a:endParaRPr lang="es-ES" altLang="es-CO" sz="2800">
                <a:latin typeface="Comic Sans MS" pitchFamily="66" charset="0"/>
              </a:endParaRPr>
            </a:p>
          </p:txBody>
        </p:sp>
        <p:sp>
          <p:nvSpPr>
            <p:cNvPr id="53439" name="Rectangle 190"/>
            <p:cNvSpPr>
              <a:spLocks noChangeArrowheads="1"/>
            </p:cNvSpPr>
            <p:nvPr/>
          </p:nvSpPr>
          <p:spPr bwMode="auto">
            <a:xfrm>
              <a:off x="3861" y="1569"/>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d</a:t>
              </a:r>
              <a:endParaRPr lang="es-ES" altLang="es-CO" sz="2800">
                <a:latin typeface="Comic Sans MS" pitchFamily="66" charset="0"/>
              </a:endParaRPr>
            </a:p>
          </p:txBody>
        </p:sp>
        <p:sp>
          <p:nvSpPr>
            <p:cNvPr id="53440" name="Rectangle 191"/>
            <p:cNvSpPr>
              <a:spLocks noChangeArrowheads="1"/>
            </p:cNvSpPr>
            <p:nvPr/>
          </p:nvSpPr>
          <p:spPr bwMode="auto">
            <a:xfrm>
              <a:off x="3882" y="1569"/>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441" name="Rectangle 192"/>
            <p:cNvSpPr>
              <a:spLocks noChangeArrowheads="1"/>
            </p:cNvSpPr>
            <p:nvPr/>
          </p:nvSpPr>
          <p:spPr bwMode="auto">
            <a:xfrm>
              <a:off x="3898" y="1569"/>
              <a:ext cx="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l</a:t>
              </a:r>
              <a:endParaRPr lang="es-ES" altLang="es-CO" sz="2800">
                <a:latin typeface="Comic Sans MS" pitchFamily="66" charset="0"/>
              </a:endParaRPr>
            </a:p>
          </p:txBody>
        </p:sp>
        <p:sp>
          <p:nvSpPr>
            <p:cNvPr id="53442" name="Rectangle 193"/>
            <p:cNvSpPr>
              <a:spLocks noChangeArrowheads="1"/>
            </p:cNvSpPr>
            <p:nvPr/>
          </p:nvSpPr>
          <p:spPr bwMode="auto">
            <a:xfrm>
              <a:off x="3909" y="1569"/>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e</a:t>
              </a:r>
              <a:endParaRPr lang="es-ES" altLang="es-CO" sz="2800">
                <a:latin typeface="Comic Sans MS" pitchFamily="66" charset="0"/>
              </a:endParaRPr>
            </a:p>
          </p:txBody>
        </p:sp>
        <p:sp>
          <p:nvSpPr>
            <p:cNvPr id="53443" name="Rectangle 194"/>
            <p:cNvSpPr>
              <a:spLocks noChangeArrowheads="1"/>
            </p:cNvSpPr>
            <p:nvPr/>
          </p:nvSpPr>
          <p:spPr bwMode="auto">
            <a:xfrm>
              <a:off x="3925" y="1569"/>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n</a:t>
              </a:r>
              <a:endParaRPr lang="es-ES" altLang="es-CO" sz="2800">
                <a:latin typeface="Comic Sans MS" pitchFamily="66" charset="0"/>
              </a:endParaRPr>
            </a:p>
          </p:txBody>
        </p:sp>
        <p:sp>
          <p:nvSpPr>
            <p:cNvPr id="53444" name="Rectangle 195"/>
            <p:cNvSpPr>
              <a:spLocks noChangeArrowheads="1"/>
            </p:cNvSpPr>
            <p:nvPr/>
          </p:nvSpPr>
          <p:spPr bwMode="auto">
            <a:xfrm>
              <a:off x="3946" y="1569"/>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445" name="Rectangle 196"/>
            <p:cNvSpPr>
              <a:spLocks noChangeArrowheads="1"/>
            </p:cNvSpPr>
            <p:nvPr/>
          </p:nvSpPr>
          <p:spPr bwMode="auto">
            <a:xfrm>
              <a:off x="3756" y="1819"/>
              <a:ext cx="22"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S</a:t>
              </a:r>
              <a:endParaRPr lang="es-ES" altLang="es-CO" sz="2800">
                <a:latin typeface="Comic Sans MS" pitchFamily="66" charset="0"/>
              </a:endParaRPr>
            </a:p>
          </p:txBody>
        </p:sp>
        <p:sp>
          <p:nvSpPr>
            <p:cNvPr id="53446" name="Rectangle 197"/>
            <p:cNvSpPr>
              <a:spLocks noChangeArrowheads="1"/>
            </p:cNvSpPr>
            <p:nvPr/>
          </p:nvSpPr>
          <p:spPr bwMode="auto">
            <a:xfrm>
              <a:off x="3777" y="1819"/>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u</a:t>
              </a:r>
              <a:endParaRPr lang="es-ES" altLang="es-CO" sz="2800">
                <a:latin typeface="Comic Sans MS" pitchFamily="66" charset="0"/>
              </a:endParaRPr>
            </a:p>
          </p:txBody>
        </p:sp>
        <p:sp>
          <p:nvSpPr>
            <p:cNvPr id="53447" name="Rectangle 198"/>
            <p:cNvSpPr>
              <a:spLocks noChangeArrowheads="1"/>
            </p:cNvSpPr>
            <p:nvPr/>
          </p:nvSpPr>
          <p:spPr bwMode="auto">
            <a:xfrm>
              <a:off x="3793" y="1819"/>
              <a:ext cx="16"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c</a:t>
              </a:r>
              <a:endParaRPr lang="es-ES" altLang="es-CO" sz="2800">
                <a:latin typeface="Comic Sans MS" pitchFamily="66" charset="0"/>
              </a:endParaRPr>
            </a:p>
          </p:txBody>
        </p:sp>
        <p:sp>
          <p:nvSpPr>
            <p:cNvPr id="53448" name="Rectangle 199"/>
            <p:cNvSpPr>
              <a:spLocks noChangeArrowheads="1"/>
            </p:cNvSpPr>
            <p:nvPr/>
          </p:nvSpPr>
          <p:spPr bwMode="auto">
            <a:xfrm>
              <a:off x="3809" y="1819"/>
              <a:ext cx="11"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r</a:t>
              </a:r>
              <a:endParaRPr lang="es-ES" altLang="es-CO" sz="2800">
                <a:latin typeface="Comic Sans MS" pitchFamily="66" charset="0"/>
              </a:endParaRPr>
            </a:p>
          </p:txBody>
        </p:sp>
        <p:sp>
          <p:nvSpPr>
            <p:cNvPr id="53449" name="Rectangle 200"/>
            <p:cNvSpPr>
              <a:spLocks noChangeArrowheads="1"/>
            </p:cNvSpPr>
            <p:nvPr/>
          </p:nvSpPr>
          <p:spPr bwMode="auto">
            <a:xfrm>
              <a:off x="3819" y="1819"/>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e</a:t>
              </a:r>
              <a:endParaRPr lang="es-ES" altLang="es-CO" sz="2800">
                <a:latin typeface="Comic Sans MS" pitchFamily="66" charset="0"/>
              </a:endParaRPr>
            </a:p>
          </p:txBody>
        </p:sp>
        <p:sp>
          <p:nvSpPr>
            <p:cNvPr id="53450" name="Rectangle 201"/>
            <p:cNvSpPr>
              <a:spLocks noChangeArrowheads="1"/>
            </p:cNvSpPr>
            <p:nvPr/>
          </p:nvSpPr>
          <p:spPr bwMode="auto">
            <a:xfrm>
              <a:off x="3861" y="2423"/>
              <a:ext cx="23"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C</a:t>
              </a:r>
              <a:endParaRPr lang="es-ES" altLang="es-CO" sz="2800">
                <a:latin typeface="Comic Sans MS" pitchFamily="66" charset="0"/>
              </a:endParaRPr>
            </a:p>
          </p:txBody>
        </p:sp>
        <p:sp>
          <p:nvSpPr>
            <p:cNvPr id="53451" name="Rectangle 202"/>
            <p:cNvSpPr>
              <a:spLocks noChangeArrowheads="1"/>
            </p:cNvSpPr>
            <p:nvPr/>
          </p:nvSpPr>
          <p:spPr bwMode="auto">
            <a:xfrm>
              <a:off x="3882" y="2423"/>
              <a:ext cx="9"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t>
              </a:r>
              <a:endParaRPr lang="es-ES" altLang="es-CO" sz="2800">
                <a:latin typeface="Comic Sans MS" pitchFamily="66" charset="0"/>
              </a:endParaRPr>
            </a:p>
          </p:txBody>
        </p:sp>
        <p:sp>
          <p:nvSpPr>
            <p:cNvPr id="53452" name="Rectangle 203"/>
            <p:cNvSpPr>
              <a:spLocks noChangeArrowheads="1"/>
            </p:cNvSpPr>
            <p:nvPr/>
          </p:nvSpPr>
          <p:spPr bwMode="auto">
            <a:xfrm>
              <a:off x="3893" y="2423"/>
              <a:ext cx="27"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m</a:t>
              </a:r>
              <a:endParaRPr lang="es-ES" altLang="es-CO" sz="2800">
                <a:latin typeface="Comic Sans MS" pitchFamily="66" charset="0"/>
              </a:endParaRPr>
            </a:p>
          </p:txBody>
        </p:sp>
        <p:sp>
          <p:nvSpPr>
            <p:cNvPr id="53453" name="Rectangle 204"/>
            <p:cNvSpPr>
              <a:spLocks noChangeArrowheads="1"/>
            </p:cNvSpPr>
            <p:nvPr/>
          </p:nvSpPr>
          <p:spPr bwMode="auto">
            <a:xfrm>
              <a:off x="3919" y="2423"/>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454" name="Rectangle 205"/>
            <p:cNvSpPr>
              <a:spLocks noChangeArrowheads="1"/>
            </p:cNvSpPr>
            <p:nvPr/>
          </p:nvSpPr>
          <p:spPr bwMode="auto">
            <a:xfrm>
              <a:off x="3935" y="2423"/>
              <a:ext cx="11"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r</a:t>
              </a:r>
              <a:endParaRPr lang="es-ES" altLang="es-CO" sz="2800">
                <a:latin typeface="Comic Sans MS" pitchFamily="66" charset="0"/>
              </a:endParaRPr>
            </a:p>
          </p:txBody>
        </p:sp>
        <p:sp>
          <p:nvSpPr>
            <p:cNvPr id="53455" name="Rectangle 206"/>
            <p:cNvSpPr>
              <a:spLocks noChangeArrowheads="1"/>
            </p:cNvSpPr>
            <p:nvPr/>
          </p:nvSpPr>
          <p:spPr bwMode="auto">
            <a:xfrm>
              <a:off x="3946" y="2423"/>
              <a:ext cx="16"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c</a:t>
              </a:r>
              <a:endParaRPr lang="es-ES" altLang="es-CO" sz="2800">
                <a:latin typeface="Comic Sans MS" pitchFamily="66" charset="0"/>
              </a:endParaRPr>
            </a:p>
          </p:txBody>
        </p:sp>
        <p:sp>
          <p:nvSpPr>
            <p:cNvPr id="53456" name="Rectangle 207"/>
            <p:cNvSpPr>
              <a:spLocks noChangeArrowheads="1"/>
            </p:cNvSpPr>
            <p:nvPr/>
          </p:nvSpPr>
          <p:spPr bwMode="auto">
            <a:xfrm>
              <a:off x="3967" y="2423"/>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457" name="Rectangle 208"/>
            <p:cNvSpPr>
              <a:spLocks noChangeArrowheads="1"/>
            </p:cNvSpPr>
            <p:nvPr/>
          </p:nvSpPr>
          <p:spPr bwMode="auto">
            <a:xfrm>
              <a:off x="3471" y="2619"/>
              <a:ext cx="22"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V</a:t>
              </a:r>
              <a:endParaRPr lang="es-ES" altLang="es-CO" sz="2800">
                <a:latin typeface="Comic Sans MS" pitchFamily="66" charset="0"/>
              </a:endParaRPr>
            </a:p>
          </p:txBody>
        </p:sp>
        <p:sp>
          <p:nvSpPr>
            <p:cNvPr id="53458" name="Rectangle 209"/>
            <p:cNvSpPr>
              <a:spLocks noChangeArrowheads="1"/>
            </p:cNvSpPr>
            <p:nvPr/>
          </p:nvSpPr>
          <p:spPr bwMode="auto">
            <a:xfrm>
              <a:off x="3492" y="2619"/>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459" name="Rectangle 210"/>
            <p:cNvSpPr>
              <a:spLocks noChangeArrowheads="1"/>
            </p:cNvSpPr>
            <p:nvPr/>
          </p:nvSpPr>
          <p:spPr bwMode="auto">
            <a:xfrm>
              <a:off x="3508" y="2619"/>
              <a:ext cx="7"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l</a:t>
              </a:r>
              <a:endParaRPr lang="es-ES" altLang="es-CO" sz="2800">
                <a:latin typeface="Comic Sans MS" pitchFamily="66" charset="0"/>
              </a:endParaRPr>
            </a:p>
          </p:txBody>
        </p:sp>
        <p:sp>
          <p:nvSpPr>
            <p:cNvPr id="53460" name="Rectangle 211"/>
            <p:cNvSpPr>
              <a:spLocks noChangeArrowheads="1"/>
            </p:cNvSpPr>
            <p:nvPr/>
          </p:nvSpPr>
          <p:spPr bwMode="auto">
            <a:xfrm>
              <a:off x="3513" y="2619"/>
              <a:ext cx="7"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l</a:t>
              </a:r>
              <a:endParaRPr lang="es-ES" altLang="es-CO" sz="2800">
                <a:latin typeface="Comic Sans MS" pitchFamily="66" charset="0"/>
              </a:endParaRPr>
            </a:p>
          </p:txBody>
        </p:sp>
        <p:sp>
          <p:nvSpPr>
            <p:cNvPr id="53461" name="Rectangle 212"/>
            <p:cNvSpPr>
              <a:spLocks noChangeArrowheads="1"/>
            </p:cNvSpPr>
            <p:nvPr/>
          </p:nvSpPr>
          <p:spPr bwMode="auto">
            <a:xfrm>
              <a:off x="3523" y="2619"/>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e</a:t>
              </a:r>
              <a:endParaRPr lang="es-ES" altLang="es-CO" sz="2800">
                <a:latin typeface="Comic Sans MS" pitchFamily="66" charset="0"/>
              </a:endParaRPr>
            </a:p>
          </p:txBody>
        </p:sp>
        <p:sp>
          <p:nvSpPr>
            <p:cNvPr id="53462" name="Rectangle 213"/>
            <p:cNvSpPr>
              <a:spLocks noChangeArrowheads="1"/>
            </p:cNvSpPr>
            <p:nvPr/>
          </p:nvSpPr>
          <p:spPr bwMode="auto">
            <a:xfrm>
              <a:off x="3539" y="2619"/>
              <a:ext cx="9"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 </a:t>
              </a:r>
              <a:endParaRPr lang="es-ES" altLang="es-CO" sz="2800">
                <a:latin typeface="Comic Sans MS" pitchFamily="66" charset="0"/>
              </a:endParaRPr>
            </a:p>
          </p:txBody>
        </p:sp>
        <p:sp>
          <p:nvSpPr>
            <p:cNvPr id="53463" name="Rectangle 214"/>
            <p:cNvSpPr>
              <a:spLocks noChangeArrowheads="1"/>
            </p:cNvSpPr>
            <p:nvPr/>
          </p:nvSpPr>
          <p:spPr bwMode="auto">
            <a:xfrm>
              <a:off x="3550" y="2619"/>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d</a:t>
              </a:r>
              <a:endParaRPr lang="es-ES" altLang="es-CO" sz="2800">
                <a:latin typeface="Comic Sans MS" pitchFamily="66" charset="0"/>
              </a:endParaRPr>
            </a:p>
          </p:txBody>
        </p:sp>
        <p:sp>
          <p:nvSpPr>
            <p:cNvPr id="53464" name="Rectangle 215"/>
            <p:cNvSpPr>
              <a:spLocks noChangeArrowheads="1"/>
            </p:cNvSpPr>
            <p:nvPr/>
          </p:nvSpPr>
          <p:spPr bwMode="auto">
            <a:xfrm>
              <a:off x="3566" y="2619"/>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e</a:t>
              </a:r>
              <a:endParaRPr lang="es-ES" altLang="es-CO" sz="2800">
                <a:latin typeface="Comic Sans MS" pitchFamily="66" charset="0"/>
              </a:endParaRPr>
            </a:p>
          </p:txBody>
        </p:sp>
        <p:sp>
          <p:nvSpPr>
            <p:cNvPr id="53465" name="Rectangle 216"/>
            <p:cNvSpPr>
              <a:spLocks noChangeArrowheads="1"/>
            </p:cNvSpPr>
            <p:nvPr/>
          </p:nvSpPr>
          <p:spPr bwMode="auto">
            <a:xfrm>
              <a:off x="3587" y="2619"/>
              <a:ext cx="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l</a:t>
              </a:r>
              <a:endParaRPr lang="es-ES" altLang="es-CO" sz="2800">
                <a:latin typeface="Comic Sans MS" pitchFamily="66" charset="0"/>
              </a:endParaRPr>
            </a:p>
          </p:txBody>
        </p:sp>
        <p:sp>
          <p:nvSpPr>
            <p:cNvPr id="53466" name="Rectangle 217"/>
            <p:cNvSpPr>
              <a:spLocks noChangeArrowheads="1"/>
            </p:cNvSpPr>
            <p:nvPr/>
          </p:nvSpPr>
          <p:spPr bwMode="auto">
            <a:xfrm>
              <a:off x="3592" y="2619"/>
              <a:ext cx="9"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 </a:t>
              </a:r>
              <a:endParaRPr lang="es-ES" altLang="es-CO" sz="2800">
                <a:latin typeface="Comic Sans MS" pitchFamily="66" charset="0"/>
              </a:endParaRPr>
            </a:p>
          </p:txBody>
        </p:sp>
        <p:sp>
          <p:nvSpPr>
            <p:cNvPr id="53467" name="Rectangle 218"/>
            <p:cNvSpPr>
              <a:spLocks noChangeArrowheads="1"/>
            </p:cNvSpPr>
            <p:nvPr/>
          </p:nvSpPr>
          <p:spPr bwMode="auto">
            <a:xfrm>
              <a:off x="3471" y="2657"/>
              <a:ext cx="24"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C</a:t>
              </a:r>
              <a:endParaRPr lang="es-ES" altLang="es-CO" sz="2800">
                <a:latin typeface="Comic Sans MS" pitchFamily="66" charset="0"/>
              </a:endParaRPr>
            </a:p>
          </p:txBody>
        </p:sp>
        <p:sp>
          <p:nvSpPr>
            <p:cNvPr id="53468" name="Rectangle 219"/>
            <p:cNvSpPr>
              <a:spLocks noChangeArrowheads="1"/>
            </p:cNvSpPr>
            <p:nvPr/>
          </p:nvSpPr>
          <p:spPr bwMode="auto">
            <a:xfrm>
              <a:off x="3492" y="2657"/>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469" name="Rectangle 220"/>
            <p:cNvSpPr>
              <a:spLocks noChangeArrowheads="1"/>
            </p:cNvSpPr>
            <p:nvPr/>
          </p:nvSpPr>
          <p:spPr bwMode="auto">
            <a:xfrm>
              <a:off x="3508" y="2657"/>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u</a:t>
              </a:r>
              <a:endParaRPr lang="es-ES" altLang="es-CO" sz="2800">
                <a:latin typeface="Comic Sans MS" pitchFamily="66" charset="0"/>
              </a:endParaRPr>
            </a:p>
          </p:txBody>
        </p:sp>
        <p:sp>
          <p:nvSpPr>
            <p:cNvPr id="53470" name="Rectangle 221"/>
            <p:cNvSpPr>
              <a:spLocks noChangeArrowheads="1"/>
            </p:cNvSpPr>
            <p:nvPr/>
          </p:nvSpPr>
          <p:spPr bwMode="auto">
            <a:xfrm>
              <a:off x="3529" y="2657"/>
              <a:ext cx="17"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c</a:t>
              </a:r>
              <a:endParaRPr lang="es-ES" altLang="es-CO" sz="2800">
                <a:latin typeface="Comic Sans MS" pitchFamily="66" charset="0"/>
              </a:endParaRPr>
            </a:p>
          </p:txBody>
        </p:sp>
        <p:sp>
          <p:nvSpPr>
            <p:cNvPr id="53471" name="Rectangle 222"/>
            <p:cNvSpPr>
              <a:spLocks noChangeArrowheads="1"/>
            </p:cNvSpPr>
            <p:nvPr/>
          </p:nvSpPr>
          <p:spPr bwMode="auto">
            <a:xfrm>
              <a:off x="3545" y="2657"/>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472" name="Rectangle 223"/>
            <p:cNvSpPr>
              <a:spLocks noChangeArrowheads="1"/>
            </p:cNvSpPr>
            <p:nvPr/>
          </p:nvSpPr>
          <p:spPr bwMode="auto">
            <a:xfrm>
              <a:off x="3698" y="2363"/>
              <a:ext cx="2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C</a:t>
              </a:r>
              <a:endParaRPr lang="es-ES" altLang="es-CO" sz="2800">
                <a:latin typeface="Comic Sans MS" pitchFamily="66" charset="0"/>
              </a:endParaRPr>
            </a:p>
          </p:txBody>
        </p:sp>
        <p:sp>
          <p:nvSpPr>
            <p:cNvPr id="53473" name="Rectangle 224"/>
            <p:cNvSpPr>
              <a:spLocks noChangeArrowheads="1"/>
            </p:cNvSpPr>
            <p:nvPr/>
          </p:nvSpPr>
          <p:spPr bwMode="auto">
            <a:xfrm>
              <a:off x="3719" y="2363"/>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474" name="Rectangle 225"/>
            <p:cNvSpPr>
              <a:spLocks noChangeArrowheads="1"/>
            </p:cNvSpPr>
            <p:nvPr/>
          </p:nvSpPr>
          <p:spPr bwMode="auto">
            <a:xfrm>
              <a:off x="3735" y="2363"/>
              <a:ext cx="7"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l</a:t>
              </a:r>
              <a:endParaRPr lang="es-ES" altLang="es-CO" sz="2800">
                <a:latin typeface="Comic Sans MS" pitchFamily="66" charset="0"/>
              </a:endParaRPr>
            </a:p>
          </p:txBody>
        </p:sp>
        <p:sp>
          <p:nvSpPr>
            <p:cNvPr id="53475" name="Rectangle 226"/>
            <p:cNvSpPr>
              <a:spLocks noChangeArrowheads="1"/>
            </p:cNvSpPr>
            <p:nvPr/>
          </p:nvSpPr>
          <p:spPr bwMode="auto">
            <a:xfrm>
              <a:off x="3745" y="2363"/>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d</a:t>
              </a:r>
              <a:endParaRPr lang="es-ES" altLang="es-CO" sz="2800">
                <a:latin typeface="Comic Sans MS" pitchFamily="66" charset="0"/>
              </a:endParaRPr>
            </a:p>
          </p:txBody>
        </p:sp>
        <p:sp>
          <p:nvSpPr>
            <p:cNvPr id="53476" name="Rectangle 227"/>
            <p:cNvSpPr>
              <a:spLocks noChangeArrowheads="1"/>
            </p:cNvSpPr>
            <p:nvPr/>
          </p:nvSpPr>
          <p:spPr bwMode="auto">
            <a:xfrm>
              <a:off x="3761" y="2363"/>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477" name="Rectangle 228"/>
            <p:cNvSpPr>
              <a:spLocks noChangeArrowheads="1"/>
            </p:cNvSpPr>
            <p:nvPr/>
          </p:nvSpPr>
          <p:spPr bwMode="auto">
            <a:xfrm>
              <a:off x="3782" y="2363"/>
              <a:ext cx="17"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s</a:t>
              </a:r>
              <a:endParaRPr lang="es-ES" altLang="es-CO" sz="2800">
                <a:latin typeface="Comic Sans MS" pitchFamily="66" charset="0"/>
              </a:endParaRPr>
            </a:p>
          </p:txBody>
        </p:sp>
        <p:sp>
          <p:nvSpPr>
            <p:cNvPr id="53478" name="Rectangle 229"/>
            <p:cNvSpPr>
              <a:spLocks noChangeArrowheads="1"/>
            </p:cNvSpPr>
            <p:nvPr/>
          </p:nvSpPr>
          <p:spPr bwMode="auto">
            <a:xfrm>
              <a:off x="4062" y="1879"/>
              <a:ext cx="24"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N</a:t>
              </a:r>
              <a:endParaRPr lang="es-ES" altLang="es-CO" sz="2800">
                <a:latin typeface="Comic Sans MS" pitchFamily="66" charset="0"/>
              </a:endParaRPr>
            </a:p>
          </p:txBody>
        </p:sp>
        <p:sp>
          <p:nvSpPr>
            <p:cNvPr id="53479" name="Rectangle 230"/>
            <p:cNvSpPr>
              <a:spLocks noChangeArrowheads="1"/>
            </p:cNvSpPr>
            <p:nvPr/>
          </p:nvSpPr>
          <p:spPr bwMode="auto">
            <a:xfrm>
              <a:off x="4083" y="1879"/>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o</a:t>
              </a:r>
              <a:endParaRPr lang="es-ES" altLang="es-CO" sz="2800">
                <a:latin typeface="Comic Sans MS" pitchFamily="66" charset="0"/>
              </a:endParaRPr>
            </a:p>
          </p:txBody>
        </p:sp>
        <p:sp>
          <p:nvSpPr>
            <p:cNvPr id="53480" name="Rectangle 231"/>
            <p:cNvSpPr>
              <a:spLocks noChangeArrowheads="1"/>
            </p:cNvSpPr>
            <p:nvPr/>
          </p:nvSpPr>
          <p:spPr bwMode="auto">
            <a:xfrm>
              <a:off x="4099" y="1879"/>
              <a:ext cx="11"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r</a:t>
              </a:r>
              <a:endParaRPr lang="es-ES" altLang="es-CO" sz="2800">
                <a:latin typeface="Comic Sans MS" pitchFamily="66" charset="0"/>
              </a:endParaRPr>
            </a:p>
          </p:txBody>
        </p:sp>
        <p:sp>
          <p:nvSpPr>
            <p:cNvPr id="53481" name="Rectangle 232"/>
            <p:cNvSpPr>
              <a:spLocks noChangeArrowheads="1"/>
            </p:cNvSpPr>
            <p:nvPr/>
          </p:nvSpPr>
          <p:spPr bwMode="auto">
            <a:xfrm>
              <a:off x="4115" y="1879"/>
              <a:ext cx="9"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t</a:t>
              </a:r>
              <a:endParaRPr lang="es-ES" altLang="es-CO" sz="2800">
                <a:latin typeface="Comic Sans MS" pitchFamily="66" charset="0"/>
              </a:endParaRPr>
            </a:p>
          </p:txBody>
        </p:sp>
        <p:sp>
          <p:nvSpPr>
            <p:cNvPr id="53482" name="Rectangle 233"/>
            <p:cNvSpPr>
              <a:spLocks noChangeArrowheads="1"/>
            </p:cNvSpPr>
            <p:nvPr/>
          </p:nvSpPr>
          <p:spPr bwMode="auto">
            <a:xfrm>
              <a:off x="4120" y="1879"/>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e</a:t>
              </a:r>
              <a:endParaRPr lang="es-ES" altLang="es-CO" sz="2800">
                <a:latin typeface="Comic Sans MS" pitchFamily="66" charset="0"/>
              </a:endParaRPr>
            </a:p>
          </p:txBody>
        </p:sp>
        <p:sp>
          <p:nvSpPr>
            <p:cNvPr id="53483" name="Rectangle 234"/>
            <p:cNvSpPr>
              <a:spLocks noChangeArrowheads="1"/>
            </p:cNvSpPr>
            <p:nvPr/>
          </p:nvSpPr>
          <p:spPr bwMode="auto">
            <a:xfrm>
              <a:off x="4141" y="1879"/>
              <a:ext cx="9"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 </a:t>
              </a:r>
              <a:endParaRPr lang="es-ES" altLang="es-CO" sz="2800">
                <a:latin typeface="Comic Sans MS" pitchFamily="66" charset="0"/>
              </a:endParaRPr>
            </a:p>
          </p:txBody>
        </p:sp>
        <p:sp>
          <p:nvSpPr>
            <p:cNvPr id="53484" name="Rectangle 235"/>
            <p:cNvSpPr>
              <a:spLocks noChangeArrowheads="1"/>
            </p:cNvSpPr>
            <p:nvPr/>
          </p:nvSpPr>
          <p:spPr bwMode="auto">
            <a:xfrm>
              <a:off x="4146" y="1879"/>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d</a:t>
              </a:r>
              <a:endParaRPr lang="es-ES" altLang="es-CO" sz="2800">
                <a:latin typeface="Comic Sans MS" pitchFamily="66" charset="0"/>
              </a:endParaRPr>
            </a:p>
          </p:txBody>
        </p:sp>
        <p:sp>
          <p:nvSpPr>
            <p:cNvPr id="53485" name="Rectangle 236"/>
            <p:cNvSpPr>
              <a:spLocks noChangeArrowheads="1"/>
            </p:cNvSpPr>
            <p:nvPr/>
          </p:nvSpPr>
          <p:spPr bwMode="auto">
            <a:xfrm>
              <a:off x="4167" y="1879"/>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e</a:t>
              </a:r>
              <a:endParaRPr lang="es-ES" altLang="es-CO" sz="2800">
                <a:latin typeface="Comic Sans MS" pitchFamily="66" charset="0"/>
              </a:endParaRPr>
            </a:p>
          </p:txBody>
        </p:sp>
        <p:sp>
          <p:nvSpPr>
            <p:cNvPr id="53486" name="Rectangle 237"/>
            <p:cNvSpPr>
              <a:spLocks noChangeArrowheads="1"/>
            </p:cNvSpPr>
            <p:nvPr/>
          </p:nvSpPr>
          <p:spPr bwMode="auto">
            <a:xfrm>
              <a:off x="4062" y="1917"/>
              <a:ext cx="22"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S</a:t>
              </a:r>
              <a:endParaRPr lang="es-ES" altLang="es-CO" sz="2800">
                <a:latin typeface="Comic Sans MS" pitchFamily="66" charset="0"/>
              </a:endParaRPr>
            </a:p>
          </p:txBody>
        </p:sp>
        <p:sp>
          <p:nvSpPr>
            <p:cNvPr id="53487" name="Rectangle 238"/>
            <p:cNvSpPr>
              <a:spLocks noChangeArrowheads="1"/>
            </p:cNvSpPr>
            <p:nvPr/>
          </p:nvSpPr>
          <p:spPr bwMode="auto">
            <a:xfrm>
              <a:off x="4083" y="1917"/>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488" name="Rectangle 239"/>
            <p:cNvSpPr>
              <a:spLocks noChangeArrowheads="1"/>
            </p:cNvSpPr>
            <p:nvPr/>
          </p:nvSpPr>
          <p:spPr bwMode="auto">
            <a:xfrm>
              <a:off x="4099" y="1917"/>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n</a:t>
              </a:r>
              <a:endParaRPr lang="es-ES" altLang="es-CO" sz="2800">
                <a:latin typeface="Comic Sans MS" pitchFamily="66" charset="0"/>
              </a:endParaRPr>
            </a:p>
          </p:txBody>
        </p:sp>
        <p:sp>
          <p:nvSpPr>
            <p:cNvPr id="53489" name="Rectangle 240"/>
            <p:cNvSpPr>
              <a:spLocks noChangeArrowheads="1"/>
            </p:cNvSpPr>
            <p:nvPr/>
          </p:nvSpPr>
          <p:spPr bwMode="auto">
            <a:xfrm>
              <a:off x="4115" y="1917"/>
              <a:ext cx="9"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t</a:t>
              </a:r>
              <a:endParaRPr lang="es-ES" altLang="es-CO" sz="2800">
                <a:latin typeface="Comic Sans MS" pitchFamily="66" charset="0"/>
              </a:endParaRPr>
            </a:p>
          </p:txBody>
        </p:sp>
        <p:sp>
          <p:nvSpPr>
            <p:cNvPr id="53490" name="Rectangle 241"/>
            <p:cNvSpPr>
              <a:spLocks noChangeArrowheads="1"/>
            </p:cNvSpPr>
            <p:nvPr/>
          </p:nvSpPr>
          <p:spPr bwMode="auto">
            <a:xfrm>
              <a:off x="4125" y="1917"/>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491" name="Rectangle 242"/>
            <p:cNvSpPr>
              <a:spLocks noChangeArrowheads="1"/>
            </p:cNvSpPr>
            <p:nvPr/>
          </p:nvSpPr>
          <p:spPr bwMode="auto">
            <a:xfrm>
              <a:off x="4146" y="1917"/>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n</a:t>
              </a:r>
              <a:endParaRPr lang="es-ES" altLang="es-CO" sz="2800">
                <a:latin typeface="Comic Sans MS" pitchFamily="66" charset="0"/>
              </a:endParaRPr>
            </a:p>
          </p:txBody>
        </p:sp>
        <p:sp>
          <p:nvSpPr>
            <p:cNvPr id="53492" name="Rectangle 243"/>
            <p:cNvSpPr>
              <a:spLocks noChangeArrowheads="1"/>
            </p:cNvSpPr>
            <p:nvPr/>
          </p:nvSpPr>
          <p:spPr bwMode="auto">
            <a:xfrm>
              <a:off x="4162" y="1917"/>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d</a:t>
              </a:r>
              <a:endParaRPr lang="es-ES" altLang="es-CO" sz="2800">
                <a:latin typeface="Comic Sans MS" pitchFamily="66" charset="0"/>
              </a:endParaRPr>
            </a:p>
          </p:txBody>
        </p:sp>
        <p:sp>
          <p:nvSpPr>
            <p:cNvPr id="53493" name="Rectangle 244"/>
            <p:cNvSpPr>
              <a:spLocks noChangeArrowheads="1"/>
            </p:cNvSpPr>
            <p:nvPr/>
          </p:nvSpPr>
          <p:spPr bwMode="auto">
            <a:xfrm>
              <a:off x="4183" y="1917"/>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e</a:t>
              </a:r>
              <a:endParaRPr lang="es-ES" altLang="es-CO" sz="2800">
                <a:latin typeface="Comic Sans MS" pitchFamily="66" charset="0"/>
              </a:endParaRPr>
            </a:p>
          </p:txBody>
        </p:sp>
        <p:sp>
          <p:nvSpPr>
            <p:cNvPr id="53494" name="Rectangle 245"/>
            <p:cNvSpPr>
              <a:spLocks noChangeArrowheads="1"/>
            </p:cNvSpPr>
            <p:nvPr/>
          </p:nvSpPr>
          <p:spPr bwMode="auto">
            <a:xfrm>
              <a:off x="4199" y="1917"/>
              <a:ext cx="10"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r</a:t>
              </a:r>
              <a:endParaRPr lang="es-ES" altLang="es-CO" sz="2800">
                <a:latin typeface="Comic Sans MS" pitchFamily="66" charset="0"/>
              </a:endParaRPr>
            </a:p>
          </p:txBody>
        </p:sp>
        <p:sp>
          <p:nvSpPr>
            <p:cNvPr id="53495" name="Rectangle 246"/>
            <p:cNvSpPr>
              <a:spLocks noChangeArrowheads="1"/>
            </p:cNvSpPr>
            <p:nvPr/>
          </p:nvSpPr>
          <p:spPr bwMode="auto">
            <a:xfrm>
              <a:off x="3143" y="1400"/>
              <a:ext cx="22"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S</a:t>
              </a:r>
              <a:endParaRPr lang="es-ES" altLang="es-CO" sz="2800">
                <a:latin typeface="Comic Sans MS" pitchFamily="66" charset="0"/>
              </a:endParaRPr>
            </a:p>
          </p:txBody>
        </p:sp>
        <p:sp>
          <p:nvSpPr>
            <p:cNvPr id="53496" name="Rectangle 247"/>
            <p:cNvSpPr>
              <a:spLocks noChangeArrowheads="1"/>
            </p:cNvSpPr>
            <p:nvPr/>
          </p:nvSpPr>
          <p:spPr bwMode="auto">
            <a:xfrm>
              <a:off x="3165" y="1400"/>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497" name="Rectangle 248"/>
            <p:cNvSpPr>
              <a:spLocks noChangeArrowheads="1"/>
            </p:cNvSpPr>
            <p:nvPr/>
          </p:nvSpPr>
          <p:spPr bwMode="auto">
            <a:xfrm>
              <a:off x="3180" y="1400"/>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n</a:t>
              </a:r>
              <a:endParaRPr lang="es-ES" altLang="es-CO" sz="2800">
                <a:latin typeface="Comic Sans MS" pitchFamily="66" charset="0"/>
              </a:endParaRPr>
            </a:p>
          </p:txBody>
        </p:sp>
        <p:sp>
          <p:nvSpPr>
            <p:cNvPr id="53498" name="Rectangle 249"/>
            <p:cNvSpPr>
              <a:spLocks noChangeArrowheads="1"/>
            </p:cNvSpPr>
            <p:nvPr/>
          </p:nvSpPr>
          <p:spPr bwMode="auto">
            <a:xfrm>
              <a:off x="3196" y="1400"/>
              <a:ext cx="9"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 </a:t>
              </a:r>
              <a:endParaRPr lang="es-ES" altLang="es-CO" sz="2800">
                <a:latin typeface="Comic Sans MS" pitchFamily="66" charset="0"/>
              </a:endParaRPr>
            </a:p>
          </p:txBody>
        </p:sp>
        <p:sp>
          <p:nvSpPr>
            <p:cNvPr id="53499" name="Rectangle 250"/>
            <p:cNvSpPr>
              <a:spLocks noChangeArrowheads="1"/>
            </p:cNvSpPr>
            <p:nvPr/>
          </p:nvSpPr>
          <p:spPr bwMode="auto">
            <a:xfrm>
              <a:off x="3207" y="1400"/>
              <a:ext cx="22"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500" name="Rectangle 251"/>
            <p:cNvSpPr>
              <a:spLocks noChangeArrowheads="1"/>
            </p:cNvSpPr>
            <p:nvPr/>
          </p:nvSpPr>
          <p:spPr bwMode="auto">
            <a:xfrm>
              <a:off x="3228" y="1400"/>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n</a:t>
              </a:r>
              <a:endParaRPr lang="es-ES" altLang="es-CO" sz="2800">
                <a:latin typeface="Comic Sans MS" pitchFamily="66" charset="0"/>
              </a:endParaRPr>
            </a:p>
          </p:txBody>
        </p:sp>
        <p:sp>
          <p:nvSpPr>
            <p:cNvPr id="53501" name="Rectangle 252"/>
            <p:cNvSpPr>
              <a:spLocks noChangeArrowheads="1"/>
            </p:cNvSpPr>
            <p:nvPr/>
          </p:nvSpPr>
          <p:spPr bwMode="auto">
            <a:xfrm>
              <a:off x="3249" y="1400"/>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d</a:t>
              </a:r>
              <a:endParaRPr lang="es-ES" altLang="es-CO" sz="2800">
                <a:latin typeface="Comic Sans MS" pitchFamily="66" charset="0"/>
              </a:endParaRPr>
            </a:p>
          </p:txBody>
        </p:sp>
        <p:sp>
          <p:nvSpPr>
            <p:cNvPr id="53502" name="Rectangle 253"/>
            <p:cNvSpPr>
              <a:spLocks noChangeArrowheads="1"/>
            </p:cNvSpPr>
            <p:nvPr/>
          </p:nvSpPr>
          <p:spPr bwMode="auto">
            <a:xfrm>
              <a:off x="3265" y="1400"/>
              <a:ext cx="11"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r</a:t>
              </a:r>
              <a:endParaRPr lang="es-ES" altLang="es-CO" sz="2800">
                <a:latin typeface="Comic Sans MS" pitchFamily="66" charset="0"/>
              </a:endParaRPr>
            </a:p>
          </p:txBody>
        </p:sp>
        <p:sp>
          <p:nvSpPr>
            <p:cNvPr id="53503" name="Rectangle 254"/>
            <p:cNvSpPr>
              <a:spLocks noChangeArrowheads="1"/>
            </p:cNvSpPr>
            <p:nvPr/>
          </p:nvSpPr>
          <p:spPr bwMode="auto">
            <a:xfrm>
              <a:off x="3275" y="1400"/>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é</a:t>
              </a:r>
              <a:endParaRPr lang="es-ES" altLang="es-CO" sz="2800">
                <a:latin typeface="Comic Sans MS" pitchFamily="66" charset="0"/>
              </a:endParaRPr>
            </a:p>
          </p:txBody>
        </p:sp>
        <p:sp>
          <p:nvSpPr>
            <p:cNvPr id="53504" name="Rectangle 255"/>
            <p:cNvSpPr>
              <a:spLocks noChangeArrowheads="1"/>
            </p:cNvSpPr>
            <p:nvPr/>
          </p:nvSpPr>
          <p:spPr bwMode="auto">
            <a:xfrm>
              <a:off x="3297" y="1400"/>
              <a:ext cx="16"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s</a:t>
              </a:r>
              <a:endParaRPr lang="es-ES" altLang="es-CO" sz="2800">
                <a:latin typeface="Comic Sans MS" pitchFamily="66" charset="0"/>
              </a:endParaRPr>
            </a:p>
          </p:txBody>
        </p:sp>
        <p:sp>
          <p:nvSpPr>
            <p:cNvPr id="53505" name="Rectangle 256"/>
            <p:cNvSpPr>
              <a:spLocks noChangeArrowheads="1"/>
            </p:cNvSpPr>
            <p:nvPr/>
          </p:nvSpPr>
          <p:spPr bwMode="auto">
            <a:xfrm>
              <a:off x="3766" y="1493"/>
              <a:ext cx="22"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506" name="Rectangle 257"/>
            <p:cNvSpPr>
              <a:spLocks noChangeArrowheads="1"/>
            </p:cNvSpPr>
            <p:nvPr/>
          </p:nvSpPr>
          <p:spPr bwMode="auto">
            <a:xfrm>
              <a:off x="3787" y="1493"/>
              <a:ext cx="9"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t</a:t>
              </a:r>
              <a:endParaRPr lang="es-ES" altLang="es-CO" sz="2800">
                <a:latin typeface="Comic Sans MS" pitchFamily="66" charset="0"/>
              </a:endParaRPr>
            </a:p>
          </p:txBody>
        </p:sp>
        <p:sp>
          <p:nvSpPr>
            <p:cNvPr id="53507" name="Rectangle 258"/>
            <p:cNvSpPr>
              <a:spLocks noChangeArrowheads="1"/>
            </p:cNvSpPr>
            <p:nvPr/>
          </p:nvSpPr>
          <p:spPr bwMode="auto">
            <a:xfrm>
              <a:off x="3793" y="1493"/>
              <a:ext cx="7"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l</a:t>
              </a:r>
              <a:endParaRPr lang="es-ES" altLang="es-CO" sz="2800">
                <a:latin typeface="Comic Sans MS" pitchFamily="66" charset="0"/>
              </a:endParaRPr>
            </a:p>
          </p:txBody>
        </p:sp>
        <p:sp>
          <p:nvSpPr>
            <p:cNvPr id="53508" name="Rectangle 259"/>
            <p:cNvSpPr>
              <a:spLocks noChangeArrowheads="1"/>
            </p:cNvSpPr>
            <p:nvPr/>
          </p:nvSpPr>
          <p:spPr bwMode="auto">
            <a:xfrm>
              <a:off x="3803" y="1493"/>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á</a:t>
              </a:r>
              <a:endParaRPr lang="es-ES" altLang="es-CO" sz="2800">
                <a:latin typeface="Comic Sans MS" pitchFamily="66" charset="0"/>
              </a:endParaRPr>
            </a:p>
          </p:txBody>
        </p:sp>
        <p:sp>
          <p:nvSpPr>
            <p:cNvPr id="53509" name="Rectangle 260"/>
            <p:cNvSpPr>
              <a:spLocks noChangeArrowheads="1"/>
            </p:cNvSpPr>
            <p:nvPr/>
          </p:nvSpPr>
          <p:spPr bwMode="auto">
            <a:xfrm>
              <a:off x="3819" y="1493"/>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n</a:t>
              </a:r>
              <a:endParaRPr lang="es-ES" altLang="es-CO" sz="2800">
                <a:latin typeface="Comic Sans MS" pitchFamily="66" charset="0"/>
              </a:endParaRPr>
            </a:p>
          </p:txBody>
        </p:sp>
        <p:sp>
          <p:nvSpPr>
            <p:cNvPr id="53510" name="Rectangle 261"/>
            <p:cNvSpPr>
              <a:spLocks noChangeArrowheads="1"/>
            </p:cNvSpPr>
            <p:nvPr/>
          </p:nvSpPr>
          <p:spPr bwMode="auto">
            <a:xfrm>
              <a:off x="3840" y="1493"/>
              <a:ext cx="9"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t</a:t>
              </a:r>
              <a:endParaRPr lang="es-ES" altLang="es-CO" sz="2800">
                <a:latin typeface="Comic Sans MS" pitchFamily="66" charset="0"/>
              </a:endParaRPr>
            </a:p>
          </p:txBody>
        </p:sp>
        <p:sp>
          <p:nvSpPr>
            <p:cNvPr id="53511" name="Rectangle 262"/>
            <p:cNvSpPr>
              <a:spLocks noChangeArrowheads="1"/>
            </p:cNvSpPr>
            <p:nvPr/>
          </p:nvSpPr>
          <p:spPr bwMode="auto">
            <a:xfrm>
              <a:off x="3845" y="1493"/>
              <a:ext cx="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i</a:t>
              </a:r>
              <a:endParaRPr lang="es-ES" altLang="es-CO" sz="2800">
                <a:latin typeface="Comic Sans MS" pitchFamily="66" charset="0"/>
              </a:endParaRPr>
            </a:p>
          </p:txBody>
        </p:sp>
        <p:sp>
          <p:nvSpPr>
            <p:cNvPr id="53512" name="Rectangle 263"/>
            <p:cNvSpPr>
              <a:spLocks noChangeArrowheads="1"/>
            </p:cNvSpPr>
            <p:nvPr/>
          </p:nvSpPr>
          <p:spPr bwMode="auto">
            <a:xfrm>
              <a:off x="3856" y="1493"/>
              <a:ext cx="16"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c</a:t>
              </a:r>
              <a:endParaRPr lang="es-ES" altLang="es-CO" sz="2800">
                <a:latin typeface="Comic Sans MS" pitchFamily="66" charset="0"/>
              </a:endParaRPr>
            </a:p>
          </p:txBody>
        </p:sp>
        <p:sp>
          <p:nvSpPr>
            <p:cNvPr id="53513" name="Rectangle 264"/>
            <p:cNvSpPr>
              <a:spLocks noChangeArrowheads="1"/>
            </p:cNvSpPr>
            <p:nvPr/>
          </p:nvSpPr>
          <p:spPr bwMode="auto">
            <a:xfrm>
              <a:off x="3872" y="1493"/>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o</a:t>
              </a:r>
              <a:endParaRPr lang="es-ES" altLang="es-CO" sz="2800">
                <a:latin typeface="Comic Sans MS" pitchFamily="66" charset="0"/>
              </a:endParaRPr>
            </a:p>
          </p:txBody>
        </p:sp>
        <p:sp>
          <p:nvSpPr>
            <p:cNvPr id="53514" name="Rectangle 265"/>
            <p:cNvSpPr>
              <a:spLocks noChangeArrowheads="1"/>
            </p:cNvSpPr>
            <p:nvPr/>
          </p:nvSpPr>
          <p:spPr bwMode="auto">
            <a:xfrm>
              <a:off x="3281" y="1313"/>
              <a:ext cx="22"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P</a:t>
              </a:r>
              <a:endParaRPr lang="es-ES" altLang="es-CO" sz="2800">
                <a:latin typeface="Comic Sans MS" pitchFamily="66" charset="0"/>
              </a:endParaRPr>
            </a:p>
          </p:txBody>
        </p:sp>
        <p:sp>
          <p:nvSpPr>
            <p:cNvPr id="53515" name="Rectangle 266"/>
            <p:cNvSpPr>
              <a:spLocks noChangeArrowheads="1"/>
            </p:cNvSpPr>
            <p:nvPr/>
          </p:nvSpPr>
          <p:spPr bwMode="auto">
            <a:xfrm>
              <a:off x="3302" y="1313"/>
              <a:ext cx="10"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r</a:t>
              </a:r>
              <a:endParaRPr lang="es-ES" altLang="es-CO" sz="2800">
                <a:latin typeface="Comic Sans MS" pitchFamily="66" charset="0"/>
              </a:endParaRPr>
            </a:p>
          </p:txBody>
        </p:sp>
        <p:sp>
          <p:nvSpPr>
            <p:cNvPr id="53516" name="Rectangle 267"/>
            <p:cNvSpPr>
              <a:spLocks noChangeArrowheads="1"/>
            </p:cNvSpPr>
            <p:nvPr/>
          </p:nvSpPr>
          <p:spPr bwMode="auto">
            <a:xfrm>
              <a:off x="3312" y="1313"/>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o</a:t>
              </a:r>
              <a:endParaRPr lang="es-ES" altLang="es-CO" sz="2800">
                <a:latin typeface="Comic Sans MS" pitchFamily="66" charset="0"/>
              </a:endParaRPr>
            </a:p>
          </p:txBody>
        </p:sp>
        <p:sp>
          <p:nvSpPr>
            <p:cNvPr id="53517" name="Rectangle 268"/>
            <p:cNvSpPr>
              <a:spLocks noChangeArrowheads="1"/>
            </p:cNvSpPr>
            <p:nvPr/>
          </p:nvSpPr>
          <p:spPr bwMode="auto">
            <a:xfrm>
              <a:off x="3328" y="1313"/>
              <a:ext cx="16"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v</a:t>
              </a:r>
              <a:endParaRPr lang="es-ES" altLang="es-CO" sz="2800">
                <a:latin typeface="Comic Sans MS" pitchFamily="66" charset="0"/>
              </a:endParaRPr>
            </a:p>
          </p:txBody>
        </p:sp>
        <p:sp>
          <p:nvSpPr>
            <p:cNvPr id="53518" name="Rectangle 269"/>
            <p:cNvSpPr>
              <a:spLocks noChangeArrowheads="1"/>
            </p:cNvSpPr>
            <p:nvPr/>
          </p:nvSpPr>
          <p:spPr bwMode="auto">
            <a:xfrm>
              <a:off x="3344" y="1313"/>
              <a:ext cx="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i</a:t>
              </a:r>
              <a:endParaRPr lang="es-ES" altLang="es-CO" sz="2800">
                <a:latin typeface="Comic Sans MS" pitchFamily="66" charset="0"/>
              </a:endParaRPr>
            </a:p>
          </p:txBody>
        </p:sp>
        <p:sp>
          <p:nvSpPr>
            <p:cNvPr id="53519" name="Rectangle 270"/>
            <p:cNvSpPr>
              <a:spLocks noChangeArrowheads="1"/>
            </p:cNvSpPr>
            <p:nvPr/>
          </p:nvSpPr>
          <p:spPr bwMode="auto">
            <a:xfrm>
              <a:off x="3355" y="1313"/>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d</a:t>
              </a:r>
              <a:endParaRPr lang="es-ES" altLang="es-CO" sz="2800">
                <a:latin typeface="Comic Sans MS" pitchFamily="66" charset="0"/>
              </a:endParaRPr>
            </a:p>
          </p:txBody>
        </p:sp>
        <p:sp>
          <p:nvSpPr>
            <p:cNvPr id="53520" name="Rectangle 271"/>
            <p:cNvSpPr>
              <a:spLocks noChangeArrowheads="1"/>
            </p:cNvSpPr>
            <p:nvPr/>
          </p:nvSpPr>
          <p:spPr bwMode="auto">
            <a:xfrm>
              <a:off x="3370" y="1313"/>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e</a:t>
              </a:r>
              <a:endParaRPr lang="es-ES" altLang="es-CO" sz="2800">
                <a:latin typeface="Comic Sans MS" pitchFamily="66" charset="0"/>
              </a:endParaRPr>
            </a:p>
          </p:txBody>
        </p:sp>
        <p:sp>
          <p:nvSpPr>
            <p:cNvPr id="53521" name="Rectangle 272"/>
            <p:cNvSpPr>
              <a:spLocks noChangeArrowheads="1"/>
            </p:cNvSpPr>
            <p:nvPr/>
          </p:nvSpPr>
          <p:spPr bwMode="auto">
            <a:xfrm>
              <a:off x="3392" y="1313"/>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n</a:t>
              </a:r>
              <a:endParaRPr lang="es-ES" altLang="es-CO" sz="2800">
                <a:latin typeface="Comic Sans MS" pitchFamily="66" charset="0"/>
              </a:endParaRPr>
            </a:p>
          </p:txBody>
        </p:sp>
        <p:sp>
          <p:nvSpPr>
            <p:cNvPr id="53522" name="Rectangle 273"/>
            <p:cNvSpPr>
              <a:spLocks noChangeArrowheads="1"/>
            </p:cNvSpPr>
            <p:nvPr/>
          </p:nvSpPr>
          <p:spPr bwMode="auto">
            <a:xfrm>
              <a:off x="3407" y="1313"/>
              <a:ext cx="17"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c</a:t>
              </a:r>
              <a:endParaRPr lang="es-ES" altLang="es-CO" sz="2800">
                <a:latin typeface="Comic Sans MS" pitchFamily="66" charset="0"/>
              </a:endParaRPr>
            </a:p>
          </p:txBody>
        </p:sp>
        <p:sp>
          <p:nvSpPr>
            <p:cNvPr id="53523" name="Rectangle 274"/>
            <p:cNvSpPr>
              <a:spLocks noChangeArrowheads="1"/>
            </p:cNvSpPr>
            <p:nvPr/>
          </p:nvSpPr>
          <p:spPr bwMode="auto">
            <a:xfrm>
              <a:off x="3423" y="1313"/>
              <a:ext cx="7"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i</a:t>
              </a:r>
              <a:endParaRPr lang="es-ES" altLang="es-CO" sz="2800">
                <a:latin typeface="Comic Sans MS" pitchFamily="66" charset="0"/>
              </a:endParaRPr>
            </a:p>
          </p:txBody>
        </p:sp>
        <p:sp>
          <p:nvSpPr>
            <p:cNvPr id="53524" name="Rectangle 275"/>
            <p:cNvSpPr>
              <a:spLocks noChangeArrowheads="1"/>
            </p:cNvSpPr>
            <p:nvPr/>
          </p:nvSpPr>
          <p:spPr bwMode="auto">
            <a:xfrm>
              <a:off x="3434" y="1313"/>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525" name="Rectangle 276"/>
            <p:cNvSpPr>
              <a:spLocks noChangeArrowheads="1"/>
            </p:cNvSpPr>
            <p:nvPr/>
          </p:nvSpPr>
          <p:spPr bwMode="auto">
            <a:xfrm>
              <a:off x="3603" y="2505"/>
              <a:ext cx="25"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Q</a:t>
              </a:r>
              <a:endParaRPr lang="es-ES" altLang="es-CO" sz="2800">
                <a:latin typeface="Comic Sans MS" pitchFamily="66" charset="0"/>
              </a:endParaRPr>
            </a:p>
          </p:txBody>
        </p:sp>
        <p:sp>
          <p:nvSpPr>
            <p:cNvPr id="53526" name="Rectangle 277"/>
            <p:cNvSpPr>
              <a:spLocks noChangeArrowheads="1"/>
            </p:cNvSpPr>
            <p:nvPr/>
          </p:nvSpPr>
          <p:spPr bwMode="auto">
            <a:xfrm>
              <a:off x="3624" y="2505"/>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u</a:t>
              </a:r>
              <a:endParaRPr lang="es-ES" altLang="es-CO" sz="2800">
                <a:latin typeface="Comic Sans MS" pitchFamily="66" charset="0"/>
              </a:endParaRPr>
            </a:p>
          </p:txBody>
        </p:sp>
        <p:sp>
          <p:nvSpPr>
            <p:cNvPr id="53527" name="Rectangle 278"/>
            <p:cNvSpPr>
              <a:spLocks noChangeArrowheads="1"/>
            </p:cNvSpPr>
            <p:nvPr/>
          </p:nvSpPr>
          <p:spPr bwMode="auto">
            <a:xfrm>
              <a:off x="3645" y="2505"/>
              <a:ext cx="7"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i</a:t>
              </a:r>
              <a:endParaRPr lang="es-ES" altLang="es-CO" sz="2800">
                <a:latin typeface="Comic Sans MS" pitchFamily="66" charset="0"/>
              </a:endParaRPr>
            </a:p>
          </p:txBody>
        </p:sp>
        <p:sp>
          <p:nvSpPr>
            <p:cNvPr id="53528" name="Rectangle 279"/>
            <p:cNvSpPr>
              <a:spLocks noChangeArrowheads="1"/>
            </p:cNvSpPr>
            <p:nvPr/>
          </p:nvSpPr>
          <p:spPr bwMode="auto">
            <a:xfrm>
              <a:off x="3650" y="2505"/>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n</a:t>
              </a:r>
              <a:endParaRPr lang="es-ES" altLang="es-CO" sz="2800">
                <a:latin typeface="Comic Sans MS" pitchFamily="66" charset="0"/>
              </a:endParaRPr>
            </a:p>
          </p:txBody>
        </p:sp>
        <p:sp>
          <p:nvSpPr>
            <p:cNvPr id="53529" name="Rectangle 280"/>
            <p:cNvSpPr>
              <a:spLocks noChangeArrowheads="1"/>
            </p:cNvSpPr>
            <p:nvPr/>
          </p:nvSpPr>
          <p:spPr bwMode="auto">
            <a:xfrm>
              <a:off x="3671" y="2505"/>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d</a:t>
              </a:r>
              <a:endParaRPr lang="es-ES" altLang="es-CO" sz="2800">
                <a:latin typeface="Comic Sans MS" pitchFamily="66" charset="0"/>
              </a:endParaRPr>
            </a:p>
          </p:txBody>
        </p:sp>
        <p:sp>
          <p:nvSpPr>
            <p:cNvPr id="53530" name="Rectangle 281"/>
            <p:cNvSpPr>
              <a:spLocks noChangeArrowheads="1"/>
            </p:cNvSpPr>
            <p:nvPr/>
          </p:nvSpPr>
          <p:spPr bwMode="auto">
            <a:xfrm>
              <a:off x="3687" y="2505"/>
              <a:ext cx="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i</a:t>
              </a:r>
              <a:endParaRPr lang="es-ES" altLang="es-CO" sz="2800">
                <a:latin typeface="Comic Sans MS" pitchFamily="66" charset="0"/>
              </a:endParaRPr>
            </a:p>
          </p:txBody>
        </p:sp>
        <p:sp>
          <p:nvSpPr>
            <p:cNvPr id="53531" name="Rectangle 282"/>
            <p:cNvSpPr>
              <a:spLocks noChangeArrowheads="1"/>
            </p:cNvSpPr>
            <p:nvPr/>
          </p:nvSpPr>
          <p:spPr bwMode="auto">
            <a:xfrm>
              <a:off x="3692" y="2505"/>
              <a:ext cx="18"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o</a:t>
              </a:r>
              <a:endParaRPr lang="es-ES" altLang="es-CO" sz="2800">
                <a:latin typeface="Comic Sans MS" pitchFamily="66" charset="0"/>
              </a:endParaRPr>
            </a:p>
          </p:txBody>
        </p:sp>
        <p:sp>
          <p:nvSpPr>
            <p:cNvPr id="53532" name="Rectangle 283"/>
            <p:cNvSpPr>
              <a:spLocks noChangeArrowheads="1"/>
            </p:cNvSpPr>
            <p:nvPr/>
          </p:nvSpPr>
          <p:spPr bwMode="auto">
            <a:xfrm>
              <a:off x="3513" y="2379"/>
              <a:ext cx="2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R</a:t>
              </a:r>
              <a:endParaRPr lang="es-ES" altLang="es-CO" sz="2800">
                <a:latin typeface="Comic Sans MS" pitchFamily="66" charset="0"/>
              </a:endParaRPr>
            </a:p>
          </p:txBody>
        </p:sp>
        <p:sp>
          <p:nvSpPr>
            <p:cNvPr id="53533" name="Rectangle 284"/>
            <p:cNvSpPr>
              <a:spLocks noChangeArrowheads="1"/>
            </p:cNvSpPr>
            <p:nvPr/>
          </p:nvSpPr>
          <p:spPr bwMode="auto">
            <a:xfrm>
              <a:off x="3534" y="2379"/>
              <a:ext cx="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i</a:t>
              </a:r>
              <a:endParaRPr lang="es-ES" altLang="es-CO" sz="2800">
                <a:latin typeface="Comic Sans MS" pitchFamily="66" charset="0"/>
              </a:endParaRPr>
            </a:p>
          </p:txBody>
        </p:sp>
        <p:sp>
          <p:nvSpPr>
            <p:cNvPr id="53534" name="Rectangle 285"/>
            <p:cNvSpPr>
              <a:spLocks noChangeArrowheads="1"/>
            </p:cNvSpPr>
            <p:nvPr/>
          </p:nvSpPr>
          <p:spPr bwMode="auto">
            <a:xfrm>
              <a:off x="3539" y="2379"/>
              <a:ext cx="16"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s</a:t>
              </a:r>
              <a:endParaRPr lang="es-ES" altLang="es-CO" sz="2800">
                <a:latin typeface="Comic Sans MS" pitchFamily="66" charset="0"/>
              </a:endParaRPr>
            </a:p>
          </p:txBody>
        </p:sp>
        <p:sp>
          <p:nvSpPr>
            <p:cNvPr id="53535" name="Rectangle 286"/>
            <p:cNvSpPr>
              <a:spLocks noChangeArrowheads="1"/>
            </p:cNvSpPr>
            <p:nvPr/>
          </p:nvSpPr>
          <p:spPr bwMode="auto">
            <a:xfrm>
              <a:off x="3560" y="2379"/>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536" name="Rectangle 287"/>
            <p:cNvSpPr>
              <a:spLocks noChangeArrowheads="1"/>
            </p:cNvSpPr>
            <p:nvPr/>
          </p:nvSpPr>
          <p:spPr bwMode="auto">
            <a:xfrm>
              <a:off x="3576" y="2379"/>
              <a:ext cx="11"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r</a:t>
              </a:r>
              <a:endParaRPr lang="es-ES" altLang="es-CO" sz="2800">
                <a:latin typeface="Comic Sans MS" pitchFamily="66" charset="0"/>
              </a:endParaRPr>
            </a:p>
          </p:txBody>
        </p:sp>
        <p:sp>
          <p:nvSpPr>
            <p:cNvPr id="53537" name="Rectangle 288"/>
            <p:cNvSpPr>
              <a:spLocks noChangeArrowheads="1"/>
            </p:cNvSpPr>
            <p:nvPr/>
          </p:nvSpPr>
          <p:spPr bwMode="auto">
            <a:xfrm>
              <a:off x="3587" y="2379"/>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sp>
          <p:nvSpPr>
            <p:cNvPr id="53538" name="Rectangle 289"/>
            <p:cNvSpPr>
              <a:spLocks noChangeArrowheads="1"/>
            </p:cNvSpPr>
            <p:nvPr/>
          </p:nvSpPr>
          <p:spPr bwMode="auto">
            <a:xfrm>
              <a:off x="3603" y="2379"/>
              <a:ext cx="7"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l</a:t>
              </a:r>
              <a:endParaRPr lang="es-ES" altLang="es-CO" sz="2800">
                <a:latin typeface="Comic Sans MS" pitchFamily="66" charset="0"/>
              </a:endParaRPr>
            </a:p>
          </p:txBody>
        </p:sp>
        <p:sp>
          <p:nvSpPr>
            <p:cNvPr id="53539" name="Rectangle 290"/>
            <p:cNvSpPr>
              <a:spLocks noChangeArrowheads="1"/>
            </p:cNvSpPr>
            <p:nvPr/>
          </p:nvSpPr>
          <p:spPr bwMode="auto">
            <a:xfrm>
              <a:off x="3613" y="2379"/>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d</a:t>
              </a:r>
              <a:endParaRPr lang="es-ES" altLang="es-CO" sz="2800">
                <a:latin typeface="Comic Sans MS" pitchFamily="66" charset="0"/>
              </a:endParaRPr>
            </a:p>
          </p:txBody>
        </p:sp>
        <p:sp>
          <p:nvSpPr>
            <p:cNvPr id="53540" name="Rectangle 291"/>
            <p:cNvSpPr>
              <a:spLocks noChangeArrowheads="1"/>
            </p:cNvSpPr>
            <p:nvPr/>
          </p:nvSpPr>
          <p:spPr bwMode="auto">
            <a:xfrm>
              <a:off x="3629" y="2379"/>
              <a:ext cx="1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altLang="es-CO" sz="500">
                  <a:solidFill>
                    <a:srgbClr val="000000"/>
                  </a:solidFill>
                </a:rPr>
                <a:t>a</a:t>
              </a:r>
              <a:endParaRPr lang="es-ES" altLang="es-CO" sz="2800">
                <a:latin typeface="Comic Sans MS" pitchFamily="66" charset="0"/>
              </a:endParaRPr>
            </a:p>
          </p:txBody>
        </p:sp>
      </p:grpSp>
      <p:sp>
        <p:nvSpPr>
          <p:cNvPr id="15653" name="Rectangle 293"/>
          <p:cNvSpPr>
            <a:spLocks noChangeArrowheads="1"/>
          </p:cNvSpPr>
          <p:nvPr/>
        </p:nvSpPr>
        <p:spPr bwMode="auto">
          <a:xfrm>
            <a:off x="1116013" y="549275"/>
            <a:ext cx="7772400" cy="533400"/>
          </a:xfrm>
          <a:prstGeom prst="rect">
            <a:avLst/>
          </a:prstGeom>
          <a:noFill/>
          <a:ln w="9525">
            <a:noFill/>
            <a:miter lim="800000"/>
            <a:headEnd/>
            <a:tailEnd/>
          </a:ln>
          <a:effectLst/>
        </p:spPr>
        <p:txBody>
          <a:bodyPr anchor="b"/>
          <a:lstStyle/>
          <a:p>
            <a:pPr algn="ctr">
              <a:defRPr/>
            </a:pPr>
            <a:r>
              <a:rPr lang="es-ES_tradnl" sz="3200" b="1">
                <a:solidFill>
                  <a:srgbClr val="FF3399"/>
                </a:solidFill>
                <a:effectLst>
                  <a:outerShdw blurRad="38100" dist="38100" dir="2700000" algn="tl">
                    <a:srgbClr val="C0C0C0"/>
                  </a:outerShdw>
                </a:effectLst>
                <a:latin typeface="Arial Black" pitchFamily="34" charset="0"/>
              </a:rPr>
              <a:t>Cobertura Nacional</a:t>
            </a:r>
            <a:endParaRPr lang="es-ES_tradnl" sz="2800">
              <a:solidFill>
                <a:srgbClr val="FF3399"/>
              </a:solidFill>
              <a:latin typeface="Arial Black" pitchFamily="34" charset="0"/>
            </a:endParaRPr>
          </a:p>
        </p:txBody>
      </p:sp>
    </p:spTree>
    <p:extLst>
      <p:ext uri="{BB962C8B-B14F-4D97-AF65-F5344CB8AC3E}">
        <p14:creationId xmlns:p14="http://schemas.microsoft.com/office/powerpoint/2010/main" val="2564248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979613" y="692150"/>
            <a:ext cx="5616575" cy="720725"/>
          </a:xfrm>
          <a:prstGeom prst="rect">
            <a:avLst/>
          </a:prstGeom>
          <a:noFill/>
          <a:ln w="9525">
            <a:noFill/>
            <a:miter lim="800000"/>
            <a:headEnd/>
            <a:tailEnd/>
          </a:ln>
        </p:spPr>
        <p:txBody>
          <a:bodyPr anchor="ctr"/>
          <a:lstStyle/>
          <a:p>
            <a:pPr algn="ctr" eaLnBrk="0" hangingPunct="0">
              <a:defRPr/>
            </a:pPr>
            <a:r>
              <a:rPr lang="es-ES_tradnl" sz="3200" b="1">
                <a:solidFill>
                  <a:srgbClr val="FF3399"/>
                </a:solidFill>
                <a:effectLst>
                  <a:outerShdw blurRad="38100" dist="38100" dir="2700000" algn="tl">
                    <a:srgbClr val="C0C0C0"/>
                  </a:outerShdw>
                </a:effectLst>
                <a:latin typeface="Arial Black" pitchFamily="34" charset="0"/>
              </a:rPr>
              <a:t>Metodología</a:t>
            </a:r>
            <a:endParaRPr lang="es-ES_tradnl" sz="3200">
              <a:solidFill>
                <a:srgbClr val="FF3399"/>
              </a:solidFill>
              <a:effectLst>
                <a:outerShdw blurRad="38100" dist="38100" dir="2700000" algn="tl">
                  <a:srgbClr val="C0C0C0"/>
                </a:outerShdw>
              </a:effectLst>
              <a:latin typeface="Arial Black" pitchFamily="34" charset="0"/>
            </a:endParaRPr>
          </a:p>
        </p:txBody>
      </p:sp>
      <p:sp>
        <p:nvSpPr>
          <p:cNvPr id="18435" name="Rectangle 3"/>
          <p:cNvSpPr>
            <a:spLocks noChangeArrowheads="1"/>
          </p:cNvSpPr>
          <p:nvPr/>
        </p:nvSpPr>
        <p:spPr bwMode="auto">
          <a:xfrm>
            <a:off x="827088" y="1557338"/>
            <a:ext cx="7772400" cy="4535487"/>
          </a:xfrm>
          <a:prstGeom prst="rect">
            <a:avLst/>
          </a:prstGeom>
          <a:noFill/>
          <a:ln w="9525">
            <a:noFill/>
            <a:miter lim="800000"/>
            <a:headEnd/>
            <a:tailEnd/>
          </a:ln>
        </p:spPr>
        <p:txBody>
          <a:bodyPr/>
          <a:lstStyle/>
          <a:p>
            <a:pPr marL="355600" lvl="1" indent="-177800" eaLnBrk="0" hangingPunct="0">
              <a:lnSpc>
                <a:spcPct val="80000"/>
              </a:lnSpc>
              <a:spcBef>
                <a:spcPct val="20000"/>
              </a:spcBef>
              <a:buFont typeface="Arial" pitchFamily="34" charset="0"/>
              <a:buChar char="•"/>
              <a:defRPr/>
            </a:pPr>
            <a:r>
              <a:rPr lang="es-ES_tradnl" sz="2400" dirty="0"/>
              <a:t>Encuesta multipropósito</a:t>
            </a:r>
          </a:p>
          <a:p>
            <a:pPr marL="355600" lvl="1" indent="-177800" algn="just" eaLnBrk="0" hangingPunct="0">
              <a:lnSpc>
                <a:spcPct val="80000"/>
              </a:lnSpc>
              <a:spcBef>
                <a:spcPct val="50000"/>
              </a:spcBef>
              <a:spcAft>
                <a:spcPct val="50000"/>
              </a:spcAft>
              <a:buClr>
                <a:schemeClr val="tx1"/>
              </a:buClr>
              <a:buFont typeface="Arial" pitchFamily="34" charset="0"/>
              <a:buChar char="•"/>
              <a:defRPr/>
            </a:pPr>
            <a:r>
              <a:rPr lang="es-ES_tradnl" sz="2400" dirty="0"/>
              <a:t>Búsqueda de informante directo</a:t>
            </a:r>
          </a:p>
          <a:p>
            <a:pPr marL="355600" lvl="1" indent="-177800" algn="just" eaLnBrk="0" hangingPunct="0">
              <a:lnSpc>
                <a:spcPct val="80000"/>
              </a:lnSpc>
              <a:spcBef>
                <a:spcPct val="50000"/>
              </a:spcBef>
              <a:spcAft>
                <a:spcPct val="50000"/>
              </a:spcAft>
              <a:buClr>
                <a:schemeClr val="tx1"/>
              </a:buClr>
              <a:buFont typeface="Arial" pitchFamily="34" charset="0"/>
              <a:buChar char="•"/>
              <a:defRPr/>
            </a:pPr>
            <a:r>
              <a:rPr lang="es-ES_tradnl" sz="2400" dirty="0"/>
              <a:t>Proceso de sensibilización antes de iniciar la                                                               recolección en campo </a:t>
            </a:r>
          </a:p>
          <a:p>
            <a:pPr marL="355600" lvl="1" indent="-177800" algn="just" eaLnBrk="0" hangingPunct="0">
              <a:lnSpc>
                <a:spcPct val="80000"/>
              </a:lnSpc>
              <a:spcBef>
                <a:spcPct val="50000"/>
              </a:spcBef>
              <a:spcAft>
                <a:spcPct val="50000"/>
              </a:spcAft>
              <a:buClr>
                <a:schemeClr val="tx1"/>
              </a:buClr>
              <a:buFont typeface="Arial" pitchFamily="34" charset="0"/>
              <a:buChar char="•"/>
              <a:defRPr/>
            </a:pPr>
            <a:r>
              <a:rPr lang="es-ES_tradnl" sz="2400" dirty="0"/>
              <a:t> Recolección en dispositivos móviles de captura</a:t>
            </a:r>
          </a:p>
          <a:p>
            <a:pPr marL="355600" lvl="1" indent="-177800" algn="just" eaLnBrk="0" hangingPunct="0">
              <a:lnSpc>
                <a:spcPct val="80000"/>
              </a:lnSpc>
              <a:spcBef>
                <a:spcPct val="50000"/>
              </a:spcBef>
              <a:spcAft>
                <a:spcPct val="50000"/>
              </a:spcAft>
              <a:buClr>
                <a:schemeClr val="tx1"/>
              </a:buClr>
              <a:buFont typeface="Arial" pitchFamily="34" charset="0"/>
              <a:buChar char="•"/>
              <a:defRPr/>
            </a:pPr>
            <a:r>
              <a:rPr lang="es-ES_tradnl" sz="2400" dirty="0"/>
              <a:t> Promedio de entrevista en el hogar 3 horas </a:t>
            </a:r>
          </a:p>
          <a:p>
            <a:pPr marL="266700" lvl="1" eaLnBrk="0" hangingPunct="0">
              <a:lnSpc>
                <a:spcPct val="80000"/>
              </a:lnSpc>
              <a:spcBef>
                <a:spcPct val="50000"/>
              </a:spcBef>
              <a:spcAft>
                <a:spcPct val="50000"/>
              </a:spcAft>
              <a:buClr>
                <a:schemeClr val="tx1"/>
              </a:buClr>
              <a:defRPr/>
            </a:pPr>
            <a:r>
              <a:rPr lang="es-ES_tradnl" b="1" dirty="0">
                <a:solidFill>
                  <a:srgbClr val="FF3399"/>
                </a:solidFill>
                <a:effectLst>
                  <a:outerShdw blurRad="38100" dist="38100" dir="2700000" algn="tl">
                    <a:srgbClr val="C0C0C0"/>
                  </a:outerShdw>
                </a:effectLst>
                <a:latin typeface="Arial Black" pitchFamily="34" charset="0"/>
              </a:rPr>
              <a:t>PERÍODO DE RECOLECCIÓN</a:t>
            </a:r>
          </a:p>
          <a:p>
            <a:pPr marL="266700" lvl="1" algn="just" eaLnBrk="0" hangingPunct="0">
              <a:lnSpc>
                <a:spcPct val="80000"/>
              </a:lnSpc>
              <a:spcBef>
                <a:spcPct val="50000"/>
              </a:spcBef>
              <a:spcAft>
                <a:spcPct val="50000"/>
              </a:spcAft>
              <a:buClr>
                <a:schemeClr val="tx1"/>
              </a:buClr>
              <a:defRPr/>
            </a:pPr>
            <a:r>
              <a:rPr lang="es-ES_tradnl" sz="2000" dirty="0">
                <a:effectLst>
                  <a:outerShdw blurRad="38100" dist="38100" dir="2700000" algn="tl">
                    <a:srgbClr val="C0C0C0"/>
                  </a:outerShdw>
                </a:effectLst>
                <a:latin typeface="Arial Black" pitchFamily="34" charset="0"/>
              </a:rPr>
              <a:t>Entre el 1 de septiembre y el 31 de octubre de 2010</a:t>
            </a:r>
            <a:endParaRPr lang="es-ES_tradnl" sz="2400" dirty="0"/>
          </a:p>
          <a:p>
            <a:pPr marL="266700" lvl="1" eaLnBrk="0" hangingPunct="0">
              <a:lnSpc>
                <a:spcPct val="80000"/>
              </a:lnSpc>
              <a:spcBef>
                <a:spcPct val="20000"/>
              </a:spcBef>
              <a:buFontTx/>
              <a:buChar char="–"/>
              <a:defRPr/>
            </a:pPr>
            <a:endParaRPr lang="es-ES_tradnl" sz="2400" dirty="0"/>
          </a:p>
        </p:txBody>
      </p:sp>
    </p:spTree>
    <p:extLst>
      <p:ext uri="{BB962C8B-B14F-4D97-AF65-F5344CB8AC3E}">
        <p14:creationId xmlns:p14="http://schemas.microsoft.com/office/powerpoint/2010/main" val="1212265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107505" y="1628800"/>
            <a:ext cx="8784976" cy="3240360"/>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accent2">
                    <a:lumMod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es-ES" sz="2000" dirty="0" smtClean="0">
              <a:solidFill>
                <a:schemeClr val="tx1"/>
              </a:solidFill>
            </a:endParaRPr>
          </a:p>
          <a:p>
            <a:pPr algn="just"/>
            <a:endParaRPr lang="es-ES" sz="2000" dirty="0" smtClean="0">
              <a:solidFill>
                <a:schemeClr val="tx1"/>
              </a:solidFill>
            </a:endParaRPr>
          </a:p>
          <a:p>
            <a:pPr algn="just"/>
            <a:endParaRPr lang="es-ES" sz="2000" dirty="0" smtClean="0">
              <a:solidFill>
                <a:schemeClr val="tx1"/>
              </a:solidFill>
            </a:endParaRPr>
          </a:p>
          <a:p>
            <a:pPr algn="just"/>
            <a:endParaRPr lang="es-CO" sz="2000" dirty="0">
              <a:solidFill>
                <a:schemeClr val="tx1"/>
              </a:solidFill>
            </a:endParaRPr>
          </a:p>
        </p:txBody>
      </p:sp>
      <p:sp>
        <p:nvSpPr>
          <p:cNvPr id="8" name="2 Subtítulo"/>
          <p:cNvSpPr txBox="1">
            <a:spLocks/>
          </p:cNvSpPr>
          <p:nvPr/>
        </p:nvSpPr>
        <p:spPr>
          <a:xfrm>
            <a:off x="259905" y="5733256"/>
            <a:ext cx="8784976" cy="576064"/>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accent2">
                    <a:lumMod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es-ES" sz="2000" dirty="0" smtClean="0">
              <a:solidFill>
                <a:schemeClr val="tx1"/>
              </a:solidFill>
            </a:endParaRPr>
          </a:p>
          <a:p>
            <a:pPr algn="just"/>
            <a:endParaRPr lang="es-CO" sz="2000" dirty="0">
              <a:solidFill>
                <a:schemeClr val="tx1"/>
              </a:solidFill>
            </a:endParaRPr>
          </a:p>
        </p:txBody>
      </p:sp>
      <p:sp>
        <p:nvSpPr>
          <p:cNvPr id="5" name="2 Subtítulo"/>
          <p:cNvSpPr>
            <a:spLocks noGrp="1"/>
          </p:cNvSpPr>
          <p:nvPr>
            <p:ph type="subTitle" idx="1"/>
          </p:nvPr>
        </p:nvSpPr>
        <p:spPr>
          <a:xfrm>
            <a:off x="35496" y="1124744"/>
            <a:ext cx="8964487" cy="4896544"/>
          </a:xfrm>
        </p:spPr>
        <p:txBody>
          <a:bodyPr/>
          <a:lstStyle/>
          <a:p>
            <a:pPr marL="0" lvl="1" algn="l">
              <a:defRPr/>
            </a:pPr>
            <a:r>
              <a:rPr lang="es-CO" sz="2000" b="1" dirty="0" smtClean="0">
                <a:solidFill>
                  <a:srgbClr val="FF0000"/>
                </a:solidFill>
                <a:latin typeface="Arial Narrow" pitchFamily="34" charset="0"/>
              </a:rPr>
              <a:t>SOCIALES</a:t>
            </a:r>
          </a:p>
          <a:p>
            <a:pPr marL="0" lvl="1" algn="l">
              <a:defRPr/>
            </a:pPr>
            <a:endParaRPr lang="es-CO" sz="2000" b="1" dirty="0" smtClean="0">
              <a:solidFill>
                <a:schemeClr val="accent1">
                  <a:lumMod val="50000"/>
                </a:schemeClr>
              </a:solidFill>
              <a:latin typeface="Arial Narrow" pitchFamily="34" charset="0"/>
            </a:endParaRPr>
          </a:p>
          <a:p>
            <a:pPr marL="228600" lvl="1" indent="-182563" algn="just">
              <a:spcAft>
                <a:spcPts val="300"/>
              </a:spcAft>
              <a:buClr>
                <a:srgbClr val="BFA600"/>
              </a:buClr>
              <a:buSzPct val="80000"/>
              <a:buFont typeface="Arial Rounded MT Bold" pitchFamily="34" charset="0"/>
              <a:buChar char="»"/>
              <a:defRPr/>
            </a:pPr>
            <a:r>
              <a:rPr lang="es-MX" sz="2000" b="1" dirty="0" smtClean="0">
                <a:solidFill>
                  <a:schemeClr val="tx1"/>
                </a:solidFill>
                <a:latin typeface="Arial Narrow" pitchFamily="34" charset="0"/>
              </a:rPr>
              <a:t> </a:t>
            </a:r>
            <a:r>
              <a:rPr lang="es-MX" sz="2400" dirty="0" smtClean="0">
                <a:solidFill>
                  <a:srgbClr val="262626"/>
                </a:solidFill>
                <a:latin typeface="Arial Narrow" panose="020B0606020202030204" pitchFamily="34" charset="0"/>
              </a:rPr>
              <a:t>Identificación </a:t>
            </a:r>
            <a:r>
              <a:rPr lang="es-MX" sz="2400" dirty="0">
                <a:solidFill>
                  <a:srgbClr val="262626"/>
                </a:solidFill>
                <a:latin typeface="Arial Narrow" panose="020B0606020202030204" pitchFamily="34" charset="0"/>
              </a:rPr>
              <a:t>del  Productor  Agropecuario.</a:t>
            </a:r>
          </a:p>
          <a:p>
            <a:pPr marL="228600" lvl="1" indent="-182563" algn="just">
              <a:spcAft>
                <a:spcPts val="300"/>
              </a:spcAft>
              <a:buClr>
                <a:srgbClr val="BFA600"/>
              </a:buClr>
              <a:buSzPct val="80000"/>
              <a:buFont typeface="Arial Rounded MT Bold" pitchFamily="34" charset="0"/>
              <a:buChar char="»"/>
              <a:defRPr/>
            </a:pPr>
            <a:r>
              <a:rPr lang="es-MX" sz="2400" dirty="0">
                <a:solidFill>
                  <a:srgbClr val="262626"/>
                </a:solidFill>
                <a:latin typeface="Arial Narrow" panose="020B0606020202030204" pitchFamily="34" charset="0"/>
              </a:rPr>
              <a:t> </a:t>
            </a:r>
            <a:r>
              <a:rPr lang="es-MX" sz="2400" dirty="0" smtClean="0">
                <a:solidFill>
                  <a:srgbClr val="262626"/>
                </a:solidFill>
                <a:latin typeface="Arial Narrow" panose="020B0606020202030204" pitchFamily="34" charset="0"/>
              </a:rPr>
              <a:t>Información </a:t>
            </a:r>
            <a:r>
              <a:rPr lang="es-MX" sz="2400" dirty="0">
                <a:solidFill>
                  <a:srgbClr val="262626"/>
                </a:solidFill>
                <a:latin typeface="Arial Narrow" panose="020B0606020202030204" pitchFamily="34" charset="0"/>
              </a:rPr>
              <a:t>sociodemográfica del productor agropecuario y la población residente: Tamaño de la población, hogares, sexo, edad, alfabetismo, nivel educativo, afiliación </a:t>
            </a:r>
            <a:r>
              <a:rPr lang="es-MX" sz="2400" dirty="0" smtClean="0">
                <a:solidFill>
                  <a:srgbClr val="262626"/>
                </a:solidFill>
                <a:latin typeface="Arial Narrow" panose="020B0606020202030204" pitchFamily="34" charset="0"/>
              </a:rPr>
              <a:t>al servicio </a:t>
            </a:r>
            <a:r>
              <a:rPr lang="es-MX" sz="2400" dirty="0">
                <a:solidFill>
                  <a:srgbClr val="262626"/>
                </a:solidFill>
                <a:latin typeface="Arial Narrow" panose="020B0606020202030204" pitchFamily="34" charset="0"/>
              </a:rPr>
              <a:t>social de salud.</a:t>
            </a:r>
          </a:p>
          <a:p>
            <a:pPr marL="228600" lvl="1" indent="-182563" algn="just">
              <a:spcAft>
                <a:spcPts val="300"/>
              </a:spcAft>
              <a:buClr>
                <a:srgbClr val="BFA600"/>
              </a:buClr>
              <a:buSzPct val="80000"/>
              <a:buFont typeface="Arial Rounded MT Bold" pitchFamily="34" charset="0"/>
              <a:buChar char="»"/>
              <a:defRPr/>
            </a:pPr>
            <a:r>
              <a:rPr lang="es-MX" sz="2400" dirty="0">
                <a:solidFill>
                  <a:srgbClr val="262626"/>
                </a:solidFill>
                <a:latin typeface="Arial Narrow" panose="020B0606020202030204" pitchFamily="34" charset="0"/>
              </a:rPr>
              <a:t> Cuidado de los niños, percepción de la pobreza,  afectación por fenómenos de desplazamiento</a:t>
            </a:r>
            <a:r>
              <a:rPr lang="es-MX" sz="2400" dirty="0" smtClean="0">
                <a:solidFill>
                  <a:srgbClr val="262626"/>
                </a:solidFill>
                <a:latin typeface="Arial Narrow" panose="020B0606020202030204" pitchFamily="34" charset="0"/>
              </a:rPr>
              <a:t>.</a:t>
            </a:r>
          </a:p>
          <a:p>
            <a:pPr marL="228600" lvl="1" indent="-182563" algn="just">
              <a:spcAft>
                <a:spcPts val="300"/>
              </a:spcAft>
              <a:buClr>
                <a:srgbClr val="BFA600"/>
              </a:buClr>
              <a:buSzPct val="80000"/>
              <a:buFont typeface="Arial Rounded MT Bold" pitchFamily="34" charset="0"/>
              <a:buChar char="»"/>
              <a:defRPr/>
            </a:pPr>
            <a:r>
              <a:rPr lang="es-MX" sz="2400" dirty="0">
                <a:solidFill>
                  <a:srgbClr val="262626"/>
                </a:solidFill>
                <a:latin typeface="Arial Narrow" panose="020B0606020202030204" pitchFamily="34" charset="0"/>
              </a:rPr>
              <a:t> </a:t>
            </a:r>
            <a:r>
              <a:rPr lang="es-MX" sz="2400" dirty="0" smtClean="0">
                <a:solidFill>
                  <a:srgbClr val="262626"/>
                </a:solidFill>
                <a:latin typeface="Arial Narrow" panose="020B0606020202030204" pitchFamily="34" charset="0"/>
              </a:rPr>
              <a:t>Condiciones de la vivienda y acceso a servicios básicos</a:t>
            </a:r>
            <a:endParaRPr lang="es-CO" sz="2000" dirty="0" smtClean="0">
              <a:solidFill>
                <a:schemeClr val="tx1"/>
              </a:solidFill>
              <a:latin typeface="Arial Narrow" pitchFamily="34" charset="0"/>
            </a:endParaRPr>
          </a:p>
        </p:txBody>
      </p:sp>
      <p:sp>
        <p:nvSpPr>
          <p:cNvPr id="7" name="1 Título"/>
          <p:cNvSpPr txBox="1">
            <a:spLocks/>
          </p:cNvSpPr>
          <p:nvPr/>
        </p:nvSpPr>
        <p:spPr>
          <a:xfrm>
            <a:off x="2411760" y="44624"/>
            <a:ext cx="6336704" cy="7499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accent2">
                    <a:lumMod val="75000"/>
                  </a:schemeClr>
                </a:solidFill>
                <a:latin typeface="Arial" pitchFamily="34" charset="0"/>
                <a:ea typeface="+mj-ea"/>
                <a:cs typeface="Arial" pitchFamily="34" charset="0"/>
              </a:defRPr>
            </a:lvl1pPr>
          </a:lstStyle>
          <a:p>
            <a:pPr algn="l"/>
            <a:r>
              <a:rPr lang="es-CO" altLang="es-CO" sz="2800" dirty="0">
                <a:solidFill>
                  <a:schemeClr val="bg1"/>
                </a:solidFill>
                <a:latin typeface="Arial Narrow" pitchFamily="34" charset="0"/>
                <a:cs typeface="+mj-cs"/>
              </a:rPr>
              <a:t>El Censo Nacional Agropecuario tendrá valiosa información para el </a:t>
            </a:r>
            <a:r>
              <a:rPr lang="es-CO" altLang="es-CO" sz="2800" dirty="0" smtClean="0">
                <a:solidFill>
                  <a:schemeClr val="bg1"/>
                </a:solidFill>
                <a:latin typeface="Arial Narrow" pitchFamily="34" charset="0"/>
                <a:cs typeface="+mj-cs"/>
              </a:rPr>
              <a:t>país</a:t>
            </a:r>
          </a:p>
        </p:txBody>
      </p:sp>
    </p:spTree>
    <p:extLst>
      <p:ext uri="{BB962C8B-B14F-4D97-AF65-F5344CB8AC3E}">
        <p14:creationId xmlns:p14="http://schemas.microsoft.com/office/powerpoint/2010/main" val="17952080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89"/>
          <p:cNvSpPr txBox="1">
            <a:spLocks noChangeArrowheads="1"/>
          </p:cNvSpPr>
          <p:nvPr/>
        </p:nvSpPr>
        <p:spPr bwMode="auto">
          <a:xfrm>
            <a:off x="827088" y="476250"/>
            <a:ext cx="7777162" cy="1403350"/>
          </a:xfrm>
          <a:prstGeom prst="rect">
            <a:avLst/>
          </a:prstGeom>
          <a:noFill/>
          <a:ln w="9525">
            <a:noFill/>
            <a:miter lim="800000"/>
            <a:headEnd/>
            <a:tailEnd/>
          </a:ln>
        </p:spPr>
        <p:txBody>
          <a:bodyPr>
            <a:spAutoFit/>
          </a:bodyPr>
          <a:lstStyle/>
          <a:p>
            <a:pPr algn="ctr">
              <a:spcBef>
                <a:spcPct val="50000"/>
              </a:spcBef>
              <a:defRPr/>
            </a:pPr>
            <a:r>
              <a:rPr lang="es-MX" sz="2800" b="1">
                <a:solidFill>
                  <a:srgbClr val="FF3399"/>
                </a:solidFill>
                <a:effectLst>
                  <a:outerShdw blurRad="38100" dist="38100" dir="2700000" algn="tl">
                    <a:srgbClr val="C0C0C0"/>
                  </a:outerShdw>
                </a:effectLst>
                <a:latin typeface="Arial Black" pitchFamily="34" charset="0"/>
              </a:rPr>
              <a:t>NÚMERO DE SEGMENTOS ASIGNADOS EN LA MUESTRA Y NÚMERO DE HOGARES ESPERADOS</a:t>
            </a:r>
            <a:r>
              <a:rPr lang="es-MX" sz="3000"/>
              <a:t> </a:t>
            </a:r>
            <a:endParaRPr lang="es-ES" sz="3000"/>
          </a:p>
        </p:txBody>
      </p:sp>
      <p:graphicFrame>
        <p:nvGraphicFramePr>
          <p:cNvPr id="5555" name="Group 435"/>
          <p:cNvGraphicFramePr>
            <a:graphicFrameLocks noGrp="1"/>
          </p:cNvGraphicFramePr>
          <p:nvPr/>
        </p:nvGraphicFramePr>
        <p:xfrm>
          <a:off x="1403350" y="2420938"/>
          <a:ext cx="6192838" cy="2520950"/>
        </p:xfrm>
        <a:graphic>
          <a:graphicData uri="http://schemas.openxmlformats.org/drawingml/2006/table">
            <a:tbl>
              <a:tblPr/>
              <a:tblGrid>
                <a:gridCol w="2625725"/>
                <a:gridCol w="1784350"/>
                <a:gridCol w="1782763"/>
              </a:tblGrid>
              <a:tr h="3556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FFFFFF"/>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SEGMENTOS MUESTRA</a:t>
                      </a:r>
                      <a:endParaRPr kumimoji="0" lang="es-E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HOGARES ESPERADOS*</a:t>
                      </a:r>
                      <a:endParaRPr kumimoji="0" lang="es-E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4762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FFFFFF"/>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vMerge="1">
                  <a:txBody>
                    <a:bodyPr/>
                    <a:lstStyle/>
                    <a:p>
                      <a:endParaRPr lang="es-ES"/>
                    </a:p>
                  </a:txBody>
                  <a:tcPr/>
                </a:tc>
                <a:tc vMerge="1">
                  <a:txBody>
                    <a:bodyPr/>
                    <a:lstStyle/>
                    <a:p>
                      <a:endParaRPr lang="es-ES"/>
                    </a:p>
                  </a:txBody>
                  <a:tcPr/>
                </a:tc>
              </a:tr>
              <a:tr h="4222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tx1"/>
                          </a:solidFill>
                          <a:effectLst/>
                          <a:latin typeface="Arial" charset="0"/>
                          <a:cs typeface="Arial" charset="0"/>
                        </a:rPr>
                        <a:t>TOTAL 24 CIUDADES</a:t>
                      </a:r>
                      <a:endParaRPr kumimoji="0" lang="es-ES" sz="13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431</a:t>
                      </a:r>
                      <a:endParaRPr kumimoji="0" lang="es-E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4.741</a:t>
                      </a:r>
                      <a:endParaRPr kumimoji="0" lang="es-E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222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tx1"/>
                          </a:solidFill>
                          <a:effectLst/>
                          <a:latin typeface="Arial" charset="0"/>
                          <a:cs typeface="Arial" charset="0"/>
                        </a:rPr>
                        <a:t>TOTAL CABECERA</a:t>
                      </a:r>
                      <a:endParaRPr kumimoji="0" lang="es-ES" sz="13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401</a:t>
                      </a:r>
                      <a:endParaRPr kumimoji="0" lang="es-E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4.411</a:t>
                      </a:r>
                      <a:endParaRPr kumimoji="0" lang="es-E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222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tx1"/>
                          </a:solidFill>
                          <a:effectLst/>
                          <a:latin typeface="Arial" charset="0"/>
                          <a:cs typeface="Arial" charset="0"/>
                        </a:rPr>
                        <a:t>TOTAL RESTO</a:t>
                      </a:r>
                      <a:endParaRPr kumimoji="0" lang="es-ES" sz="13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576</a:t>
                      </a:r>
                      <a:endParaRPr kumimoji="0" lang="es-E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6.336</a:t>
                      </a:r>
                      <a:endParaRPr kumimoji="0" lang="es-E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222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tx1"/>
                          </a:solidFill>
                          <a:effectLst/>
                          <a:latin typeface="Arial" charset="0"/>
                          <a:cs typeface="Arial" charset="0"/>
                        </a:rPr>
                        <a:t>TOTAL NACIONAL</a:t>
                      </a:r>
                      <a:endParaRPr kumimoji="0" lang="es-ES" sz="13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1.408</a:t>
                      </a:r>
                      <a:endParaRPr kumimoji="0" lang="es-E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15.488</a:t>
                      </a:r>
                      <a:endParaRPr kumimoji="0" lang="es-E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56351" name="Text Box 436"/>
          <p:cNvSpPr txBox="1">
            <a:spLocks noChangeArrowheads="1"/>
          </p:cNvSpPr>
          <p:nvPr/>
        </p:nvSpPr>
        <p:spPr bwMode="auto">
          <a:xfrm>
            <a:off x="1403350" y="5084763"/>
            <a:ext cx="56165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MX" altLang="es-CO" sz="1100"/>
              <a:t>*Hogares esperados = número de segmentos x 10 viviendas X 1.1 hogares</a:t>
            </a:r>
            <a:endParaRPr lang="es-ES" altLang="es-CO" sz="1100"/>
          </a:p>
        </p:txBody>
      </p:sp>
    </p:spTree>
    <p:extLst>
      <p:ext uri="{BB962C8B-B14F-4D97-AF65-F5344CB8AC3E}">
        <p14:creationId xmlns:p14="http://schemas.microsoft.com/office/powerpoint/2010/main" val="40197671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301599" y="476672"/>
            <a:ext cx="8502400" cy="719138"/>
          </a:xfrm>
        </p:spPr>
        <p:txBody>
          <a:bodyPr/>
          <a:lstStyle/>
          <a:p>
            <a:pPr algn="ctr"/>
            <a:r>
              <a:rPr lang="es-ES" altLang="es-CO" sz="2800" b="1" dirty="0" smtClean="0">
                <a:solidFill>
                  <a:srgbClr val="B6014C"/>
                </a:solidFill>
                <a:latin typeface="+mj-lt"/>
              </a:rPr>
              <a:t>ECV realizadas y preguntas sobre autoreconocimiento </a:t>
            </a:r>
            <a:r>
              <a:rPr lang="es-ES" altLang="es-CO" sz="2800" b="1" dirty="0">
                <a:solidFill>
                  <a:srgbClr val="B6014C"/>
                </a:solidFill>
                <a:latin typeface="+mj-lt"/>
              </a:rPr>
              <a:t>é</a:t>
            </a:r>
            <a:r>
              <a:rPr lang="es-ES" altLang="es-CO" sz="2800" b="1" dirty="0" smtClean="0">
                <a:solidFill>
                  <a:srgbClr val="B6014C"/>
                </a:solidFill>
                <a:latin typeface="+mj-lt"/>
              </a:rPr>
              <a:t>tnico</a:t>
            </a:r>
            <a:endParaRPr lang="en-US" altLang="es-CO" sz="2800" b="1" dirty="0" smtClean="0">
              <a:solidFill>
                <a:srgbClr val="B6014C"/>
              </a:solidFill>
              <a:latin typeface="+mj-lt"/>
            </a:endParaRPr>
          </a:p>
        </p:txBody>
      </p:sp>
      <p:sp>
        <p:nvSpPr>
          <p:cNvPr id="3" name="2 Marcador de contenido"/>
          <p:cNvSpPr>
            <a:spLocks noGrp="1"/>
          </p:cNvSpPr>
          <p:nvPr>
            <p:ph idx="1"/>
          </p:nvPr>
        </p:nvSpPr>
        <p:spPr>
          <a:xfrm>
            <a:off x="323850" y="1700808"/>
            <a:ext cx="8352606" cy="4428530"/>
          </a:xfrm>
        </p:spPr>
        <p:txBody>
          <a:bodyPr/>
          <a:lstStyle/>
          <a:p>
            <a:pPr marL="355600" indent="-355600" algn="just">
              <a:lnSpc>
                <a:spcPct val="80000"/>
              </a:lnSpc>
              <a:buClr>
                <a:srgbClr val="FF3399"/>
              </a:buClr>
              <a:buFontTx/>
              <a:buChar char="•"/>
              <a:defRPr/>
            </a:pPr>
            <a:endParaRPr lang="es-ES_tradnl" sz="1400" b="1" dirty="0" smtClean="0"/>
          </a:p>
          <a:p>
            <a:pPr marL="355600" indent="-355600" algn="just">
              <a:lnSpc>
                <a:spcPct val="80000"/>
              </a:lnSpc>
              <a:buClr>
                <a:srgbClr val="FF3399"/>
              </a:buClr>
              <a:buFontTx/>
              <a:buChar char="•"/>
              <a:defRPr/>
            </a:pPr>
            <a:endParaRPr lang="es-ES_tradnl" sz="1400" dirty="0" smtClean="0"/>
          </a:p>
          <a:p>
            <a:pPr marL="400050" lvl="1" indent="0">
              <a:buFont typeface="Arial" charset="0"/>
              <a:buNone/>
              <a:defRPr/>
            </a:pPr>
            <a:endParaRPr lang="en-GB" b="1" dirty="0">
              <a:solidFill>
                <a:schemeClr val="bg1">
                  <a:lumMod val="50000"/>
                </a:schemeClr>
              </a:solidFill>
            </a:endParaRPr>
          </a:p>
          <a:p>
            <a:pPr marL="400050" lvl="1" indent="0">
              <a:buFont typeface="Arial" charset="0"/>
              <a:buNone/>
              <a:defRPr/>
            </a:pPr>
            <a:endParaRPr lang="en-GB" b="1" dirty="0" smtClean="0">
              <a:solidFill>
                <a:schemeClr val="bg1">
                  <a:lumMod val="50000"/>
                </a:schemeClr>
              </a:solidFill>
            </a:endParaRPr>
          </a:p>
          <a:p>
            <a:pPr marL="400050" lvl="1" indent="0">
              <a:buNone/>
              <a:defRPr/>
            </a:pPr>
            <a:r>
              <a:rPr lang="es-CO" altLang="es-CO" dirty="0"/>
              <a:t>3 Preguntas</a:t>
            </a:r>
          </a:p>
          <a:p>
            <a:pPr marL="400050" lvl="1" indent="0">
              <a:buFont typeface="Arial" charset="0"/>
              <a:buNone/>
              <a:defRPr/>
            </a:pPr>
            <a:endParaRPr lang="en-GB" b="1" dirty="0" smtClean="0">
              <a:solidFill>
                <a:schemeClr val="bg1">
                  <a:lumMod val="50000"/>
                </a:schemeClr>
              </a:solidFill>
            </a:endParaRPr>
          </a:p>
        </p:txBody>
      </p:sp>
      <p:cxnSp>
        <p:nvCxnSpPr>
          <p:cNvPr id="31" name="30 Conector recto de flecha"/>
          <p:cNvCxnSpPr/>
          <p:nvPr/>
        </p:nvCxnSpPr>
        <p:spPr>
          <a:xfrm flipV="1">
            <a:off x="683568" y="2620717"/>
            <a:ext cx="0" cy="514350"/>
          </a:xfrm>
          <a:prstGeom prst="straightConnector1">
            <a:avLst/>
          </a:prstGeom>
          <a:ln w="127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p:nvPr/>
        </p:nvCxnSpPr>
        <p:spPr>
          <a:xfrm flipV="1">
            <a:off x="2195736" y="2625649"/>
            <a:ext cx="0" cy="514350"/>
          </a:xfrm>
          <a:prstGeom prst="straightConnector1">
            <a:avLst/>
          </a:prstGeom>
          <a:ln w="127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p:nvPr/>
        </p:nvCxnSpPr>
        <p:spPr>
          <a:xfrm>
            <a:off x="3059832" y="3806566"/>
            <a:ext cx="0" cy="566737"/>
          </a:xfrm>
          <a:prstGeom prst="straightConnector1">
            <a:avLst/>
          </a:prstGeom>
          <a:ln w="127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156" name="43 CuadroTexto"/>
          <p:cNvSpPr txBox="1">
            <a:spLocks noChangeArrowheads="1"/>
          </p:cNvSpPr>
          <p:nvPr/>
        </p:nvSpPr>
        <p:spPr bwMode="auto">
          <a:xfrm>
            <a:off x="2411760" y="4484347"/>
            <a:ext cx="13207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utura Std Book" pitchFamily="34" charset="0"/>
                <a:cs typeface="Arial" charset="0"/>
              </a:defRPr>
            </a:lvl1pPr>
            <a:lvl2pPr marL="742950" indent="-285750">
              <a:defRPr>
                <a:solidFill>
                  <a:schemeClr val="tx1"/>
                </a:solidFill>
                <a:latin typeface="Futura Std Book" pitchFamily="34" charset="0"/>
                <a:cs typeface="Arial" charset="0"/>
              </a:defRPr>
            </a:lvl2pPr>
            <a:lvl3pPr marL="1143000" indent="-228600">
              <a:defRPr>
                <a:solidFill>
                  <a:schemeClr val="tx1"/>
                </a:solidFill>
                <a:latin typeface="Futura Std Book" pitchFamily="34" charset="0"/>
                <a:cs typeface="Arial" charset="0"/>
              </a:defRPr>
            </a:lvl3pPr>
            <a:lvl4pPr marL="1600200" indent="-228600">
              <a:defRPr>
                <a:solidFill>
                  <a:schemeClr val="tx1"/>
                </a:solidFill>
                <a:latin typeface="Futura Std Book" pitchFamily="34" charset="0"/>
                <a:cs typeface="Arial" charset="0"/>
              </a:defRPr>
            </a:lvl4pPr>
            <a:lvl5pPr marL="2057400" indent="-228600">
              <a:defRPr>
                <a:solidFill>
                  <a:schemeClr val="tx1"/>
                </a:solidFill>
                <a:latin typeface="Futura Std Book" pitchFamily="34" charset="0"/>
                <a:cs typeface="Arial" charset="0"/>
              </a:defRPr>
            </a:lvl5pPr>
            <a:lvl6pPr marL="2514600" indent="-228600" eaLnBrk="0" fontAlgn="base" hangingPunct="0">
              <a:spcBef>
                <a:spcPct val="0"/>
              </a:spcBef>
              <a:spcAft>
                <a:spcPct val="0"/>
              </a:spcAft>
              <a:defRPr>
                <a:solidFill>
                  <a:schemeClr val="tx1"/>
                </a:solidFill>
                <a:latin typeface="Futura Std Book" pitchFamily="34" charset="0"/>
                <a:cs typeface="Arial" charset="0"/>
              </a:defRPr>
            </a:lvl6pPr>
            <a:lvl7pPr marL="2971800" indent="-228600" eaLnBrk="0" fontAlgn="base" hangingPunct="0">
              <a:spcBef>
                <a:spcPct val="0"/>
              </a:spcBef>
              <a:spcAft>
                <a:spcPct val="0"/>
              </a:spcAft>
              <a:defRPr>
                <a:solidFill>
                  <a:schemeClr val="tx1"/>
                </a:solidFill>
                <a:latin typeface="Futura Std Book" pitchFamily="34" charset="0"/>
                <a:cs typeface="Arial" charset="0"/>
              </a:defRPr>
            </a:lvl7pPr>
            <a:lvl8pPr marL="3429000" indent="-228600" eaLnBrk="0" fontAlgn="base" hangingPunct="0">
              <a:spcBef>
                <a:spcPct val="0"/>
              </a:spcBef>
              <a:spcAft>
                <a:spcPct val="0"/>
              </a:spcAft>
              <a:defRPr>
                <a:solidFill>
                  <a:schemeClr val="tx1"/>
                </a:solidFill>
                <a:latin typeface="Futura Std Book" pitchFamily="34" charset="0"/>
                <a:cs typeface="Arial" charset="0"/>
              </a:defRPr>
            </a:lvl8pPr>
            <a:lvl9pPr marL="3886200" indent="-228600" eaLnBrk="0" fontAlgn="base" hangingPunct="0">
              <a:spcBef>
                <a:spcPct val="0"/>
              </a:spcBef>
              <a:spcAft>
                <a:spcPct val="0"/>
              </a:spcAft>
              <a:defRPr>
                <a:solidFill>
                  <a:schemeClr val="tx1"/>
                </a:solidFill>
                <a:latin typeface="Futura Std Book" pitchFamily="34" charset="0"/>
                <a:cs typeface="Arial" charset="0"/>
              </a:defRPr>
            </a:lvl9pPr>
          </a:lstStyle>
          <a:p>
            <a:pPr algn="ctr" eaLnBrk="1" hangingPunct="1"/>
            <a:r>
              <a:rPr lang="es-CO" altLang="es-CO" sz="1400" dirty="0" smtClean="0"/>
              <a:t>3 Preguntas</a:t>
            </a:r>
            <a:endParaRPr lang="es-CO" altLang="es-CO" dirty="0"/>
          </a:p>
        </p:txBody>
      </p:sp>
      <p:cxnSp>
        <p:nvCxnSpPr>
          <p:cNvPr id="46" name="45 Conector recto de flecha"/>
          <p:cNvCxnSpPr/>
          <p:nvPr/>
        </p:nvCxnSpPr>
        <p:spPr>
          <a:xfrm flipV="1">
            <a:off x="3779912" y="2646363"/>
            <a:ext cx="0" cy="514350"/>
          </a:xfrm>
          <a:prstGeom prst="straightConnector1">
            <a:avLst/>
          </a:prstGeom>
          <a:ln w="127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48 Conector recto de flecha"/>
          <p:cNvCxnSpPr/>
          <p:nvPr/>
        </p:nvCxnSpPr>
        <p:spPr>
          <a:xfrm>
            <a:off x="4644008" y="3843077"/>
            <a:ext cx="0" cy="566737"/>
          </a:xfrm>
          <a:prstGeom prst="straightConnector1">
            <a:avLst/>
          </a:prstGeom>
          <a:ln w="127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160" name="49 CuadroTexto"/>
          <p:cNvSpPr txBox="1">
            <a:spLocks noChangeArrowheads="1"/>
          </p:cNvSpPr>
          <p:nvPr/>
        </p:nvSpPr>
        <p:spPr bwMode="auto">
          <a:xfrm>
            <a:off x="4068441" y="4484347"/>
            <a:ext cx="11516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utura Std Book" pitchFamily="34" charset="0"/>
                <a:cs typeface="Arial" charset="0"/>
              </a:defRPr>
            </a:lvl1pPr>
            <a:lvl2pPr marL="742950" indent="-285750">
              <a:defRPr>
                <a:solidFill>
                  <a:schemeClr val="tx1"/>
                </a:solidFill>
                <a:latin typeface="Futura Std Book" pitchFamily="34" charset="0"/>
                <a:cs typeface="Arial" charset="0"/>
              </a:defRPr>
            </a:lvl2pPr>
            <a:lvl3pPr marL="1143000" indent="-228600">
              <a:defRPr>
                <a:solidFill>
                  <a:schemeClr val="tx1"/>
                </a:solidFill>
                <a:latin typeface="Futura Std Book" pitchFamily="34" charset="0"/>
                <a:cs typeface="Arial" charset="0"/>
              </a:defRPr>
            </a:lvl3pPr>
            <a:lvl4pPr marL="1600200" indent="-228600">
              <a:defRPr>
                <a:solidFill>
                  <a:schemeClr val="tx1"/>
                </a:solidFill>
                <a:latin typeface="Futura Std Book" pitchFamily="34" charset="0"/>
                <a:cs typeface="Arial" charset="0"/>
              </a:defRPr>
            </a:lvl4pPr>
            <a:lvl5pPr marL="2057400" indent="-228600">
              <a:defRPr>
                <a:solidFill>
                  <a:schemeClr val="tx1"/>
                </a:solidFill>
                <a:latin typeface="Futura Std Book" pitchFamily="34" charset="0"/>
                <a:cs typeface="Arial" charset="0"/>
              </a:defRPr>
            </a:lvl5pPr>
            <a:lvl6pPr marL="2514600" indent="-228600" eaLnBrk="0" fontAlgn="base" hangingPunct="0">
              <a:spcBef>
                <a:spcPct val="0"/>
              </a:spcBef>
              <a:spcAft>
                <a:spcPct val="0"/>
              </a:spcAft>
              <a:defRPr>
                <a:solidFill>
                  <a:schemeClr val="tx1"/>
                </a:solidFill>
                <a:latin typeface="Futura Std Book" pitchFamily="34" charset="0"/>
                <a:cs typeface="Arial" charset="0"/>
              </a:defRPr>
            </a:lvl6pPr>
            <a:lvl7pPr marL="2971800" indent="-228600" eaLnBrk="0" fontAlgn="base" hangingPunct="0">
              <a:spcBef>
                <a:spcPct val="0"/>
              </a:spcBef>
              <a:spcAft>
                <a:spcPct val="0"/>
              </a:spcAft>
              <a:defRPr>
                <a:solidFill>
                  <a:schemeClr val="tx1"/>
                </a:solidFill>
                <a:latin typeface="Futura Std Book" pitchFamily="34" charset="0"/>
                <a:cs typeface="Arial" charset="0"/>
              </a:defRPr>
            </a:lvl7pPr>
            <a:lvl8pPr marL="3429000" indent="-228600" eaLnBrk="0" fontAlgn="base" hangingPunct="0">
              <a:spcBef>
                <a:spcPct val="0"/>
              </a:spcBef>
              <a:spcAft>
                <a:spcPct val="0"/>
              </a:spcAft>
              <a:defRPr>
                <a:solidFill>
                  <a:schemeClr val="tx1"/>
                </a:solidFill>
                <a:latin typeface="Futura Std Book" pitchFamily="34" charset="0"/>
                <a:cs typeface="Arial" charset="0"/>
              </a:defRPr>
            </a:lvl8pPr>
            <a:lvl9pPr marL="3886200" indent="-228600" eaLnBrk="0" fontAlgn="base" hangingPunct="0">
              <a:spcBef>
                <a:spcPct val="0"/>
              </a:spcBef>
              <a:spcAft>
                <a:spcPct val="0"/>
              </a:spcAft>
              <a:defRPr>
                <a:solidFill>
                  <a:schemeClr val="tx1"/>
                </a:solidFill>
                <a:latin typeface="Futura Std Book" pitchFamily="34" charset="0"/>
                <a:cs typeface="Arial" charset="0"/>
              </a:defRPr>
            </a:lvl9pPr>
          </a:lstStyle>
          <a:p>
            <a:pPr algn="ctr" eaLnBrk="1" hangingPunct="1"/>
            <a:r>
              <a:rPr lang="es-ES_tradnl" altLang="es-CO" sz="1400" dirty="0" smtClean="0"/>
              <a:t>No se preguntó</a:t>
            </a:r>
            <a:endParaRPr lang="es-ES_tradnl" altLang="es-CO" sz="1400" dirty="0"/>
          </a:p>
        </p:txBody>
      </p:sp>
      <p:cxnSp>
        <p:nvCxnSpPr>
          <p:cNvPr id="52" name="51 Conector recto de flecha"/>
          <p:cNvCxnSpPr/>
          <p:nvPr/>
        </p:nvCxnSpPr>
        <p:spPr>
          <a:xfrm flipV="1">
            <a:off x="5364088" y="2651569"/>
            <a:ext cx="0" cy="514350"/>
          </a:xfrm>
          <a:prstGeom prst="straightConnector1">
            <a:avLst/>
          </a:prstGeom>
          <a:ln w="127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162" name="53 CuadroTexto"/>
          <p:cNvSpPr txBox="1">
            <a:spLocks noChangeArrowheads="1"/>
          </p:cNvSpPr>
          <p:nvPr/>
        </p:nvSpPr>
        <p:spPr bwMode="auto">
          <a:xfrm>
            <a:off x="4789251" y="2253129"/>
            <a:ext cx="114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utura Std Book" pitchFamily="34" charset="0"/>
                <a:cs typeface="Arial" charset="0"/>
              </a:defRPr>
            </a:lvl1pPr>
            <a:lvl2pPr marL="742950" indent="-285750">
              <a:defRPr>
                <a:solidFill>
                  <a:schemeClr val="tx1"/>
                </a:solidFill>
                <a:latin typeface="Futura Std Book" pitchFamily="34" charset="0"/>
                <a:cs typeface="Arial" charset="0"/>
              </a:defRPr>
            </a:lvl2pPr>
            <a:lvl3pPr marL="1143000" indent="-228600">
              <a:defRPr>
                <a:solidFill>
                  <a:schemeClr val="tx1"/>
                </a:solidFill>
                <a:latin typeface="Futura Std Book" pitchFamily="34" charset="0"/>
                <a:cs typeface="Arial" charset="0"/>
              </a:defRPr>
            </a:lvl3pPr>
            <a:lvl4pPr marL="1600200" indent="-228600">
              <a:defRPr>
                <a:solidFill>
                  <a:schemeClr val="tx1"/>
                </a:solidFill>
                <a:latin typeface="Futura Std Book" pitchFamily="34" charset="0"/>
                <a:cs typeface="Arial" charset="0"/>
              </a:defRPr>
            </a:lvl4pPr>
            <a:lvl5pPr marL="2057400" indent="-228600">
              <a:defRPr>
                <a:solidFill>
                  <a:schemeClr val="tx1"/>
                </a:solidFill>
                <a:latin typeface="Futura Std Book" pitchFamily="34" charset="0"/>
                <a:cs typeface="Arial" charset="0"/>
              </a:defRPr>
            </a:lvl5pPr>
            <a:lvl6pPr marL="2514600" indent="-228600" eaLnBrk="0" fontAlgn="base" hangingPunct="0">
              <a:spcBef>
                <a:spcPct val="0"/>
              </a:spcBef>
              <a:spcAft>
                <a:spcPct val="0"/>
              </a:spcAft>
              <a:defRPr>
                <a:solidFill>
                  <a:schemeClr val="tx1"/>
                </a:solidFill>
                <a:latin typeface="Futura Std Book" pitchFamily="34" charset="0"/>
                <a:cs typeface="Arial" charset="0"/>
              </a:defRPr>
            </a:lvl6pPr>
            <a:lvl7pPr marL="2971800" indent="-228600" eaLnBrk="0" fontAlgn="base" hangingPunct="0">
              <a:spcBef>
                <a:spcPct val="0"/>
              </a:spcBef>
              <a:spcAft>
                <a:spcPct val="0"/>
              </a:spcAft>
              <a:defRPr>
                <a:solidFill>
                  <a:schemeClr val="tx1"/>
                </a:solidFill>
                <a:latin typeface="Futura Std Book" pitchFamily="34" charset="0"/>
                <a:cs typeface="Arial" charset="0"/>
              </a:defRPr>
            </a:lvl7pPr>
            <a:lvl8pPr marL="3429000" indent="-228600" eaLnBrk="0" fontAlgn="base" hangingPunct="0">
              <a:spcBef>
                <a:spcPct val="0"/>
              </a:spcBef>
              <a:spcAft>
                <a:spcPct val="0"/>
              </a:spcAft>
              <a:defRPr>
                <a:solidFill>
                  <a:schemeClr val="tx1"/>
                </a:solidFill>
                <a:latin typeface="Futura Std Book" pitchFamily="34" charset="0"/>
                <a:cs typeface="Arial" charset="0"/>
              </a:defRPr>
            </a:lvl8pPr>
            <a:lvl9pPr marL="3886200" indent="-228600" eaLnBrk="0" fontAlgn="base" hangingPunct="0">
              <a:spcBef>
                <a:spcPct val="0"/>
              </a:spcBef>
              <a:spcAft>
                <a:spcPct val="0"/>
              </a:spcAft>
              <a:defRPr>
                <a:solidFill>
                  <a:schemeClr val="tx1"/>
                </a:solidFill>
                <a:latin typeface="Futura Std Book" pitchFamily="34" charset="0"/>
                <a:cs typeface="Arial" charset="0"/>
              </a:defRPr>
            </a:lvl9pPr>
          </a:lstStyle>
          <a:p>
            <a:pPr algn="ctr" eaLnBrk="1" hangingPunct="1"/>
            <a:r>
              <a:rPr lang="es-CO" altLang="es-CO" sz="1400" dirty="0"/>
              <a:t>3 Preguntas</a:t>
            </a:r>
          </a:p>
        </p:txBody>
      </p:sp>
      <p:cxnSp>
        <p:nvCxnSpPr>
          <p:cNvPr id="56" name="55 Conector recto de flecha"/>
          <p:cNvCxnSpPr/>
          <p:nvPr/>
        </p:nvCxnSpPr>
        <p:spPr>
          <a:xfrm>
            <a:off x="6156176" y="3806566"/>
            <a:ext cx="0" cy="493712"/>
          </a:xfrm>
          <a:prstGeom prst="straightConnector1">
            <a:avLst/>
          </a:prstGeom>
          <a:ln w="127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164" name="58 CuadroTexto"/>
          <p:cNvSpPr txBox="1">
            <a:spLocks noChangeArrowheads="1"/>
          </p:cNvSpPr>
          <p:nvPr/>
        </p:nvSpPr>
        <p:spPr bwMode="auto">
          <a:xfrm>
            <a:off x="5632023" y="4376625"/>
            <a:ext cx="10483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utura Std Book" pitchFamily="34" charset="0"/>
                <a:cs typeface="Arial" charset="0"/>
              </a:defRPr>
            </a:lvl1pPr>
            <a:lvl2pPr marL="742950" indent="-285750">
              <a:defRPr>
                <a:solidFill>
                  <a:schemeClr val="tx1"/>
                </a:solidFill>
                <a:latin typeface="Futura Std Book" pitchFamily="34" charset="0"/>
                <a:cs typeface="Arial" charset="0"/>
              </a:defRPr>
            </a:lvl2pPr>
            <a:lvl3pPr marL="1143000" indent="-228600">
              <a:defRPr>
                <a:solidFill>
                  <a:schemeClr val="tx1"/>
                </a:solidFill>
                <a:latin typeface="Futura Std Book" pitchFamily="34" charset="0"/>
                <a:cs typeface="Arial" charset="0"/>
              </a:defRPr>
            </a:lvl3pPr>
            <a:lvl4pPr marL="1600200" indent="-228600">
              <a:defRPr>
                <a:solidFill>
                  <a:schemeClr val="tx1"/>
                </a:solidFill>
                <a:latin typeface="Futura Std Book" pitchFamily="34" charset="0"/>
                <a:cs typeface="Arial" charset="0"/>
              </a:defRPr>
            </a:lvl4pPr>
            <a:lvl5pPr marL="2057400" indent="-228600">
              <a:defRPr>
                <a:solidFill>
                  <a:schemeClr val="tx1"/>
                </a:solidFill>
                <a:latin typeface="Futura Std Book" pitchFamily="34" charset="0"/>
                <a:cs typeface="Arial" charset="0"/>
              </a:defRPr>
            </a:lvl5pPr>
            <a:lvl6pPr marL="2514600" indent="-228600" eaLnBrk="0" fontAlgn="base" hangingPunct="0">
              <a:spcBef>
                <a:spcPct val="0"/>
              </a:spcBef>
              <a:spcAft>
                <a:spcPct val="0"/>
              </a:spcAft>
              <a:defRPr>
                <a:solidFill>
                  <a:schemeClr val="tx1"/>
                </a:solidFill>
                <a:latin typeface="Futura Std Book" pitchFamily="34" charset="0"/>
                <a:cs typeface="Arial" charset="0"/>
              </a:defRPr>
            </a:lvl6pPr>
            <a:lvl7pPr marL="2971800" indent="-228600" eaLnBrk="0" fontAlgn="base" hangingPunct="0">
              <a:spcBef>
                <a:spcPct val="0"/>
              </a:spcBef>
              <a:spcAft>
                <a:spcPct val="0"/>
              </a:spcAft>
              <a:defRPr>
                <a:solidFill>
                  <a:schemeClr val="tx1"/>
                </a:solidFill>
                <a:latin typeface="Futura Std Book" pitchFamily="34" charset="0"/>
                <a:cs typeface="Arial" charset="0"/>
              </a:defRPr>
            </a:lvl7pPr>
            <a:lvl8pPr marL="3429000" indent="-228600" eaLnBrk="0" fontAlgn="base" hangingPunct="0">
              <a:spcBef>
                <a:spcPct val="0"/>
              </a:spcBef>
              <a:spcAft>
                <a:spcPct val="0"/>
              </a:spcAft>
              <a:defRPr>
                <a:solidFill>
                  <a:schemeClr val="tx1"/>
                </a:solidFill>
                <a:latin typeface="Futura Std Book" pitchFamily="34" charset="0"/>
                <a:cs typeface="Arial" charset="0"/>
              </a:defRPr>
            </a:lvl8pPr>
            <a:lvl9pPr marL="3886200" indent="-228600" eaLnBrk="0" fontAlgn="base" hangingPunct="0">
              <a:spcBef>
                <a:spcPct val="0"/>
              </a:spcBef>
              <a:spcAft>
                <a:spcPct val="0"/>
              </a:spcAft>
              <a:defRPr>
                <a:solidFill>
                  <a:schemeClr val="tx1"/>
                </a:solidFill>
                <a:latin typeface="Futura Std Book" pitchFamily="34" charset="0"/>
                <a:cs typeface="Arial" charset="0"/>
              </a:defRPr>
            </a:lvl9pPr>
          </a:lstStyle>
          <a:p>
            <a:pPr algn="ctr" eaLnBrk="1" hangingPunct="1"/>
            <a:r>
              <a:rPr lang="es-ES_tradnl" altLang="es-CO" sz="1400" dirty="0"/>
              <a:t>No se preguntó</a:t>
            </a:r>
          </a:p>
        </p:txBody>
      </p:sp>
      <p:cxnSp>
        <p:nvCxnSpPr>
          <p:cNvPr id="61" name="60 Conector recto de flecha"/>
          <p:cNvCxnSpPr/>
          <p:nvPr/>
        </p:nvCxnSpPr>
        <p:spPr>
          <a:xfrm flipV="1">
            <a:off x="6948264" y="2625649"/>
            <a:ext cx="0" cy="514350"/>
          </a:xfrm>
          <a:prstGeom prst="straightConnector1">
            <a:avLst/>
          </a:prstGeom>
          <a:ln w="127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166" name="61 CuadroTexto"/>
          <p:cNvSpPr txBox="1">
            <a:spLocks noChangeArrowheads="1"/>
          </p:cNvSpPr>
          <p:nvPr/>
        </p:nvSpPr>
        <p:spPr bwMode="auto">
          <a:xfrm>
            <a:off x="6300192" y="2210150"/>
            <a:ext cx="12258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utura Std Book" pitchFamily="34" charset="0"/>
                <a:cs typeface="Arial" charset="0"/>
              </a:defRPr>
            </a:lvl1pPr>
            <a:lvl2pPr marL="742950" indent="-285750">
              <a:defRPr>
                <a:solidFill>
                  <a:schemeClr val="tx1"/>
                </a:solidFill>
                <a:latin typeface="Futura Std Book" pitchFamily="34" charset="0"/>
                <a:cs typeface="Arial" charset="0"/>
              </a:defRPr>
            </a:lvl2pPr>
            <a:lvl3pPr marL="1143000" indent="-228600">
              <a:defRPr>
                <a:solidFill>
                  <a:schemeClr val="tx1"/>
                </a:solidFill>
                <a:latin typeface="Futura Std Book" pitchFamily="34" charset="0"/>
                <a:cs typeface="Arial" charset="0"/>
              </a:defRPr>
            </a:lvl3pPr>
            <a:lvl4pPr marL="1600200" indent="-228600">
              <a:defRPr>
                <a:solidFill>
                  <a:schemeClr val="tx1"/>
                </a:solidFill>
                <a:latin typeface="Futura Std Book" pitchFamily="34" charset="0"/>
                <a:cs typeface="Arial" charset="0"/>
              </a:defRPr>
            </a:lvl4pPr>
            <a:lvl5pPr marL="2057400" indent="-228600">
              <a:defRPr>
                <a:solidFill>
                  <a:schemeClr val="tx1"/>
                </a:solidFill>
                <a:latin typeface="Futura Std Book" pitchFamily="34" charset="0"/>
                <a:cs typeface="Arial" charset="0"/>
              </a:defRPr>
            </a:lvl5pPr>
            <a:lvl6pPr marL="2514600" indent="-228600" eaLnBrk="0" fontAlgn="base" hangingPunct="0">
              <a:spcBef>
                <a:spcPct val="0"/>
              </a:spcBef>
              <a:spcAft>
                <a:spcPct val="0"/>
              </a:spcAft>
              <a:defRPr>
                <a:solidFill>
                  <a:schemeClr val="tx1"/>
                </a:solidFill>
                <a:latin typeface="Futura Std Book" pitchFamily="34" charset="0"/>
                <a:cs typeface="Arial" charset="0"/>
              </a:defRPr>
            </a:lvl6pPr>
            <a:lvl7pPr marL="2971800" indent="-228600" eaLnBrk="0" fontAlgn="base" hangingPunct="0">
              <a:spcBef>
                <a:spcPct val="0"/>
              </a:spcBef>
              <a:spcAft>
                <a:spcPct val="0"/>
              </a:spcAft>
              <a:defRPr>
                <a:solidFill>
                  <a:schemeClr val="tx1"/>
                </a:solidFill>
                <a:latin typeface="Futura Std Book" pitchFamily="34" charset="0"/>
                <a:cs typeface="Arial" charset="0"/>
              </a:defRPr>
            </a:lvl7pPr>
            <a:lvl8pPr marL="3429000" indent="-228600" eaLnBrk="0" fontAlgn="base" hangingPunct="0">
              <a:spcBef>
                <a:spcPct val="0"/>
              </a:spcBef>
              <a:spcAft>
                <a:spcPct val="0"/>
              </a:spcAft>
              <a:defRPr>
                <a:solidFill>
                  <a:schemeClr val="tx1"/>
                </a:solidFill>
                <a:latin typeface="Futura Std Book" pitchFamily="34" charset="0"/>
                <a:cs typeface="Arial" charset="0"/>
              </a:defRPr>
            </a:lvl8pPr>
            <a:lvl9pPr marL="3886200" indent="-228600" eaLnBrk="0" fontAlgn="base" hangingPunct="0">
              <a:spcBef>
                <a:spcPct val="0"/>
              </a:spcBef>
              <a:spcAft>
                <a:spcPct val="0"/>
              </a:spcAft>
              <a:defRPr>
                <a:solidFill>
                  <a:schemeClr val="tx1"/>
                </a:solidFill>
                <a:latin typeface="Futura Std Book" pitchFamily="34" charset="0"/>
                <a:cs typeface="Arial" charset="0"/>
              </a:defRPr>
            </a:lvl9pPr>
          </a:lstStyle>
          <a:p>
            <a:pPr algn="ctr" eaLnBrk="1" hangingPunct="1"/>
            <a:r>
              <a:rPr lang="es-CO" altLang="es-CO" sz="1400" dirty="0" smtClean="0"/>
              <a:t>1 Pregunta</a:t>
            </a:r>
            <a:endParaRPr lang="es-CO" altLang="es-CO" sz="1400" dirty="0"/>
          </a:p>
        </p:txBody>
      </p:sp>
      <p:grpSp>
        <p:nvGrpSpPr>
          <p:cNvPr id="2" name="1 Grupo"/>
          <p:cNvGrpSpPr/>
          <p:nvPr/>
        </p:nvGrpSpPr>
        <p:grpSpPr>
          <a:xfrm>
            <a:off x="285883" y="3127910"/>
            <a:ext cx="7814574" cy="715168"/>
            <a:chOff x="107505" y="3417888"/>
            <a:chExt cx="8640430" cy="715168"/>
          </a:xfrm>
        </p:grpSpPr>
        <p:sp>
          <p:nvSpPr>
            <p:cNvPr id="16" name="15 Rectángulo"/>
            <p:cNvSpPr/>
            <p:nvPr/>
          </p:nvSpPr>
          <p:spPr bwMode="auto">
            <a:xfrm>
              <a:off x="107505" y="3417888"/>
              <a:ext cx="863567" cy="715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dirty="0"/>
                <a:t>1991</a:t>
              </a:r>
            </a:p>
          </p:txBody>
        </p:sp>
        <p:sp>
          <p:nvSpPr>
            <p:cNvPr id="19" name="18 Rectángulo"/>
            <p:cNvSpPr/>
            <p:nvPr/>
          </p:nvSpPr>
          <p:spPr bwMode="auto">
            <a:xfrm>
              <a:off x="971072" y="3417888"/>
              <a:ext cx="865155" cy="715168"/>
            </a:xfrm>
            <a:prstGeom prst="rect">
              <a:avLst/>
            </a:prstGeom>
            <a:solidFill>
              <a:srgbClr val="876E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dirty="0"/>
                <a:t>1993</a:t>
              </a:r>
            </a:p>
          </p:txBody>
        </p:sp>
        <p:sp>
          <p:nvSpPr>
            <p:cNvPr id="20" name="19 Rectángulo"/>
            <p:cNvSpPr/>
            <p:nvPr/>
          </p:nvSpPr>
          <p:spPr bwMode="auto">
            <a:xfrm>
              <a:off x="1836227" y="3417888"/>
              <a:ext cx="863567" cy="71516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dirty="0"/>
                <a:t>1997</a:t>
              </a:r>
            </a:p>
          </p:txBody>
        </p:sp>
        <p:sp>
          <p:nvSpPr>
            <p:cNvPr id="21" name="20 Rectángulo"/>
            <p:cNvSpPr/>
            <p:nvPr/>
          </p:nvSpPr>
          <p:spPr bwMode="auto">
            <a:xfrm>
              <a:off x="2699793" y="3417888"/>
              <a:ext cx="863567" cy="715168"/>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dirty="0"/>
                <a:t>2003</a:t>
              </a:r>
            </a:p>
          </p:txBody>
        </p:sp>
        <p:sp>
          <p:nvSpPr>
            <p:cNvPr id="24" name="23 Rectángulo"/>
            <p:cNvSpPr/>
            <p:nvPr/>
          </p:nvSpPr>
          <p:spPr bwMode="auto">
            <a:xfrm>
              <a:off x="3563360" y="3417888"/>
              <a:ext cx="865154" cy="715168"/>
            </a:xfrm>
            <a:prstGeom prst="rect">
              <a:avLst/>
            </a:prstGeom>
            <a:solidFill>
              <a:srgbClr val="9090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dirty="0"/>
                <a:t>2007</a:t>
              </a:r>
            </a:p>
          </p:txBody>
        </p:sp>
        <p:sp>
          <p:nvSpPr>
            <p:cNvPr id="25" name="24 Rectángulo"/>
            <p:cNvSpPr/>
            <p:nvPr/>
          </p:nvSpPr>
          <p:spPr bwMode="auto">
            <a:xfrm>
              <a:off x="4428514" y="3417888"/>
              <a:ext cx="863567" cy="715168"/>
            </a:xfrm>
            <a:prstGeom prst="rect">
              <a:avLst/>
            </a:prstGeom>
            <a:solidFill>
              <a:srgbClr val="C152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dirty="0"/>
                <a:t>2008</a:t>
              </a:r>
            </a:p>
          </p:txBody>
        </p:sp>
        <p:sp>
          <p:nvSpPr>
            <p:cNvPr id="26" name="25 Rectángulo"/>
            <p:cNvSpPr/>
            <p:nvPr/>
          </p:nvSpPr>
          <p:spPr bwMode="auto">
            <a:xfrm>
              <a:off x="5292081" y="3417888"/>
              <a:ext cx="863567" cy="715168"/>
            </a:xfrm>
            <a:prstGeom prst="rect">
              <a:avLst/>
            </a:prstGeom>
            <a:solidFill>
              <a:srgbClr val="3F6E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dirty="0"/>
                <a:t>2010</a:t>
              </a:r>
            </a:p>
          </p:txBody>
        </p:sp>
        <p:sp>
          <p:nvSpPr>
            <p:cNvPr id="27" name="26 Rectángulo"/>
            <p:cNvSpPr/>
            <p:nvPr/>
          </p:nvSpPr>
          <p:spPr bwMode="auto">
            <a:xfrm>
              <a:off x="6155647" y="3417888"/>
              <a:ext cx="865155" cy="715168"/>
            </a:xfrm>
            <a:prstGeom prst="rect">
              <a:avLst/>
            </a:prstGeom>
            <a:solidFill>
              <a:srgbClr val="049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dirty="0"/>
                <a:t>2011</a:t>
              </a:r>
            </a:p>
          </p:txBody>
        </p:sp>
        <p:sp>
          <p:nvSpPr>
            <p:cNvPr id="28" name="27 Rectángulo"/>
            <p:cNvSpPr/>
            <p:nvPr/>
          </p:nvSpPr>
          <p:spPr bwMode="auto">
            <a:xfrm>
              <a:off x="7020802" y="3417888"/>
              <a:ext cx="863567" cy="715168"/>
            </a:xfrm>
            <a:prstGeom prst="rect">
              <a:avLst/>
            </a:prstGeom>
            <a:solidFill>
              <a:srgbClr val="F2A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dirty="0"/>
                <a:t>2012</a:t>
              </a:r>
            </a:p>
          </p:txBody>
        </p:sp>
        <p:sp>
          <p:nvSpPr>
            <p:cNvPr id="33" name="32 Rectángulo"/>
            <p:cNvSpPr/>
            <p:nvPr/>
          </p:nvSpPr>
          <p:spPr bwMode="auto">
            <a:xfrm>
              <a:off x="7884368" y="3417888"/>
              <a:ext cx="863567" cy="715168"/>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dirty="0" smtClean="0"/>
                <a:t>2013</a:t>
              </a:r>
              <a:endParaRPr lang="es-CO" dirty="0"/>
            </a:p>
          </p:txBody>
        </p:sp>
      </p:grpSp>
      <p:sp>
        <p:nvSpPr>
          <p:cNvPr id="37" name="61 CuadroTexto"/>
          <p:cNvSpPr txBox="1">
            <a:spLocks noChangeArrowheads="1"/>
          </p:cNvSpPr>
          <p:nvPr/>
        </p:nvSpPr>
        <p:spPr bwMode="auto">
          <a:xfrm>
            <a:off x="7092280" y="4415868"/>
            <a:ext cx="13583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utura Std Book" pitchFamily="34" charset="0"/>
                <a:cs typeface="Arial" charset="0"/>
              </a:defRPr>
            </a:lvl1pPr>
            <a:lvl2pPr marL="742950" indent="-285750">
              <a:defRPr>
                <a:solidFill>
                  <a:schemeClr val="tx1"/>
                </a:solidFill>
                <a:latin typeface="Futura Std Book" pitchFamily="34" charset="0"/>
                <a:cs typeface="Arial" charset="0"/>
              </a:defRPr>
            </a:lvl2pPr>
            <a:lvl3pPr marL="1143000" indent="-228600">
              <a:defRPr>
                <a:solidFill>
                  <a:schemeClr val="tx1"/>
                </a:solidFill>
                <a:latin typeface="Futura Std Book" pitchFamily="34" charset="0"/>
                <a:cs typeface="Arial" charset="0"/>
              </a:defRPr>
            </a:lvl3pPr>
            <a:lvl4pPr marL="1600200" indent="-228600">
              <a:defRPr>
                <a:solidFill>
                  <a:schemeClr val="tx1"/>
                </a:solidFill>
                <a:latin typeface="Futura Std Book" pitchFamily="34" charset="0"/>
                <a:cs typeface="Arial" charset="0"/>
              </a:defRPr>
            </a:lvl4pPr>
            <a:lvl5pPr marL="2057400" indent="-228600">
              <a:defRPr>
                <a:solidFill>
                  <a:schemeClr val="tx1"/>
                </a:solidFill>
                <a:latin typeface="Futura Std Book" pitchFamily="34" charset="0"/>
                <a:cs typeface="Arial" charset="0"/>
              </a:defRPr>
            </a:lvl5pPr>
            <a:lvl6pPr marL="2514600" indent="-228600" eaLnBrk="0" fontAlgn="base" hangingPunct="0">
              <a:spcBef>
                <a:spcPct val="0"/>
              </a:spcBef>
              <a:spcAft>
                <a:spcPct val="0"/>
              </a:spcAft>
              <a:defRPr>
                <a:solidFill>
                  <a:schemeClr val="tx1"/>
                </a:solidFill>
                <a:latin typeface="Futura Std Book" pitchFamily="34" charset="0"/>
                <a:cs typeface="Arial" charset="0"/>
              </a:defRPr>
            </a:lvl6pPr>
            <a:lvl7pPr marL="2971800" indent="-228600" eaLnBrk="0" fontAlgn="base" hangingPunct="0">
              <a:spcBef>
                <a:spcPct val="0"/>
              </a:spcBef>
              <a:spcAft>
                <a:spcPct val="0"/>
              </a:spcAft>
              <a:defRPr>
                <a:solidFill>
                  <a:schemeClr val="tx1"/>
                </a:solidFill>
                <a:latin typeface="Futura Std Book" pitchFamily="34" charset="0"/>
                <a:cs typeface="Arial" charset="0"/>
              </a:defRPr>
            </a:lvl7pPr>
            <a:lvl8pPr marL="3429000" indent="-228600" eaLnBrk="0" fontAlgn="base" hangingPunct="0">
              <a:spcBef>
                <a:spcPct val="0"/>
              </a:spcBef>
              <a:spcAft>
                <a:spcPct val="0"/>
              </a:spcAft>
              <a:defRPr>
                <a:solidFill>
                  <a:schemeClr val="tx1"/>
                </a:solidFill>
                <a:latin typeface="Futura Std Book" pitchFamily="34" charset="0"/>
                <a:cs typeface="Arial" charset="0"/>
              </a:defRPr>
            </a:lvl8pPr>
            <a:lvl9pPr marL="3886200" indent="-228600" eaLnBrk="0" fontAlgn="base" hangingPunct="0">
              <a:spcBef>
                <a:spcPct val="0"/>
              </a:spcBef>
              <a:spcAft>
                <a:spcPct val="0"/>
              </a:spcAft>
              <a:defRPr>
                <a:solidFill>
                  <a:schemeClr val="tx1"/>
                </a:solidFill>
                <a:latin typeface="Futura Std Book" pitchFamily="34" charset="0"/>
                <a:cs typeface="Arial" charset="0"/>
              </a:defRPr>
            </a:lvl9pPr>
          </a:lstStyle>
          <a:p>
            <a:pPr algn="ctr" eaLnBrk="1" hangingPunct="1"/>
            <a:r>
              <a:rPr lang="es-CO" altLang="es-CO" sz="1400" dirty="0" smtClean="0"/>
              <a:t>2 </a:t>
            </a:r>
            <a:r>
              <a:rPr lang="es-CO" altLang="es-CO" sz="1400" dirty="0"/>
              <a:t>Preguntas</a:t>
            </a:r>
          </a:p>
        </p:txBody>
      </p:sp>
      <p:cxnSp>
        <p:nvCxnSpPr>
          <p:cNvPr id="39" name="38 Conector recto de flecha"/>
          <p:cNvCxnSpPr/>
          <p:nvPr/>
        </p:nvCxnSpPr>
        <p:spPr>
          <a:xfrm>
            <a:off x="7740352" y="3843078"/>
            <a:ext cx="0" cy="493712"/>
          </a:xfrm>
          <a:prstGeom prst="straightConnector1">
            <a:avLst/>
          </a:prstGeom>
          <a:ln w="127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34 Rectángulo"/>
          <p:cNvSpPr/>
          <p:nvPr/>
        </p:nvSpPr>
        <p:spPr bwMode="auto">
          <a:xfrm>
            <a:off x="8100457" y="3127911"/>
            <a:ext cx="720015" cy="715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dirty="0" smtClean="0"/>
              <a:t>2014</a:t>
            </a:r>
            <a:endParaRPr lang="es-CO" dirty="0"/>
          </a:p>
        </p:txBody>
      </p:sp>
      <p:cxnSp>
        <p:nvCxnSpPr>
          <p:cNvPr id="36" name="35 Conector recto de flecha"/>
          <p:cNvCxnSpPr/>
          <p:nvPr/>
        </p:nvCxnSpPr>
        <p:spPr>
          <a:xfrm flipV="1">
            <a:off x="8460432" y="2613560"/>
            <a:ext cx="0" cy="514350"/>
          </a:xfrm>
          <a:prstGeom prst="straightConnector1">
            <a:avLst/>
          </a:prstGeom>
          <a:ln w="127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61 CuadroTexto"/>
          <p:cNvSpPr txBox="1">
            <a:spLocks noChangeArrowheads="1"/>
          </p:cNvSpPr>
          <p:nvPr/>
        </p:nvSpPr>
        <p:spPr bwMode="auto">
          <a:xfrm>
            <a:off x="7789981" y="2235600"/>
            <a:ext cx="11745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utura Std Book" pitchFamily="34" charset="0"/>
                <a:cs typeface="Arial" charset="0"/>
              </a:defRPr>
            </a:lvl1pPr>
            <a:lvl2pPr marL="742950" indent="-285750">
              <a:defRPr>
                <a:solidFill>
                  <a:schemeClr val="tx1"/>
                </a:solidFill>
                <a:latin typeface="Futura Std Book" pitchFamily="34" charset="0"/>
                <a:cs typeface="Arial" charset="0"/>
              </a:defRPr>
            </a:lvl2pPr>
            <a:lvl3pPr marL="1143000" indent="-228600">
              <a:defRPr>
                <a:solidFill>
                  <a:schemeClr val="tx1"/>
                </a:solidFill>
                <a:latin typeface="Futura Std Book" pitchFamily="34" charset="0"/>
                <a:cs typeface="Arial" charset="0"/>
              </a:defRPr>
            </a:lvl3pPr>
            <a:lvl4pPr marL="1600200" indent="-228600">
              <a:defRPr>
                <a:solidFill>
                  <a:schemeClr val="tx1"/>
                </a:solidFill>
                <a:latin typeface="Futura Std Book" pitchFamily="34" charset="0"/>
                <a:cs typeface="Arial" charset="0"/>
              </a:defRPr>
            </a:lvl4pPr>
            <a:lvl5pPr marL="2057400" indent="-228600">
              <a:defRPr>
                <a:solidFill>
                  <a:schemeClr val="tx1"/>
                </a:solidFill>
                <a:latin typeface="Futura Std Book" pitchFamily="34" charset="0"/>
                <a:cs typeface="Arial" charset="0"/>
              </a:defRPr>
            </a:lvl5pPr>
            <a:lvl6pPr marL="2514600" indent="-228600" eaLnBrk="0" fontAlgn="base" hangingPunct="0">
              <a:spcBef>
                <a:spcPct val="0"/>
              </a:spcBef>
              <a:spcAft>
                <a:spcPct val="0"/>
              </a:spcAft>
              <a:defRPr>
                <a:solidFill>
                  <a:schemeClr val="tx1"/>
                </a:solidFill>
                <a:latin typeface="Futura Std Book" pitchFamily="34" charset="0"/>
                <a:cs typeface="Arial" charset="0"/>
              </a:defRPr>
            </a:lvl6pPr>
            <a:lvl7pPr marL="2971800" indent="-228600" eaLnBrk="0" fontAlgn="base" hangingPunct="0">
              <a:spcBef>
                <a:spcPct val="0"/>
              </a:spcBef>
              <a:spcAft>
                <a:spcPct val="0"/>
              </a:spcAft>
              <a:defRPr>
                <a:solidFill>
                  <a:schemeClr val="tx1"/>
                </a:solidFill>
                <a:latin typeface="Futura Std Book" pitchFamily="34" charset="0"/>
                <a:cs typeface="Arial" charset="0"/>
              </a:defRPr>
            </a:lvl7pPr>
            <a:lvl8pPr marL="3429000" indent="-228600" eaLnBrk="0" fontAlgn="base" hangingPunct="0">
              <a:spcBef>
                <a:spcPct val="0"/>
              </a:spcBef>
              <a:spcAft>
                <a:spcPct val="0"/>
              </a:spcAft>
              <a:defRPr>
                <a:solidFill>
                  <a:schemeClr val="tx1"/>
                </a:solidFill>
                <a:latin typeface="Futura Std Book" pitchFamily="34" charset="0"/>
                <a:cs typeface="Arial" charset="0"/>
              </a:defRPr>
            </a:lvl8pPr>
            <a:lvl9pPr marL="3886200" indent="-228600" eaLnBrk="0" fontAlgn="base" hangingPunct="0">
              <a:spcBef>
                <a:spcPct val="0"/>
              </a:spcBef>
              <a:spcAft>
                <a:spcPct val="0"/>
              </a:spcAft>
              <a:defRPr>
                <a:solidFill>
                  <a:schemeClr val="tx1"/>
                </a:solidFill>
                <a:latin typeface="Futura Std Book" pitchFamily="34" charset="0"/>
                <a:cs typeface="Arial" charset="0"/>
              </a:defRPr>
            </a:lvl9pPr>
          </a:lstStyle>
          <a:p>
            <a:pPr algn="ctr" eaLnBrk="1" hangingPunct="1"/>
            <a:r>
              <a:rPr lang="es-CO" altLang="es-CO" sz="1400" dirty="0" smtClean="0"/>
              <a:t>2 </a:t>
            </a:r>
            <a:r>
              <a:rPr lang="es-CO" altLang="es-CO" sz="1400" dirty="0"/>
              <a:t>Preguntas</a:t>
            </a:r>
          </a:p>
        </p:txBody>
      </p:sp>
      <p:sp>
        <p:nvSpPr>
          <p:cNvPr id="41" name="61 CuadroTexto"/>
          <p:cNvSpPr txBox="1">
            <a:spLocks noChangeArrowheads="1"/>
          </p:cNvSpPr>
          <p:nvPr/>
        </p:nvSpPr>
        <p:spPr bwMode="auto">
          <a:xfrm>
            <a:off x="3131840" y="2308165"/>
            <a:ext cx="12258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utura Std Book" pitchFamily="34" charset="0"/>
                <a:cs typeface="Arial" charset="0"/>
              </a:defRPr>
            </a:lvl1pPr>
            <a:lvl2pPr marL="742950" indent="-285750">
              <a:defRPr>
                <a:solidFill>
                  <a:schemeClr val="tx1"/>
                </a:solidFill>
                <a:latin typeface="Futura Std Book" pitchFamily="34" charset="0"/>
                <a:cs typeface="Arial" charset="0"/>
              </a:defRPr>
            </a:lvl2pPr>
            <a:lvl3pPr marL="1143000" indent="-228600">
              <a:defRPr>
                <a:solidFill>
                  <a:schemeClr val="tx1"/>
                </a:solidFill>
                <a:latin typeface="Futura Std Book" pitchFamily="34" charset="0"/>
                <a:cs typeface="Arial" charset="0"/>
              </a:defRPr>
            </a:lvl3pPr>
            <a:lvl4pPr marL="1600200" indent="-228600">
              <a:defRPr>
                <a:solidFill>
                  <a:schemeClr val="tx1"/>
                </a:solidFill>
                <a:latin typeface="Futura Std Book" pitchFamily="34" charset="0"/>
                <a:cs typeface="Arial" charset="0"/>
              </a:defRPr>
            </a:lvl4pPr>
            <a:lvl5pPr marL="2057400" indent="-228600">
              <a:defRPr>
                <a:solidFill>
                  <a:schemeClr val="tx1"/>
                </a:solidFill>
                <a:latin typeface="Futura Std Book" pitchFamily="34" charset="0"/>
                <a:cs typeface="Arial" charset="0"/>
              </a:defRPr>
            </a:lvl5pPr>
            <a:lvl6pPr marL="2514600" indent="-228600" eaLnBrk="0" fontAlgn="base" hangingPunct="0">
              <a:spcBef>
                <a:spcPct val="0"/>
              </a:spcBef>
              <a:spcAft>
                <a:spcPct val="0"/>
              </a:spcAft>
              <a:defRPr>
                <a:solidFill>
                  <a:schemeClr val="tx1"/>
                </a:solidFill>
                <a:latin typeface="Futura Std Book" pitchFamily="34" charset="0"/>
                <a:cs typeface="Arial" charset="0"/>
              </a:defRPr>
            </a:lvl6pPr>
            <a:lvl7pPr marL="2971800" indent="-228600" eaLnBrk="0" fontAlgn="base" hangingPunct="0">
              <a:spcBef>
                <a:spcPct val="0"/>
              </a:spcBef>
              <a:spcAft>
                <a:spcPct val="0"/>
              </a:spcAft>
              <a:defRPr>
                <a:solidFill>
                  <a:schemeClr val="tx1"/>
                </a:solidFill>
                <a:latin typeface="Futura Std Book" pitchFamily="34" charset="0"/>
                <a:cs typeface="Arial" charset="0"/>
              </a:defRPr>
            </a:lvl7pPr>
            <a:lvl8pPr marL="3429000" indent="-228600" eaLnBrk="0" fontAlgn="base" hangingPunct="0">
              <a:spcBef>
                <a:spcPct val="0"/>
              </a:spcBef>
              <a:spcAft>
                <a:spcPct val="0"/>
              </a:spcAft>
              <a:defRPr>
                <a:solidFill>
                  <a:schemeClr val="tx1"/>
                </a:solidFill>
                <a:latin typeface="Futura Std Book" pitchFamily="34" charset="0"/>
                <a:cs typeface="Arial" charset="0"/>
              </a:defRPr>
            </a:lvl8pPr>
            <a:lvl9pPr marL="3886200" indent="-228600" eaLnBrk="0" fontAlgn="base" hangingPunct="0">
              <a:spcBef>
                <a:spcPct val="0"/>
              </a:spcBef>
              <a:spcAft>
                <a:spcPct val="0"/>
              </a:spcAft>
              <a:defRPr>
                <a:solidFill>
                  <a:schemeClr val="tx1"/>
                </a:solidFill>
                <a:latin typeface="Futura Std Book" pitchFamily="34" charset="0"/>
                <a:cs typeface="Arial" charset="0"/>
              </a:defRPr>
            </a:lvl9pPr>
          </a:lstStyle>
          <a:p>
            <a:pPr algn="ctr" eaLnBrk="1" hangingPunct="1"/>
            <a:r>
              <a:rPr lang="es-CO" altLang="es-CO" sz="1400" dirty="0" smtClean="0"/>
              <a:t>1 Pregunta</a:t>
            </a:r>
            <a:endParaRPr lang="es-CO" altLang="es-CO" sz="1400" dirty="0"/>
          </a:p>
        </p:txBody>
      </p:sp>
      <p:sp>
        <p:nvSpPr>
          <p:cNvPr id="42" name="49 CuadroTexto"/>
          <p:cNvSpPr txBox="1">
            <a:spLocks noChangeArrowheads="1"/>
          </p:cNvSpPr>
          <p:nvPr/>
        </p:nvSpPr>
        <p:spPr bwMode="auto">
          <a:xfrm>
            <a:off x="395536" y="2310598"/>
            <a:ext cx="21642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utura Std Book" pitchFamily="34" charset="0"/>
                <a:cs typeface="Arial" charset="0"/>
              </a:defRPr>
            </a:lvl1pPr>
            <a:lvl2pPr marL="742950" indent="-285750">
              <a:defRPr>
                <a:solidFill>
                  <a:schemeClr val="tx1"/>
                </a:solidFill>
                <a:latin typeface="Futura Std Book" pitchFamily="34" charset="0"/>
                <a:cs typeface="Arial" charset="0"/>
              </a:defRPr>
            </a:lvl2pPr>
            <a:lvl3pPr marL="1143000" indent="-228600">
              <a:defRPr>
                <a:solidFill>
                  <a:schemeClr val="tx1"/>
                </a:solidFill>
                <a:latin typeface="Futura Std Book" pitchFamily="34" charset="0"/>
                <a:cs typeface="Arial" charset="0"/>
              </a:defRPr>
            </a:lvl3pPr>
            <a:lvl4pPr marL="1600200" indent="-228600">
              <a:defRPr>
                <a:solidFill>
                  <a:schemeClr val="tx1"/>
                </a:solidFill>
                <a:latin typeface="Futura Std Book" pitchFamily="34" charset="0"/>
                <a:cs typeface="Arial" charset="0"/>
              </a:defRPr>
            </a:lvl4pPr>
            <a:lvl5pPr marL="2057400" indent="-228600">
              <a:defRPr>
                <a:solidFill>
                  <a:schemeClr val="tx1"/>
                </a:solidFill>
                <a:latin typeface="Futura Std Book" pitchFamily="34" charset="0"/>
                <a:cs typeface="Arial" charset="0"/>
              </a:defRPr>
            </a:lvl5pPr>
            <a:lvl6pPr marL="2514600" indent="-228600" eaLnBrk="0" fontAlgn="base" hangingPunct="0">
              <a:spcBef>
                <a:spcPct val="0"/>
              </a:spcBef>
              <a:spcAft>
                <a:spcPct val="0"/>
              </a:spcAft>
              <a:defRPr>
                <a:solidFill>
                  <a:schemeClr val="tx1"/>
                </a:solidFill>
                <a:latin typeface="Futura Std Book" pitchFamily="34" charset="0"/>
                <a:cs typeface="Arial" charset="0"/>
              </a:defRPr>
            </a:lvl6pPr>
            <a:lvl7pPr marL="2971800" indent="-228600" eaLnBrk="0" fontAlgn="base" hangingPunct="0">
              <a:spcBef>
                <a:spcPct val="0"/>
              </a:spcBef>
              <a:spcAft>
                <a:spcPct val="0"/>
              </a:spcAft>
              <a:defRPr>
                <a:solidFill>
                  <a:schemeClr val="tx1"/>
                </a:solidFill>
                <a:latin typeface="Futura Std Book" pitchFamily="34" charset="0"/>
                <a:cs typeface="Arial" charset="0"/>
              </a:defRPr>
            </a:lvl7pPr>
            <a:lvl8pPr marL="3429000" indent="-228600" eaLnBrk="0" fontAlgn="base" hangingPunct="0">
              <a:spcBef>
                <a:spcPct val="0"/>
              </a:spcBef>
              <a:spcAft>
                <a:spcPct val="0"/>
              </a:spcAft>
              <a:defRPr>
                <a:solidFill>
                  <a:schemeClr val="tx1"/>
                </a:solidFill>
                <a:latin typeface="Futura Std Book" pitchFamily="34" charset="0"/>
                <a:cs typeface="Arial" charset="0"/>
              </a:defRPr>
            </a:lvl8pPr>
            <a:lvl9pPr marL="3886200" indent="-228600" eaLnBrk="0" fontAlgn="base" hangingPunct="0">
              <a:spcBef>
                <a:spcPct val="0"/>
              </a:spcBef>
              <a:spcAft>
                <a:spcPct val="0"/>
              </a:spcAft>
              <a:defRPr>
                <a:solidFill>
                  <a:schemeClr val="tx1"/>
                </a:solidFill>
                <a:latin typeface="Futura Std Book" pitchFamily="34" charset="0"/>
                <a:cs typeface="Arial" charset="0"/>
              </a:defRPr>
            </a:lvl9pPr>
          </a:lstStyle>
          <a:p>
            <a:pPr algn="ctr" eaLnBrk="1" hangingPunct="1"/>
            <a:r>
              <a:rPr lang="es-ES_tradnl" altLang="es-CO" sz="1400" dirty="0" smtClean="0"/>
              <a:t>No se preguntó</a:t>
            </a:r>
            <a:endParaRPr lang="es-ES_tradnl" altLang="es-CO" sz="1400" dirty="0"/>
          </a:p>
        </p:txBody>
      </p:sp>
      <p:cxnSp>
        <p:nvCxnSpPr>
          <p:cNvPr id="44" name="43 Conector recto de flecha"/>
          <p:cNvCxnSpPr/>
          <p:nvPr/>
        </p:nvCxnSpPr>
        <p:spPr>
          <a:xfrm flipV="1">
            <a:off x="1458141" y="2620717"/>
            <a:ext cx="0" cy="514350"/>
          </a:xfrm>
          <a:prstGeom prst="straightConnector1">
            <a:avLst/>
          </a:prstGeom>
          <a:ln w="127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30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6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6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 grpId="0"/>
      <p:bldP spid="6160" grpId="0"/>
      <p:bldP spid="6162" grpId="0"/>
      <p:bldP spid="6164" grpId="0"/>
      <p:bldP spid="6166" grpId="0"/>
      <p:bldP spid="37" grpId="0"/>
      <p:bldP spid="40" grpId="0"/>
      <p:bldP spid="41" grpId="0"/>
      <p:bldP spid="4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556056" y="5870575"/>
            <a:ext cx="7848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Futura Std Book" pitchFamily="34" charset="0"/>
                <a:cs typeface="Arial" charset="0"/>
              </a:defRPr>
            </a:lvl1pPr>
            <a:lvl2pPr marL="742950" indent="-285750" eaLnBrk="0" hangingPunct="0">
              <a:defRPr>
                <a:solidFill>
                  <a:schemeClr val="tx1"/>
                </a:solidFill>
                <a:latin typeface="Futura Std Book" pitchFamily="34" charset="0"/>
                <a:cs typeface="Arial" charset="0"/>
              </a:defRPr>
            </a:lvl2pPr>
            <a:lvl3pPr marL="1143000" indent="-228600" eaLnBrk="0" hangingPunct="0">
              <a:defRPr>
                <a:solidFill>
                  <a:schemeClr val="tx1"/>
                </a:solidFill>
                <a:latin typeface="Futura Std Book" pitchFamily="34" charset="0"/>
                <a:cs typeface="Arial" charset="0"/>
              </a:defRPr>
            </a:lvl3pPr>
            <a:lvl4pPr marL="1600200" indent="-228600" eaLnBrk="0" hangingPunct="0">
              <a:defRPr>
                <a:solidFill>
                  <a:schemeClr val="tx1"/>
                </a:solidFill>
                <a:latin typeface="Futura Std Book" pitchFamily="34" charset="0"/>
                <a:cs typeface="Arial" charset="0"/>
              </a:defRPr>
            </a:lvl4pPr>
            <a:lvl5pPr marL="2057400" indent="-228600" eaLnBrk="0" hangingPunct="0">
              <a:defRPr>
                <a:solidFill>
                  <a:schemeClr val="tx1"/>
                </a:solidFill>
                <a:latin typeface="Futura Std Book" pitchFamily="34" charset="0"/>
                <a:cs typeface="Arial" charset="0"/>
              </a:defRPr>
            </a:lvl5pPr>
            <a:lvl6pPr marL="2514600" indent="-228600" eaLnBrk="0" fontAlgn="base" hangingPunct="0">
              <a:spcBef>
                <a:spcPct val="0"/>
              </a:spcBef>
              <a:spcAft>
                <a:spcPct val="0"/>
              </a:spcAft>
              <a:defRPr>
                <a:solidFill>
                  <a:schemeClr val="tx1"/>
                </a:solidFill>
                <a:latin typeface="Futura Std Book" pitchFamily="34" charset="0"/>
                <a:cs typeface="Arial" charset="0"/>
              </a:defRPr>
            </a:lvl6pPr>
            <a:lvl7pPr marL="2971800" indent="-228600" eaLnBrk="0" fontAlgn="base" hangingPunct="0">
              <a:spcBef>
                <a:spcPct val="0"/>
              </a:spcBef>
              <a:spcAft>
                <a:spcPct val="0"/>
              </a:spcAft>
              <a:defRPr>
                <a:solidFill>
                  <a:schemeClr val="tx1"/>
                </a:solidFill>
                <a:latin typeface="Futura Std Book" pitchFamily="34" charset="0"/>
                <a:cs typeface="Arial" charset="0"/>
              </a:defRPr>
            </a:lvl7pPr>
            <a:lvl8pPr marL="3429000" indent="-228600" eaLnBrk="0" fontAlgn="base" hangingPunct="0">
              <a:spcBef>
                <a:spcPct val="0"/>
              </a:spcBef>
              <a:spcAft>
                <a:spcPct val="0"/>
              </a:spcAft>
              <a:defRPr>
                <a:solidFill>
                  <a:schemeClr val="tx1"/>
                </a:solidFill>
                <a:latin typeface="Futura Std Book" pitchFamily="34" charset="0"/>
                <a:cs typeface="Arial" charset="0"/>
              </a:defRPr>
            </a:lvl8pPr>
            <a:lvl9pPr marL="3886200" indent="-228600" eaLnBrk="0" fontAlgn="base" hangingPunct="0">
              <a:spcBef>
                <a:spcPct val="0"/>
              </a:spcBef>
              <a:spcAft>
                <a:spcPct val="0"/>
              </a:spcAft>
              <a:defRPr>
                <a:solidFill>
                  <a:schemeClr val="tx1"/>
                </a:solidFill>
                <a:latin typeface="Futura Std Book" pitchFamily="34" charset="0"/>
                <a:cs typeface="Arial" charset="0"/>
              </a:defRPr>
            </a:lvl9pPr>
          </a:lstStyle>
          <a:p>
            <a:pPr eaLnBrk="1" hangingPunct="1">
              <a:defRPr/>
            </a:pPr>
            <a:r>
              <a:rPr lang="es-ES" altLang="es-CO" sz="1000" dirty="0" smtClean="0">
                <a:latin typeface="+mn-lt"/>
              </a:rPr>
              <a:t>Fuente: DANE ECV 2003- ECV 2007. </a:t>
            </a:r>
          </a:p>
        </p:txBody>
      </p:sp>
      <p:graphicFrame>
        <p:nvGraphicFramePr>
          <p:cNvPr id="2" name="1 Tabla"/>
          <p:cNvGraphicFramePr>
            <a:graphicFrameLocks noGrp="1"/>
          </p:cNvGraphicFramePr>
          <p:nvPr>
            <p:extLst>
              <p:ext uri="{D42A27DB-BD31-4B8C-83A1-F6EECF244321}">
                <p14:modId xmlns:p14="http://schemas.microsoft.com/office/powerpoint/2010/main" val="2039158812"/>
              </p:ext>
            </p:extLst>
          </p:nvPr>
        </p:nvGraphicFramePr>
        <p:xfrm>
          <a:off x="1187624" y="1916832"/>
          <a:ext cx="3096344" cy="3802380"/>
        </p:xfrm>
        <a:graphic>
          <a:graphicData uri="http://schemas.openxmlformats.org/drawingml/2006/table">
            <a:tbl>
              <a:tblPr>
                <a:tableStyleId>{5C22544A-7EE6-4342-B048-85BDC9FD1C3A}</a:tableStyleId>
              </a:tblPr>
              <a:tblGrid>
                <a:gridCol w="3096344"/>
              </a:tblGrid>
              <a:tr h="0">
                <a:tc>
                  <a:txBody>
                    <a:bodyPr/>
                    <a:lstStyle/>
                    <a:p>
                      <a:pPr algn="ctr" fontAlgn="ctr"/>
                      <a:r>
                        <a:rPr lang="es-CO" sz="1200" b="1" kern="1200" dirty="0">
                          <a:solidFill>
                            <a:srgbClr val="B6014C"/>
                          </a:solidFill>
                          <a:latin typeface="+mj-lt"/>
                          <a:ea typeface="+mj-ea"/>
                          <a:cs typeface="Arial" charset="0"/>
                        </a:rPr>
                        <a:t>ECV 2003</a:t>
                      </a:r>
                    </a:p>
                  </a:txBody>
                  <a:tcPr marL="9525" marR="9525" marT="9525" marB="0" anchor="ctr"/>
                </a:tc>
              </a:tr>
              <a:tr h="1628775">
                <a:tc>
                  <a:txBody>
                    <a:bodyPr/>
                    <a:lstStyle/>
                    <a:p>
                      <a:pPr algn="l" fontAlgn="ctr"/>
                      <a:r>
                        <a:rPr lang="es-CO" sz="1200" b="1" u="none" strike="noStrike" dirty="0">
                          <a:solidFill>
                            <a:srgbClr val="0070C0"/>
                          </a:solidFill>
                          <a:effectLst/>
                        </a:rPr>
                        <a:t>¿De cuál de los siguientes grupos étnicos se considera usted?  </a:t>
                      </a:r>
                      <a:endParaRPr lang="es-CO" sz="1200" b="1" u="none" strike="noStrike" dirty="0" smtClean="0">
                        <a:solidFill>
                          <a:srgbClr val="0070C0"/>
                        </a:solidFill>
                        <a:effectLst/>
                      </a:endParaRPr>
                    </a:p>
                    <a:p>
                      <a:pPr algn="just" fontAlgn="ctr"/>
                      <a:r>
                        <a:rPr lang="es-CO" sz="1200" b="1" u="none" strike="noStrike" dirty="0" smtClean="0">
                          <a:solidFill>
                            <a:srgbClr val="0070C0"/>
                          </a:solidFill>
                          <a:effectLst/>
                        </a:rPr>
                        <a:t>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Indígena                                    </a:t>
                      </a:r>
                      <a:r>
                        <a:rPr lang="es-CO" sz="1200" b="1" u="none" strike="noStrike" dirty="0" smtClean="0">
                          <a:solidFill>
                            <a:srgbClr val="0070C0"/>
                          </a:solidFill>
                          <a:effectLst/>
                        </a:rPr>
                        <a:t>1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Gitano (Rom)                              </a:t>
                      </a:r>
                      <a:r>
                        <a:rPr lang="es-CO" sz="1200" b="1" u="none" strike="noStrike" dirty="0" smtClean="0">
                          <a:solidFill>
                            <a:srgbClr val="0070C0"/>
                          </a:solidFill>
                          <a:effectLst/>
                        </a:rPr>
                        <a:t>  2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Raizal del archipiélago                </a:t>
                      </a:r>
                      <a:r>
                        <a:rPr lang="es-CO" sz="1200" b="1" u="none" strike="noStrike" dirty="0" smtClean="0">
                          <a:solidFill>
                            <a:srgbClr val="0070C0"/>
                          </a:solidFill>
                          <a:effectLst/>
                        </a:rPr>
                        <a:t>    3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Palenquero                                 </a:t>
                      </a:r>
                      <a:r>
                        <a:rPr lang="es-CO" sz="1200" b="1" u="none" strike="noStrike" dirty="0" smtClean="0">
                          <a:solidFill>
                            <a:srgbClr val="0070C0"/>
                          </a:solidFill>
                          <a:effectLst/>
                        </a:rPr>
                        <a:t>     4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Negro, mulato (</a:t>
                      </a:r>
                      <a:r>
                        <a:rPr lang="es-CO" sz="1200" b="1" u="none" strike="noStrike" dirty="0" smtClean="0">
                          <a:solidFill>
                            <a:srgbClr val="0070C0"/>
                          </a:solidFill>
                          <a:effectLst/>
                        </a:rPr>
                        <a:t>afrodescendiente)            5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Ninguno de los anteriores </a:t>
                      </a:r>
                      <a:r>
                        <a:rPr lang="es-CO" sz="1200" b="1" u="none" strike="noStrike" dirty="0" smtClean="0">
                          <a:solidFill>
                            <a:srgbClr val="0070C0"/>
                          </a:solidFill>
                          <a:effectLst/>
                        </a:rPr>
                        <a:t>              6</a:t>
                      </a:r>
                      <a:br>
                        <a:rPr lang="es-CO" sz="1200" b="1" u="none" strike="noStrike" dirty="0" smtClean="0">
                          <a:solidFill>
                            <a:srgbClr val="0070C0"/>
                          </a:solidFill>
                          <a:effectLst/>
                        </a:rPr>
                      </a:br>
                      <a:endParaRPr lang="es-CO" sz="1200" b="1" i="0" u="none" strike="noStrike" dirty="0">
                        <a:solidFill>
                          <a:srgbClr val="0070C0"/>
                        </a:solidFill>
                        <a:effectLst/>
                        <a:latin typeface="Arial"/>
                      </a:endParaRPr>
                    </a:p>
                  </a:txBody>
                  <a:tcPr marL="9525" marR="9525" marT="9525" marB="0" anchor="ctr"/>
                </a:tc>
              </a:tr>
              <a:tr h="676275">
                <a:tc>
                  <a:txBody>
                    <a:bodyPr/>
                    <a:lstStyle/>
                    <a:p>
                      <a:pPr algn="ctr" fontAlgn="ctr"/>
                      <a:r>
                        <a:rPr lang="es-CO" sz="1200" b="1" u="none" strike="noStrike" dirty="0">
                          <a:solidFill>
                            <a:srgbClr val="0070C0"/>
                          </a:solidFill>
                          <a:effectLst/>
                        </a:rPr>
                        <a:t>¿A cuál pueblo o etnia indígena pertenece________?</a:t>
                      </a:r>
                      <a:endParaRPr lang="es-CO" sz="1200" b="1" i="0" u="none" strike="noStrike" dirty="0">
                        <a:solidFill>
                          <a:srgbClr val="0070C0"/>
                        </a:solidFill>
                        <a:effectLst/>
                        <a:latin typeface="Arial"/>
                      </a:endParaRPr>
                    </a:p>
                  </a:txBody>
                  <a:tcPr marL="9525" marR="9525" marT="9525" marB="0" anchor="ctr"/>
                </a:tc>
              </a:tr>
              <a:tr h="1095375">
                <a:tc>
                  <a:txBody>
                    <a:bodyPr/>
                    <a:lstStyle/>
                    <a:p>
                      <a:pPr algn="ctr" fontAlgn="ctr"/>
                      <a:r>
                        <a:rPr lang="es-CO" sz="1200" b="1" u="none" strike="noStrike" dirty="0">
                          <a:solidFill>
                            <a:srgbClr val="0070C0"/>
                          </a:solidFill>
                          <a:effectLst/>
                        </a:rPr>
                        <a:t>¿________habla el idioma o </a:t>
                      </a:r>
                      <a:r>
                        <a:rPr lang="es-CO" sz="1200" b="1" u="none" strike="noStrike" dirty="0" smtClean="0">
                          <a:solidFill>
                            <a:srgbClr val="0070C0"/>
                          </a:solidFill>
                          <a:effectLst/>
                        </a:rPr>
                        <a:t>lengua</a:t>
                      </a:r>
                      <a:r>
                        <a:rPr lang="es-CO" sz="1200" b="1" u="none" strike="noStrike" baseline="0" dirty="0" smtClean="0">
                          <a:solidFill>
                            <a:srgbClr val="0070C0"/>
                          </a:solidFill>
                          <a:effectLst/>
                        </a:rPr>
                        <a:t> </a:t>
                      </a:r>
                      <a:r>
                        <a:rPr lang="es-CO" sz="1200" b="1" u="none" strike="noStrike" dirty="0" smtClean="0">
                          <a:solidFill>
                            <a:srgbClr val="0070C0"/>
                          </a:solidFill>
                          <a:effectLst/>
                        </a:rPr>
                        <a:t>de </a:t>
                      </a:r>
                      <a:r>
                        <a:rPr lang="es-CO" sz="1200" b="1" u="none" strike="noStrike" dirty="0">
                          <a:solidFill>
                            <a:srgbClr val="0070C0"/>
                          </a:solidFill>
                          <a:effectLst/>
                        </a:rPr>
                        <a:t>su pueblo o </a:t>
                      </a:r>
                      <a:r>
                        <a:rPr lang="es-CO" sz="1200" b="1" u="none" strike="noStrike" dirty="0" smtClean="0">
                          <a:solidFill>
                            <a:srgbClr val="0070C0"/>
                          </a:solidFill>
                          <a:effectLst/>
                        </a:rPr>
                        <a:t>etnia?  </a:t>
                      </a:r>
                    </a:p>
                    <a:p>
                      <a:pPr algn="ctr" fontAlgn="ctr"/>
                      <a:r>
                        <a:rPr lang="es-CO" sz="1200" b="1" u="none" strike="noStrike" dirty="0" smtClean="0">
                          <a:solidFill>
                            <a:srgbClr val="0070C0"/>
                          </a:solidFill>
                          <a:effectLst/>
                        </a:rPr>
                        <a:t>                                 </a:t>
                      </a:r>
                    </a:p>
                    <a:p>
                      <a:pPr algn="ctr" fontAlgn="ctr"/>
                      <a:r>
                        <a:rPr lang="es-CO" sz="1200" b="1" u="none" strike="noStrike" dirty="0" smtClean="0">
                          <a:solidFill>
                            <a:srgbClr val="0070C0"/>
                          </a:solidFill>
                          <a:effectLst/>
                        </a:rPr>
                        <a:t>   Si    1                                              </a:t>
                      </a:r>
                    </a:p>
                    <a:p>
                      <a:pPr algn="ctr" fontAlgn="ctr"/>
                      <a:r>
                        <a:rPr lang="es-CO" sz="1200" b="1" u="none" strike="noStrike" dirty="0" smtClean="0">
                          <a:solidFill>
                            <a:srgbClr val="0070C0"/>
                          </a:solidFill>
                          <a:effectLst/>
                        </a:rPr>
                        <a:t>   No  </a:t>
                      </a:r>
                      <a:r>
                        <a:rPr lang="es-CO" sz="1200" b="1" u="none" strike="noStrike" dirty="0">
                          <a:solidFill>
                            <a:srgbClr val="0070C0"/>
                          </a:solidFill>
                          <a:effectLst/>
                        </a:rPr>
                        <a:t>2                              </a:t>
                      </a:r>
                      <a:endParaRPr lang="es-CO" sz="1200" b="1" i="0" u="none" strike="noStrike" dirty="0">
                        <a:solidFill>
                          <a:srgbClr val="0070C0"/>
                        </a:solidFill>
                        <a:effectLst/>
                        <a:latin typeface="Arial"/>
                      </a:endParaRPr>
                    </a:p>
                  </a:txBody>
                  <a:tcPr marL="9525" marR="9525" marT="9525" marB="0" anchor="ct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699751918"/>
              </p:ext>
            </p:extLst>
          </p:nvPr>
        </p:nvGraphicFramePr>
        <p:xfrm>
          <a:off x="5076056" y="1988840"/>
          <a:ext cx="3168352" cy="2304256"/>
        </p:xfrm>
        <a:graphic>
          <a:graphicData uri="http://schemas.openxmlformats.org/drawingml/2006/table">
            <a:tbl>
              <a:tblPr>
                <a:tableStyleId>{5C22544A-7EE6-4342-B048-85BDC9FD1C3A}</a:tableStyleId>
              </a:tblPr>
              <a:tblGrid>
                <a:gridCol w="3168352"/>
              </a:tblGrid>
              <a:tr h="226050">
                <a:tc>
                  <a:txBody>
                    <a:bodyPr/>
                    <a:lstStyle/>
                    <a:p>
                      <a:pPr marL="0" algn="ctr" defTabSz="914400" rtl="0" eaLnBrk="1" fontAlgn="ctr" latinLnBrk="0" hangingPunct="1"/>
                      <a:r>
                        <a:rPr lang="es-CO" sz="1200" b="1" kern="1200" dirty="0">
                          <a:solidFill>
                            <a:srgbClr val="B6014C"/>
                          </a:solidFill>
                          <a:latin typeface="+mj-lt"/>
                          <a:ea typeface="+mj-ea"/>
                          <a:cs typeface="Arial" charset="0"/>
                        </a:rPr>
                        <a:t>ECV 2007 - Bogotá</a:t>
                      </a:r>
                    </a:p>
                  </a:txBody>
                  <a:tcPr marL="9525" marR="9525" marT="9525" marB="0" anchor="ctr"/>
                </a:tc>
              </a:tr>
              <a:tr h="2078206">
                <a:tc>
                  <a:txBody>
                    <a:bodyPr/>
                    <a:lstStyle/>
                    <a:p>
                      <a:pPr algn="l" fontAlgn="ctr"/>
                      <a:r>
                        <a:rPr lang="es-CO" sz="1200" b="1" u="none" strike="noStrike" dirty="0">
                          <a:solidFill>
                            <a:srgbClr val="0070C0"/>
                          </a:solidFill>
                          <a:effectLst/>
                        </a:rPr>
                        <a:t>¿De cuál de los siguientes grupos étnicos se considera usted?   </a:t>
                      </a:r>
                      <a:endParaRPr lang="es-CO" sz="1200" b="1" u="none" strike="noStrike" dirty="0" smtClean="0">
                        <a:solidFill>
                          <a:srgbClr val="0070C0"/>
                        </a:solidFill>
                        <a:effectLst/>
                      </a:endParaRPr>
                    </a:p>
                    <a:p>
                      <a:pPr algn="l" fontAlgn="ct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Indígena                                     </a:t>
                      </a:r>
                      <a:r>
                        <a:rPr lang="es-CO" sz="1200" b="1" u="none" strike="noStrike" dirty="0" smtClean="0">
                          <a:solidFill>
                            <a:srgbClr val="0070C0"/>
                          </a:solidFill>
                          <a:effectLst/>
                        </a:rPr>
                        <a:t>        1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Gitano (Rom)                              </a:t>
                      </a:r>
                      <a:r>
                        <a:rPr lang="es-CO" sz="1200" b="1" u="none" strike="noStrike" dirty="0" smtClean="0">
                          <a:solidFill>
                            <a:srgbClr val="0070C0"/>
                          </a:solidFill>
                          <a:effectLst/>
                        </a:rPr>
                        <a:t>       2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Raizal del archipiélago                 </a:t>
                      </a:r>
                      <a:r>
                        <a:rPr lang="es-CO" sz="1200" b="1" u="none" strike="noStrike" dirty="0" smtClean="0">
                          <a:solidFill>
                            <a:srgbClr val="0070C0"/>
                          </a:solidFill>
                          <a:effectLst/>
                        </a:rPr>
                        <a:t>    3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Palenquero                                 </a:t>
                      </a:r>
                      <a:r>
                        <a:rPr lang="es-CO" sz="1200" b="1" u="none" strike="noStrike" dirty="0" smtClean="0">
                          <a:solidFill>
                            <a:srgbClr val="0070C0"/>
                          </a:solidFill>
                          <a:effectLst/>
                        </a:rPr>
                        <a:t>       4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Negro, mulato (afrodescendiente) </a:t>
                      </a:r>
                      <a:r>
                        <a:rPr lang="es-CO" sz="1200" b="1" u="none" strike="noStrike" dirty="0" smtClean="0">
                          <a:solidFill>
                            <a:srgbClr val="0070C0"/>
                          </a:solidFill>
                          <a:effectLst/>
                        </a:rPr>
                        <a:t>  5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Ninguno de los anteriores            </a:t>
                      </a:r>
                      <a:r>
                        <a:rPr lang="es-CO" sz="1200" b="1" u="none" strike="noStrike" dirty="0" smtClean="0">
                          <a:solidFill>
                            <a:srgbClr val="0070C0"/>
                          </a:solidFill>
                          <a:effectLst/>
                        </a:rPr>
                        <a:t>    6</a:t>
                      </a:r>
                      <a:r>
                        <a:rPr lang="es-CO" sz="1000" u="none" strike="noStrike" dirty="0">
                          <a:effectLst/>
                        </a:rPr>
                        <a:t/>
                      </a:r>
                      <a:br>
                        <a:rPr lang="es-CO" sz="1000" u="none" strike="noStrike" dirty="0">
                          <a:effectLst/>
                        </a:rPr>
                      </a:br>
                      <a:endParaRPr lang="es-CO" sz="1000" b="0" i="0" u="none" strike="noStrike" dirty="0">
                        <a:effectLst/>
                        <a:latin typeface="Arial"/>
                      </a:endParaRPr>
                    </a:p>
                  </a:txBody>
                  <a:tcPr marL="9525" marR="9525" marT="9525" marB="0" anchor="ctr"/>
                </a:tc>
              </a:tr>
            </a:tbl>
          </a:graphicData>
        </a:graphic>
      </p:graphicFrame>
      <p:sp>
        <p:nvSpPr>
          <p:cNvPr id="11" name="Rectangle 2"/>
          <p:cNvSpPr txBox="1">
            <a:spLocks noChangeArrowheads="1"/>
          </p:cNvSpPr>
          <p:nvPr/>
        </p:nvSpPr>
        <p:spPr bwMode="auto">
          <a:xfrm>
            <a:off x="523156" y="692695"/>
            <a:ext cx="8135938"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25000" lnSpcReduction="20000"/>
          </a:bodyPr>
          <a:lstStyle>
            <a:lvl1pPr algn="r" rtl="0" eaLnBrk="0" fontAlgn="base" hangingPunct="0">
              <a:lnSpc>
                <a:spcPts val="2800"/>
              </a:lnSpc>
              <a:spcBef>
                <a:spcPct val="0"/>
              </a:spcBef>
              <a:spcAft>
                <a:spcPct val="0"/>
              </a:spcAft>
              <a:defRPr sz="2500" kern="1200">
                <a:solidFill>
                  <a:schemeClr val="bg1"/>
                </a:solidFill>
                <a:latin typeface="Calibri" panose="020F0502020204030204" pitchFamily="34" charset="0"/>
                <a:ea typeface="+mj-ea"/>
                <a:cs typeface="+mj-cs"/>
              </a:defRPr>
            </a:lvl1pPr>
            <a:lvl2pPr algn="r" rtl="0" eaLnBrk="0" fontAlgn="base" hangingPunct="0">
              <a:lnSpc>
                <a:spcPts val="2800"/>
              </a:lnSpc>
              <a:spcBef>
                <a:spcPct val="0"/>
              </a:spcBef>
              <a:spcAft>
                <a:spcPct val="0"/>
              </a:spcAft>
              <a:defRPr sz="2500">
                <a:solidFill>
                  <a:srgbClr val="B6014C"/>
                </a:solidFill>
                <a:latin typeface="Futura Md BT" pitchFamily="34" charset="0"/>
              </a:defRPr>
            </a:lvl2pPr>
            <a:lvl3pPr algn="r" rtl="0" eaLnBrk="0" fontAlgn="base" hangingPunct="0">
              <a:lnSpc>
                <a:spcPts val="2800"/>
              </a:lnSpc>
              <a:spcBef>
                <a:spcPct val="0"/>
              </a:spcBef>
              <a:spcAft>
                <a:spcPct val="0"/>
              </a:spcAft>
              <a:defRPr sz="2500">
                <a:solidFill>
                  <a:srgbClr val="B6014C"/>
                </a:solidFill>
                <a:latin typeface="Futura Md BT" pitchFamily="34" charset="0"/>
              </a:defRPr>
            </a:lvl3pPr>
            <a:lvl4pPr algn="r" rtl="0" eaLnBrk="0" fontAlgn="base" hangingPunct="0">
              <a:lnSpc>
                <a:spcPts val="2800"/>
              </a:lnSpc>
              <a:spcBef>
                <a:spcPct val="0"/>
              </a:spcBef>
              <a:spcAft>
                <a:spcPct val="0"/>
              </a:spcAft>
              <a:defRPr sz="2500">
                <a:solidFill>
                  <a:srgbClr val="B6014C"/>
                </a:solidFill>
                <a:latin typeface="Futura Md BT" pitchFamily="34" charset="0"/>
              </a:defRPr>
            </a:lvl4pPr>
            <a:lvl5pPr algn="r" rtl="0" eaLnBrk="0" fontAlgn="base" hangingPunct="0">
              <a:lnSpc>
                <a:spcPts val="2800"/>
              </a:lnSpc>
              <a:spcBef>
                <a:spcPct val="0"/>
              </a:spcBef>
              <a:spcAft>
                <a:spcPct val="0"/>
              </a:spcAft>
              <a:defRPr sz="2500">
                <a:solidFill>
                  <a:srgbClr val="B6014C"/>
                </a:solidFill>
                <a:latin typeface="Futura Md BT" pitchFamily="34" charset="0"/>
              </a:defRPr>
            </a:lvl5pPr>
            <a:lvl6pPr marL="457200" algn="r" rtl="0" eaLnBrk="1" fontAlgn="base" hangingPunct="1">
              <a:lnSpc>
                <a:spcPts val="2800"/>
              </a:lnSpc>
              <a:spcBef>
                <a:spcPct val="0"/>
              </a:spcBef>
              <a:spcAft>
                <a:spcPct val="0"/>
              </a:spcAft>
              <a:defRPr sz="2500">
                <a:solidFill>
                  <a:srgbClr val="B6014C"/>
                </a:solidFill>
                <a:latin typeface="Futura Md BT" pitchFamily="34" charset="0"/>
              </a:defRPr>
            </a:lvl6pPr>
            <a:lvl7pPr marL="914400" algn="r" rtl="0" eaLnBrk="1" fontAlgn="base" hangingPunct="1">
              <a:lnSpc>
                <a:spcPts val="2800"/>
              </a:lnSpc>
              <a:spcBef>
                <a:spcPct val="0"/>
              </a:spcBef>
              <a:spcAft>
                <a:spcPct val="0"/>
              </a:spcAft>
              <a:defRPr sz="2500">
                <a:solidFill>
                  <a:srgbClr val="B6014C"/>
                </a:solidFill>
                <a:latin typeface="Futura Md BT" pitchFamily="34" charset="0"/>
              </a:defRPr>
            </a:lvl7pPr>
            <a:lvl8pPr marL="1371600" algn="r" rtl="0" eaLnBrk="1" fontAlgn="base" hangingPunct="1">
              <a:lnSpc>
                <a:spcPts val="2800"/>
              </a:lnSpc>
              <a:spcBef>
                <a:spcPct val="0"/>
              </a:spcBef>
              <a:spcAft>
                <a:spcPct val="0"/>
              </a:spcAft>
              <a:defRPr sz="2500">
                <a:solidFill>
                  <a:srgbClr val="B6014C"/>
                </a:solidFill>
                <a:latin typeface="Futura Md BT" pitchFamily="34" charset="0"/>
              </a:defRPr>
            </a:lvl8pPr>
            <a:lvl9pPr marL="1828800" algn="r" rtl="0" eaLnBrk="1" fontAlgn="base" hangingPunct="1">
              <a:lnSpc>
                <a:spcPts val="2800"/>
              </a:lnSpc>
              <a:spcBef>
                <a:spcPct val="0"/>
              </a:spcBef>
              <a:spcAft>
                <a:spcPct val="0"/>
              </a:spcAft>
              <a:defRPr sz="2500">
                <a:solidFill>
                  <a:srgbClr val="B6014C"/>
                </a:solidFill>
                <a:latin typeface="Futura Md BT" pitchFamily="34" charset="0"/>
              </a:defRPr>
            </a:lvl9pPr>
          </a:lstStyle>
          <a:p>
            <a:pPr algn="ctr" eaLnBrk="1" hangingPunct="1">
              <a:lnSpc>
                <a:spcPct val="100000"/>
              </a:lnSpc>
              <a:defRPr/>
            </a:pPr>
            <a:r>
              <a:rPr lang="es-CO" sz="1800" dirty="0" smtClean="0">
                <a:solidFill>
                  <a:srgbClr val="B6014C"/>
                </a:solidFill>
                <a:latin typeface="+mj-lt"/>
                <a:cs typeface="Arial" charset="0"/>
              </a:rPr>
              <a:t/>
            </a:r>
            <a:br>
              <a:rPr lang="es-CO" sz="1800" dirty="0" smtClean="0">
                <a:solidFill>
                  <a:srgbClr val="B6014C"/>
                </a:solidFill>
                <a:latin typeface="+mj-lt"/>
                <a:cs typeface="Arial" charset="0"/>
              </a:rPr>
            </a:br>
            <a:r>
              <a:rPr lang="es-CO" sz="6400" dirty="0">
                <a:solidFill>
                  <a:srgbClr val="B6014C"/>
                </a:solidFill>
                <a:latin typeface="+mj-lt"/>
                <a:cs typeface="Arial" charset="0"/>
              </a:rPr>
              <a:t>PREGUNTAS SOBRE </a:t>
            </a:r>
            <a:r>
              <a:rPr lang="es-CO" sz="6400" dirty="0" smtClean="0">
                <a:solidFill>
                  <a:srgbClr val="B6014C"/>
                </a:solidFill>
                <a:latin typeface="+mj-lt"/>
                <a:cs typeface="Arial" charset="0"/>
              </a:rPr>
              <a:t>AUTORECONOCIMIENTO </a:t>
            </a:r>
            <a:r>
              <a:rPr lang="es-CO" sz="6400" dirty="0">
                <a:solidFill>
                  <a:srgbClr val="B6014C"/>
                </a:solidFill>
                <a:latin typeface="+mj-lt"/>
                <a:cs typeface="Arial" charset="0"/>
              </a:rPr>
              <a:t>ÉTNICO</a:t>
            </a:r>
          </a:p>
          <a:p>
            <a:pPr algn="ctr" eaLnBrk="1" hangingPunct="1">
              <a:lnSpc>
                <a:spcPct val="100000"/>
              </a:lnSpc>
              <a:defRPr/>
            </a:pPr>
            <a:r>
              <a:rPr lang="es-CO" sz="6400" dirty="0">
                <a:solidFill>
                  <a:srgbClr val="B6014C"/>
                </a:solidFill>
                <a:latin typeface="+mj-lt"/>
                <a:cs typeface="Arial" charset="0"/>
              </a:rPr>
              <a:t>CAPÍTULO. CARACTERÍSTICAS Y COMPOSICIÓN DEL HOGAR</a:t>
            </a:r>
            <a:r>
              <a:rPr lang="es-ES_tradnl" sz="6400" dirty="0">
                <a:solidFill>
                  <a:srgbClr val="B6014C"/>
                </a:solidFill>
                <a:latin typeface="+mj-lt"/>
                <a:cs typeface="Arial" charset="0"/>
              </a:rPr>
              <a:t/>
            </a:r>
            <a:br>
              <a:rPr lang="es-ES_tradnl" sz="6400" dirty="0">
                <a:solidFill>
                  <a:srgbClr val="B6014C"/>
                </a:solidFill>
                <a:latin typeface="+mj-lt"/>
                <a:cs typeface="Arial" charset="0"/>
              </a:rPr>
            </a:br>
            <a:r>
              <a:rPr lang="es-ES_tradnl" sz="6400" dirty="0">
                <a:solidFill>
                  <a:srgbClr val="B6014C"/>
                </a:solidFill>
                <a:latin typeface="+mj-lt"/>
                <a:cs typeface="Arial" charset="0"/>
              </a:rPr>
              <a:t>ECV 2003 - ECV 2007</a:t>
            </a:r>
            <a:r>
              <a:rPr lang="es-ES_tradnl" sz="1600" dirty="0" smtClean="0">
                <a:solidFill>
                  <a:srgbClr val="B6014C"/>
                </a:solidFill>
                <a:latin typeface="+mj-lt"/>
                <a:cs typeface="Arial" charset="0"/>
              </a:rPr>
              <a:t/>
            </a:r>
            <a:br>
              <a:rPr lang="es-ES_tradnl" sz="1600" dirty="0" smtClean="0">
                <a:solidFill>
                  <a:srgbClr val="B6014C"/>
                </a:solidFill>
                <a:latin typeface="+mj-lt"/>
                <a:cs typeface="Arial" charset="0"/>
              </a:rPr>
            </a:br>
            <a:r>
              <a:rPr lang="es-ES_tradnl" sz="1600" dirty="0" smtClean="0">
                <a:solidFill>
                  <a:srgbClr val="B6014C"/>
                </a:solidFill>
                <a:latin typeface="+mj-lt"/>
                <a:cs typeface="Arial" charset="0"/>
              </a:rPr>
              <a:t> </a:t>
            </a:r>
            <a:endParaRPr lang="es-ES_tradnl" sz="1600" dirty="0">
              <a:solidFill>
                <a:srgbClr val="B6014C"/>
              </a:solidFill>
              <a:latin typeface="+mj-lt"/>
              <a:cs typeface="Arial" charset="0"/>
            </a:endParaRPr>
          </a:p>
        </p:txBody>
      </p:sp>
    </p:spTree>
    <p:extLst>
      <p:ext uri="{BB962C8B-B14F-4D97-AF65-F5344CB8AC3E}">
        <p14:creationId xmlns:p14="http://schemas.microsoft.com/office/powerpoint/2010/main" val="1698105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556056" y="5870575"/>
            <a:ext cx="7848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Futura Std Book" pitchFamily="34" charset="0"/>
                <a:cs typeface="Arial" charset="0"/>
              </a:defRPr>
            </a:lvl1pPr>
            <a:lvl2pPr marL="742950" indent="-285750" eaLnBrk="0" hangingPunct="0">
              <a:defRPr>
                <a:solidFill>
                  <a:schemeClr val="tx1"/>
                </a:solidFill>
                <a:latin typeface="Futura Std Book" pitchFamily="34" charset="0"/>
                <a:cs typeface="Arial" charset="0"/>
              </a:defRPr>
            </a:lvl2pPr>
            <a:lvl3pPr marL="1143000" indent="-228600" eaLnBrk="0" hangingPunct="0">
              <a:defRPr>
                <a:solidFill>
                  <a:schemeClr val="tx1"/>
                </a:solidFill>
                <a:latin typeface="Futura Std Book" pitchFamily="34" charset="0"/>
                <a:cs typeface="Arial" charset="0"/>
              </a:defRPr>
            </a:lvl3pPr>
            <a:lvl4pPr marL="1600200" indent="-228600" eaLnBrk="0" hangingPunct="0">
              <a:defRPr>
                <a:solidFill>
                  <a:schemeClr val="tx1"/>
                </a:solidFill>
                <a:latin typeface="Futura Std Book" pitchFamily="34" charset="0"/>
                <a:cs typeface="Arial" charset="0"/>
              </a:defRPr>
            </a:lvl4pPr>
            <a:lvl5pPr marL="2057400" indent="-228600" eaLnBrk="0" hangingPunct="0">
              <a:defRPr>
                <a:solidFill>
                  <a:schemeClr val="tx1"/>
                </a:solidFill>
                <a:latin typeface="Futura Std Book" pitchFamily="34" charset="0"/>
                <a:cs typeface="Arial" charset="0"/>
              </a:defRPr>
            </a:lvl5pPr>
            <a:lvl6pPr marL="2514600" indent="-228600" eaLnBrk="0" fontAlgn="base" hangingPunct="0">
              <a:spcBef>
                <a:spcPct val="0"/>
              </a:spcBef>
              <a:spcAft>
                <a:spcPct val="0"/>
              </a:spcAft>
              <a:defRPr>
                <a:solidFill>
                  <a:schemeClr val="tx1"/>
                </a:solidFill>
                <a:latin typeface="Futura Std Book" pitchFamily="34" charset="0"/>
                <a:cs typeface="Arial" charset="0"/>
              </a:defRPr>
            </a:lvl6pPr>
            <a:lvl7pPr marL="2971800" indent="-228600" eaLnBrk="0" fontAlgn="base" hangingPunct="0">
              <a:spcBef>
                <a:spcPct val="0"/>
              </a:spcBef>
              <a:spcAft>
                <a:spcPct val="0"/>
              </a:spcAft>
              <a:defRPr>
                <a:solidFill>
                  <a:schemeClr val="tx1"/>
                </a:solidFill>
                <a:latin typeface="Futura Std Book" pitchFamily="34" charset="0"/>
                <a:cs typeface="Arial" charset="0"/>
              </a:defRPr>
            </a:lvl7pPr>
            <a:lvl8pPr marL="3429000" indent="-228600" eaLnBrk="0" fontAlgn="base" hangingPunct="0">
              <a:spcBef>
                <a:spcPct val="0"/>
              </a:spcBef>
              <a:spcAft>
                <a:spcPct val="0"/>
              </a:spcAft>
              <a:defRPr>
                <a:solidFill>
                  <a:schemeClr val="tx1"/>
                </a:solidFill>
                <a:latin typeface="Futura Std Book" pitchFamily="34" charset="0"/>
                <a:cs typeface="Arial" charset="0"/>
              </a:defRPr>
            </a:lvl8pPr>
            <a:lvl9pPr marL="3886200" indent="-228600" eaLnBrk="0" fontAlgn="base" hangingPunct="0">
              <a:spcBef>
                <a:spcPct val="0"/>
              </a:spcBef>
              <a:spcAft>
                <a:spcPct val="0"/>
              </a:spcAft>
              <a:defRPr>
                <a:solidFill>
                  <a:schemeClr val="tx1"/>
                </a:solidFill>
                <a:latin typeface="Futura Std Book" pitchFamily="34" charset="0"/>
                <a:cs typeface="Arial" charset="0"/>
              </a:defRPr>
            </a:lvl9pPr>
          </a:lstStyle>
          <a:p>
            <a:pPr eaLnBrk="1" hangingPunct="1">
              <a:defRPr/>
            </a:pPr>
            <a:r>
              <a:rPr lang="es-ES" altLang="es-CO" sz="1000" dirty="0" smtClean="0">
                <a:latin typeface="+mn-lt"/>
              </a:rPr>
              <a:t>Fuente: DANE ECV 2010 - ECV 2012. </a:t>
            </a:r>
          </a:p>
        </p:txBody>
      </p:sp>
      <p:graphicFrame>
        <p:nvGraphicFramePr>
          <p:cNvPr id="4" name="3 Tabla"/>
          <p:cNvGraphicFramePr>
            <a:graphicFrameLocks noGrp="1"/>
          </p:cNvGraphicFramePr>
          <p:nvPr>
            <p:extLst>
              <p:ext uri="{D42A27DB-BD31-4B8C-83A1-F6EECF244321}">
                <p14:modId xmlns:p14="http://schemas.microsoft.com/office/powerpoint/2010/main" val="1828129970"/>
              </p:ext>
            </p:extLst>
          </p:nvPr>
        </p:nvGraphicFramePr>
        <p:xfrm>
          <a:off x="1403648" y="1916832"/>
          <a:ext cx="3076708" cy="3802380"/>
        </p:xfrm>
        <a:graphic>
          <a:graphicData uri="http://schemas.openxmlformats.org/drawingml/2006/table">
            <a:tbl>
              <a:tblPr>
                <a:tableStyleId>{5C22544A-7EE6-4342-B048-85BDC9FD1C3A}</a:tableStyleId>
              </a:tblPr>
              <a:tblGrid>
                <a:gridCol w="3076708"/>
              </a:tblGrid>
              <a:tr h="0">
                <a:tc>
                  <a:txBody>
                    <a:bodyPr/>
                    <a:lstStyle/>
                    <a:p>
                      <a:pPr marL="0" algn="ctr" defTabSz="914400" rtl="0" eaLnBrk="1" fontAlgn="ctr" latinLnBrk="0" hangingPunct="1"/>
                      <a:r>
                        <a:rPr lang="es-CO" sz="1200" b="1" kern="1200" dirty="0">
                          <a:solidFill>
                            <a:srgbClr val="B6014C"/>
                          </a:solidFill>
                          <a:latin typeface="+mj-lt"/>
                          <a:ea typeface="+mj-ea"/>
                          <a:cs typeface="Arial" charset="0"/>
                        </a:rPr>
                        <a:t>ECV 2010</a:t>
                      </a:r>
                    </a:p>
                  </a:txBody>
                  <a:tcPr marL="9525" marR="9525" marT="9525" marB="0" anchor="ctr"/>
                </a:tc>
              </a:tr>
              <a:tr h="1628775">
                <a:tc>
                  <a:txBody>
                    <a:bodyPr/>
                    <a:lstStyle/>
                    <a:p>
                      <a:pPr algn="l" fontAlgn="ctr"/>
                      <a:r>
                        <a:rPr lang="es-CO" sz="1200" b="1" u="none" strike="noStrike" dirty="0">
                          <a:solidFill>
                            <a:srgbClr val="0070C0"/>
                          </a:solidFill>
                          <a:effectLst/>
                        </a:rPr>
                        <a:t>¿De cuál de los siguientes grupos étnicos se considera usted?     </a:t>
                      </a:r>
                      <a:endParaRPr lang="es-CO" sz="1200" b="1" u="none" strike="noStrike" dirty="0" smtClean="0">
                        <a:solidFill>
                          <a:srgbClr val="0070C0"/>
                        </a:solidFill>
                        <a:effectLst/>
                      </a:endParaRPr>
                    </a:p>
                    <a:p>
                      <a:pPr algn="l" fontAlgn="ctr"/>
                      <a:r>
                        <a:rPr lang="es-CO" sz="1200" b="1" u="none" strike="noStrike" dirty="0" smtClean="0">
                          <a:solidFill>
                            <a:srgbClr val="0070C0"/>
                          </a:solidFill>
                          <a:effectLst/>
                        </a:rPr>
                        <a:t>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Indígena                                       </a:t>
                      </a:r>
                      <a:r>
                        <a:rPr lang="es-CO" sz="1200" b="1" u="none" strike="noStrike" dirty="0" smtClean="0">
                          <a:solidFill>
                            <a:srgbClr val="0070C0"/>
                          </a:solidFill>
                          <a:effectLst/>
                        </a:rPr>
                        <a:t>           1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Gitano (Rom)                                </a:t>
                      </a:r>
                      <a:r>
                        <a:rPr lang="es-CO" sz="1200" b="1" u="none" strike="noStrike" dirty="0" smtClean="0">
                          <a:solidFill>
                            <a:srgbClr val="0070C0"/>
                          </a:solidFill>
                          <a:effectLst/>
                        </a:rPr>
                        <a:t>          2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Raizal del archipiélago                   </a:t>
                      </a:r>
                      <a:r>
                        <a:rPr lang="es-CO" sz="1200" b="1" u="none" strike="noStrike" dirty="0" smtClean="0">
                          <a:solidFill>
                            <a:srgbClr val="0070C0"/>
                          </a:solidFill>
                          <a:effectLst/>
                        </a:rPr>
                        <a:t>       3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Palenquero                                   </a:t>
                      </a:r>
                      <a:r>
                        <a:rPr lang="es-CO" sz="1200" b="1" u="none" strike="noStrike" dirty="0" smtClean="0">
                          <a:solidFill>
                            <a:srgbClr val="0070C0"/>
                          </a:solidFill>
                          <a:effectLst/>
                        </a:rPr>
                        <a:t>          4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Negro, mulato (afrodescendiente)   </a:t>
                      </a:r>
                      <a:r>
                        <a:rPr lang="es-CO" sz="1200" b="1" u="none" strike="noStrike" dirty="0" smtClean="0">
                          <a:solidFill>
                            <a:srgbClr val="0070C0"/>
                          </a:solidFill>
                          <a:effectLst/>
                        </a:rPr>
                        <a:t>    5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Ninguno de los anteriores              </a:t>
                      </a:r>
                      <a:r>
                        <a:rPr lang="es-CO" sz="1200" b="1" u="none" strike="noStrike" dirty="0" smtClean="0">
                          <a:solidFill>
                            <a:srgbClr val="0070C0"/>
                          </a:solidFill>
                          <a:effectLst/>
                        </a:rPr>
                        <a:t>      6</a:t>
                      </a:r>
                      <a:r>
                        <a:rPr lang="es-CO" sz="1200" b="1" u="none" strike="noStrike" dirty="0">
                          <a:solidFill>
                            <a:srgbClr val="0070C0"/>
                          </a:solidFill>
                          <a:effectLst/>
                        </a:rPr>
                        <a:t/>
                      </a:r>
                      <a:br>
                        <a:rPr lang="es-CO" sz="1200" b="1" u="none" strike="noStrike" dirty="0">
                          <a:solidFill>
                            <a:srgbClr val="0070C0"/>
                          </a:solidFill>
                          <a:effectLst/>
                        </a:rPr>
                      </a:br>
                      <a:endParaRPr lang="es-CO" sz="1200" b="1" i="0" u="none" strike="noStrike" dirty="0">
                        <a:solidFill>
                          <a:srgbClr val="0070C0"/>
                        </a:solidFill>
                        <a:effectLst/>
                        <a:latin typeface="Arial"/>
                      </a:endParaRPr>
                    </a:p>
                  </a:txBody>
                  <a:tcPr marL="9525" marR="9525" marT="9525" marB="0" anchor="ctr"/>
                </a:tc>
              </a:tr>
              <a:tr h="676275">
                <a:tc>
                  <a:txBody>
                    <a:bodyPr/>
                    <a:lstStyle/>
                    <a:p>
                      <a:pPr algn="ctr" fontAlgn="ctr"/>
                      <a:r>
                        <a:rPr lang="es-CO" sz="1200" b="1" u="none" strike="noStrike">
                          <a:solidFill>
                            <a:srgbClr val="0070C0"/>
                          </a:solidFill>
                          <a:effectLst/>
                        </a:rPr>
                        <a:t>¿A cuál pueblo o etnia indígena pertenece________?</a:t>
                      </a:r>
                      <a:endParaRPr lang="es-CO" sz="1200" b="1" i="0" u="none" strike="noStrike">
                        <a:solidFill>
                          <a:srgbClr val="0070C0"/>
                        </a:solidFill>
                        <a:effectLst/>
                        <a:latin typeface="Arial"/>
                      </a:endParaRPr>
                    </a:p>
                  </a:txBody>
                  <a:tcPr marL="9525" marR="9525" marT="9525" marB="0" anchor="ctr"/>
                </a:tc>
              </a:tr>
              <a:tr h="1095375">
                <a:tc>
                  <a:txBody>
                    <a:bodyPr/>
                    <a:lstStyle/>
                    <a:p>
                      <a:pPr algn="ctr" fontAlgn="ctr"/>
                      <a:r>
                        <a:rPr lang="es-CO" sz="1200" b="1" u="none" strike="noStrike" dirty="0">
                          <a:solidFill>
                            <a:srgbClr val="0070C0"/>
                          </a:solidFill>
                          <a:effectLst/>
                        </a:rPr>
                        <a:t>¿________habla el idioma o lengua de su pueblo o etnia?                                         </a:t>
                      </a:r>
                      <a:endParaRPr lang="es-CO" sz="1200" b="1" u="none" strike="noStrike" dirty="0" smtClean="0">
                        <a:solidFill>
                          <a:srgbClr val="0070C0"/>
                        </a:solidFill>
                        <a:effectLst/>
                      </a:endParaRPr>
                    </a:p>
                    <a:p>
                      <a:pPr algn="ctr" fontAlgn="ctr"/>
                      <a:endParaRPr lang="es-CO" sz="1200" b="1" u="none" strike="noStrike" dirty="0" smtClean="0">
                        <a:solidFill>
                          <a:srgbClr val="0070C0"/>
                        </a:solidFill>
                        <a:effectLst/>
                      </a:endParaRPr>
                    </a:p>
                    <a:p>
                      <a:pPr algn="ctr" fontAlgn="ctr"/>
                      <a:r>
                        <a:rPr lang="es-CO" sz="1200" b="1" u="none" strike="noStrike" dirty="0" smtClean="0">
                          <a:solidFill>
                            <a:srgbClr val="0070C0"/>
                          </a:solidFill>
                          <a:effectLst/>
                        </a:rPr>
                        <a:t>Si   </a:t>
                      </a:r>
                      <a:r>
                        <a:rPr lang="es-CO" sz="1200" b="1" u="none" strike="noStrike" dirty="0">
                          <a:solidFill>
                            <a:srgbClr val="0070C0"/>
                          </a:solidFill>
                          <a:effectLst/>
                        </a:rPr>
                        <a:t>1                                                 </a:t>
                      </a:r>
                      <a:endParaRPr lang="es-CO" sz="1200" b="1" u="none" strike="noStrike" dirty="0" smtClean="0">
                        <a:solidFill>
                          <a:srgbClr val="0070C0"/>
                        </a:solidFill>
                        <a:effectLst/>
                      </a:endParaRPr>
                    </a:p>
                    <a:p>
                      <a:pPr algn="ctr" fontAlgn="ctr"/>
                      <a:r>
                        <a:rPr lang="es-CO" sz="1200" b="1" u="none" strike="noStrike" dirty="0" smtClean="0">
                          <a:solidFill>
                            <a:srgbClr val="0070C0"/>
                          </a:solidFill>
                          <a:effectLst/>
                        </a:rPr>
                        <a:t> </a:t>
                      </a:r>
                      <a:r>
                        <a:rPr lang="es-CO" sz="1200" b="1" u="none" strike="noStrike" dirty="0">
                          <a:solidFill>
                            <a:srgbClr val="0070C0"/>
                          </a:solidFill>
                          <a:effectLst/>
                        </a:rPr>
                        <a:t>No  2 </a:t>
                      </a:r>
                      <a:endParaRPr lang="es-CO" sz="1200" b="1" i="0" u="none" strike="noStrike" dirty="0">
                        <a:solidFill>
                          <a:srgbClr val="0070C0"/>
                        </a:solidFill>
                        <a:effectLst/>
                        <a:latin typeface="Arial"/>
                      </a:endParaRPr>
                    </a:p>
                  </a:txBody>
                  <a:tcPr marL="9525" marR="9525" marT="9525" marB="0"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223118626"/>
              </p:ext>
            </p:extLst>
          </p:nvPr>
        </p:nvGraphicFramePr>
        <p:xfrm>
          <a:off x="5436096" y="2060848"/>
          <a:ext cx="2880320" cy="2232248"/>
        </p:xfrm>
        <a:graphic>
          <a:graphicData uri="http://schemas.openxmlformats.org/drawingml/2006/table">
            <a:tbl>
              <a:tblPr>
                <a:tableStyleId>{5C22544A-7EE6-4342-B048-85BDC9FD1C3A}</a:tableStyleId>
              </a:tblPr>
              <a:tblGrid>
                <a:gridCol w="2880320"/>
              </a:tblGrid>
              <a:tr h="218986">
                <a:tc>
                  <a:txBody>
                    <a:bodyPr/>
                    <a:lstStyle/>
                    <a:p>
                      <a:pPr marL="0" algn="ctr" defTabSz="914400" rtl="0" eaLnBrk="1" fontAlgn="ctr" latinLnBrk="0" hangingPunct="1"/>
                      <a:r>
                        <a:rPr lang="es-CO" sz="1200" b="1" kern="1200" dirty="0">
                          <a:solidFill>
                            <a:srgbClr val="B6014C"/>
                          </a:solidFill>
                          <a:latin typeface="+mj-lt"/>
                          <a:ea typeface="+mj-ea"/>
                          <a:cs typeface="Arial" charset="0"/>
                        </a:rPr>
                        <a:t>ECV 2012</a:t>
                      </a:r>
                    </a:p>
                  </a:txBody>
                  <a:tcPr marL="9525" marR="9525" marT="9525" marB="0" anchor="ctr"/>
                </a:tc>
              </a:tr>
              <a:tr h="2013262">
                <a:tc>
                  <a:txBody>
                    <a:bodyPr/>
                    <a:lstStyle/>
                    <a:p>
                      <a:pPr algn="l" fontAlgn="ctr"/>
                      <a:r>
                        <a:rPr lang="es-CO" sz="1200" b="1" u="none" strike="noStrike" dirty="0">
                          <a:solidFill>
                            <a:srgbClr val="0070C0"/>
                          </a:solidFill>
                          <a:effectLst/>
                        </a:rPr>
                        <a:t>De acuerdo con su cultura, pueblo o rasgos físicos, … es o se reconoce como:  </a:t>
                      </a:r>
                      <a:endParaRPr lang="es-CO" sz="1200" b="1" u="none" strike="noStrike" dirty="0" smtClean="0">
                        <a:solidFill>
                          <a:srgbClr val="0070C0"/>
                        </a:solidFill>
                        <a:effectLst/>
                      </a:endParaRPr>
                    </a:p>
                    <a:p>
                      <a:pPr algn="l" fontAlgn="ctr"/>
                      <a:r>
                        <a:rPr lang="es-CO" sz="1200" b="1" u="none" strike="noStrike" dirty="0" smtClean="0">
                          <a:solidFill>
                            <a:srgbClr val="0070C0"/>
                          </a:solidFill>
                          <a:effectLst/>
                        </a:rPr>
                        <a:t> </a:t>
                      </a:r>
                    </a:p>
                    <a:p>
                      <a:pPr algn="l" fontAlgn="ctr"/>
                      <a:r>
                        <a:rPr lang="es-CO" sz="1200" b="1" u="none" strike="noStrike" dirty="0" smtClean="0">
                          <a:solidFill>
                            <a:srgbClr val="0070C0"/>
                          </a:solidFill>
                          <a:effectLst/>
                        </a:rPr>
                        <a:t> Indígena                                              1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Gitano (Rom)                              </a:t>
                      </a:r>
                      <a:r>
                        <a:rPr lang="es-CO" sz="1200" b="1" u="none" strike="noStrike" dirty="0" smtClean="0">
                          <a:solidFill>
                            <a:srgbClr val="0070C0"/>
                          </a:solidFill>
                          <a:effectLst/>
                        </a:rPr>
                        <a:t>         2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Raizal del archipiélago                </a:t>
                      </a:r>
                      <a:r>
                        <a:rPr lang="es-CO" sz="1200" b="1" u="none" strike="noStrike" dirty="0" smtClean="0">
                          <a:solidFill>
                            <a:srgbClr val="0070C0"/>
                          </a:solidFill>
                          <a:effectLst/>
                        </a:rPr>
                        <a:t>       3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Palenquero                                 </a:t>
                      </a:r>
                      <a:r>
                        <a:rPr lang="es-CO" sz="1200" b="1" u="none" strike="noStrike" dirty="0" smtClean="0">
                          <a:solidFill>
                            <a:srgbClr val="0070C0"/>
                          </a:solidFill>
                          <a:effectLst/>
                        </a:rPr>
                        <a:t>         4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Negro, mulato (afrodescendiente) </a:t>
                      </a:r>
                      <a:r>
                        <a:rPr lang="es-CO" sz="1200" b="1" u="none" strike="noStrike" dirty="0" smtClean="0">
                          <a:solidFill>
                            <a:srgbClr val="0070C0"/>
                          </a:solidFill>
                          <a:effectLst/>
                        </a:rPr>
                        <a:t>    5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Ninguno de los anteriores            </a:t>
                      </a:r>
                      <a:r>
                        <a:rPr lang="es-CO" sz="1200" b="1" u="none" strike="noStrike" dirty="0" smtClean="0">
                          <a:solidFill>
                            <a:srgbClr val="0070C0"/>
                          </a:solidFill>
                          <a:effectLst/>
                        </a:rPr>
                        <a:t>      6</a:t>
                      </a:r>
                      <a:endParaRPr lang="es-CO" sz="1200" b="1" i="0" u="none" strike="noStrike" dirty="0">
                        <a:solidFill>
                          <a:srgbClr val="0070C0"/>
                        </a:solidFill>
                        <a:effectLst/>
                        <a:latin typeface="Arial"/>
                      </a:endParaRPr>
                    </a:p>
                  </a:txBody>
                  <a:tcPr marL="9525" marR="9525" marT="9525" marB="0" anchor="ctr"/>
                </a:tc>
              </a:tr>
            </a:tbl>
          </a:graphicData>
        </a:graphic>
      </p:graphicFrame>
      <p:sp>
        <p:nvSpPr>
          <p:cNvPr id="11" name="Rectangle 2"/>
          <p:cNvSpPr txBox="1">
            <a:spLocks noChangeArrowheads="1"/>
          </p:cNvSpPr>
          <p:nvPr/>
        </p:nvSpPr>
        <p:spPr bwMode="auto">
          <a:xfrm>
            <a:off x="523156" y="692695"/>
            <a:ext cx="8135938"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25000" lnSpcReduction="20000"/>
          </a:bodyPr>
          <a:lstStyle>
            <a:lvl1pPr algn="r" rtl="0" eaLnBrk="0" fontAlgn="base" hangingPunct="0">
              <a:lnSpc>
                <a:spcPts val="2800"/>
              </a:lnSpc>
              <a:spcBef>
                <a:spcPct val="0"/>
              </a:spcBef>
              <a:spcAft>
                <a:spcPct val="0"/>
              </a:spcAft>
              <a:defRPr sz="2500" kern="1200">
                <a:solidFill>
                  <a:schemeClr val="bg1"/>
                </a:solidFill>
                <a:latin typeface="Calibri" panose="020F0502020204030204" pitchFamily="34" charset="0"/>
                <a:ea typeface="+mj-ea"/>
                <a:cs typeface="+mj-cs"/>
              </a:defRPr>
            </a:lvl1pPr>
            <a:lvl2pPr algn="r" rtl="0" eaLnBrk="0" fontAlgn="base" hangingPunct="0">
              <a:lnSpc>
                <a:spcPts val="2800"/>
              </a:lnSpc>
              <a:spcBef>
                <a:spcPct val="0"/>
              </a:spcBef>
              <a:spcAft>
                <a:spcPct val="0"/>
              </a:spcAft>
              <a:defRPr sz="2500">
                <a:solidFill>
                  <a:srgbClr val="B6014C"/>
                </a:solidFill>
                <a:latin typeface="Futura Md BT" pitchFamily="34" charset="0"/>
              </a:defRPr>
            </a:lvl2pPr>
            <a:lvl3pPr algn="r" rtl="0" eaLnBrk="0" fontAlgn="base" hangingPunct="0">
              <a:lnSpc>
                <a:spcPts val="2800"/>
              </a:lnSpc>
              <a:spcBef>
                <a:spcPct val="0"/>
              </a:spcBef>
              <a:spcAft>
                <a:spcPct val="0"/>
              </a:spcAft>
              <a:defRPr sz="2500">
                <a:solidFill>
                  <a:srgbClr val="B6014C"/>
                </a:solidFill>
                <a:latin typeface="Futura Md BT" pitchFamily="34" charset="0"/>
              </a:defRPr>
            </a:lvl3pPr>
            <a:lvl4pPr algn="r" rtl="0" eaLnBrk="0" fontAlgn="base" hangingPunct="0">
              <a:lnSpc>
                <a:spcPts val="2800"/>
              </a:lnSpc>
              <a:spcBef>
                <a:spcPct val="0"/>
              </a:spcBef>
              <a:spcAft>
                <a:spcPct val="0"/>
              </a:spcAft>
              <a:defRPr sz="2500">
                <a:solidFill>
                  <a:srgbClr val="B6014C"/>
                </a:solidFill>
                <a:latin typeface="Futura Md BT" pitchFamily="34" charset="0"/>
              </a:defRPr>
            </a:lvl4pPr>
            <a:lvl5pPr algn="r" rtl="0" eaLnBrk="0" fontAlgn="base" hangingPunct="0">
              <a:lnSpc>
                <a:spcPts val="2800"/>
              </a:lnSpc>
              <a:spcBef>
                <a:spcPct val="0"/>
              </a:spcBef>
              <a:spcAft>
                <a:spcPct val="0"/>
              </a:spcAft>
              <a:defRPr sz="2500">
                <a:solidFill>
                  <a:srgbClr val="B6014C"/>
                </a:solidFill>
                <a:latin typeface="Futura Md BT" pitchFamily="34" charset="0"/>
              </a:defRPr>
            </a:lvl5pPr>
            <a:lvl6pPr marL="457200" algn="r" rtl="0" eaLnBrk="1" fontAlgn="base" hangingPunct="1">
              <a:lnSpc>
                <a:spcPts val="2800"/>
              </a:lnSpc>
              <a:spcBef>
                <a:spcPct val="0"/>
              </a:spcBef>
              <a:spcAft>
                <a:spcPct val="0"/>
              </a:spcAft>
              <a:defRPr sz="2500">
                <a:solidFill>
                  <a:srgbClr val="B6014C"/>
                </a:solidFill>
                <a:latin typeface="Futura Md BT" pitchFamily="34" charset="0"/>
              </a:defRPr>
            </a:lvl6pPr>
            <a:lvl7pPr marL="914400" algn="r" rtl="0" eaLnBrk="1" fontAlgn="base" hangingPunct="1">
              <a:lnSpc>
                <a:spcPts val="2800"/>
              </a:lnSpc>
              <a:spcBef>
                <a:spcPct val="0"/>
              </a:spcBef>
              <a:spcAft>
                <a:spcPct val="0"/>
              </a:spcAft>
              <a:defRPr sz="2500">
                <a:solidFill>
                  <a:srgbClr val="B6014C"/>
                </a:solidFill>
                <a:latin typeface="Futura Md BT" pitchFamily="34" charset="0"/>
              </a:defRPr>
            </a:lvl7pPr>
            <a:lvl8pPr marL="1371600" algn="r" rtl="0" eaLnBrk="1" fontAlgn="base" hangingPunct="1">
              <a:lnSpc>
                <a:spcPts val="2800"/>
              </a:lnSpc>
              <a:spcBef>
                <a:spcPct val="0"/>
              </a:spcBef>
              <a:spcAft>
                <a:spcPct val="0"/>
              </a:spcAft>
              <a:defRPr sz="2500">
                <a:solidFill>
                  <a:srgbClr val="B6014C"/>
                </a:solidFill>
                <a:latin typeface="Futura Md BT" pitchFamily="34" charset="0"/>
              </a:defRPr>
            </a:lvl8pPr>
            <a:lvl9pPr marL="1828800" algn="r" rtl="0" eaLnBrk="1" fontAlgn="base" hangingPunct="1">
              <a:lnSpc>
                <a:spcPts val="2800"/>
              </a:lnSpc>
              <a:spcBef>
                <a:spcPct val="0"/>
              </a:spcBef>
              <a:spcAft>
                <a:spcPct val="0"/>
              </a:spcAft>
              <a:defRPr sz="2500">
                <a:solidFill>
                  <a:srgbClr val="B6014C"/>
                </a:solidFill>
                <a:latin typeface="Futura Md BT" pitchFamily="34" charset="0"/>
              </a:defRPr>
            </a:lvl9pPr>
          </a:lstStyle>
          <a:p>
            <a:pPr algn="ctr" eaLnBrk="1" hangingPunct="1">
              <a:lnSpc>
                <a:spcPct val="100000"/>
              </a:lnSpc>
              <a:defRPr/>
            </a:pPr>
            <a:r>
              <a:rPr lang="es-CO" sz="1800" dirty="0" smtClean="0">
                <a:solidFill>
                  <a:srgbClr val="B6014C"/>
                </a:solidFill>
                <a:latin typeface="+mj-lt"/>
                <a:cs typeface="Arial" charset="0"/>
              </a:rPr>
              <a:t/>
            </a:r>
            <a:br>
              <a:rPr lang="es-CO" sz="1800" dirty="0" smtClean="0">
                <a:solidFill>
                  <a:srgbClr val="B6014C"/>
                </a:solidFill>
                <a:latin typeface="+mj-lt"/>
                <a:cs typeface="Arial" charset="0"/>
              </a:rPr>
            </a:br>
            <a:r>
              <a:rPr lang="es-CO" sz="6400" dirty="0">
                <a:solidFill>
                  <a:srgbClr val="B6014C"/>
                </a:solidFill>
                <a:latin typeface="+mj-lt"/>
                <a:cs typeface="Arial" charset="0"/>
              </a:rPr>
              <a:t>PREGUNTAS SOBRE </a:t>
            </a:r>
            <a:r>
              <a:rPr lang="es-CO" sz="6400" dirty="0" smtClean="0">
                <a:solidFill>
                  <a:srgbClr val="B6014C"/>
                </a:solidFill>
                <a:latin typeface="+mj-lt"/>
                <a:cs typeface="Arial" charset="0"/>
              </a:rPr>
              <a:t>AUTORECONOCIMIENTO </a:t>
            </a:r>
            <a:r>
              <a:rPr lang="es-CO" sz="6400" dirty="0">
                <a:solidFill>
                  <a:srgbClr val="B6014C"/>
                </a:solidFill>
                <a:latin typeface="+mj-lt"/>
                <a:cs typeface="Arial" charset="0"/>
              </a:rPr>
              <a:t>ÉTNICO</a:t>
            </a:r>
          </a:p>
          <a:p>
            <a:pPr algn="ctr" eaLnBrk="1" hangingPunct="1">
              <a:lnSpc>
                <a:spcPct val="100000"/>
              </a:lnSpc>
              <a:defRPr/>
            </a:pPr>
            <a:r>
              <a:rPr lang="es-CO" sz="6400" dirty="0">
                <a:solidFill>
                  <a:srgbClr val="B6014C"/>
                </a:solidFill>
                <a:latin typeface="+mj-lt"/>
                <a:cs typeface="Arial" charset="0"/>
              </a:rPr>
              <a:t>CAPÍTULO. CARACTERÍSTICAS Y COMPOSICIÓN DEL HOGAR</a:t>
            </a:r>
            <a:r>
              <a:rPr lang="es-ES_tradnl" sz="6400" dirty="0">
                <a:solidFill>
                  <a:srgbClr val="B6014C"/>
                </a:solidFill>
                <a:latin typeface="+mj-lt"/>
                <a:cs typeface="Arial" charset="0"/>
              </a:rPr>
              <a:t/>
            </a:r>
            <a:br>
              <a:rPr lang="es-ES_tradnl" sz="6400" dirty="0">
                <a:solidFill>
                  <a:srgbClr val="B6014C"/>
                </a:solidFill>
                <a:latin typeface="+mj-lt"/>
                <a:cs typeface="Arial" charset="0"/>
              </a:rPr>
            </a:br>
            <a:r>
              <a:rPr lang="es-ES_tradnl" sz="6400" dirty="0">
                <a:solidFill>
                  <a:srgbClr val="B6014C"/>
                </a:solidFill>
                <a:latin typeface="+mj-lt"/>
                <a:cs typeface="Arial" charset="0"/>
              </a:rPr>
              <a:t>ECV </a:t>
            </a:r>
            <a:r>
              <a:rPr lang="es-ES_tradnl" sz="6400" dirty="0" smtClean="0">
                <a:solidFill>
                  <a:srgbClr val="B6014C"/>
                </a:solidFill>
                <a:latin typeface="+mj-lt"/>
                <a:cs typeface="Arial" charset="0"/>
              </a:rPr>
              <a:t>2010 </a:t>
            </a:r>
            <a:r>
              <a:rPr lang="es-ES_tradnl" sz="6400" dirty="0">
                <a:solidFill>
                  <a:srgbClr val="B6014C"/>
                </a:solidFill>
                <a:latin typeface="+mj-lt"/>
                <a:cs typeface="Arial" charset="0"/>
              </a:rPr>
              <a:t>- ECV </a:t>
            </a:r>
            <a:r>
              <a:rPr lang="es-ES_tradnl" sz="6400" dirty="0" smtClean="0">
                <a:solidFill>
                  <a:srgbClr val="B6014C"/>
                </a:solidFill>
                <a:latin typeface="+mj-lt"/>
                <a:cs typeface="Arial" charset="0"/>
              </a:rPr>
              <a:t>2012</a:t>
            </a:r>
            <a:r>
              <a:rPr lang="es-ES_tradnl" sz="1600" dirty="0" smtClean="0">
                <a:solidFill>
                  <a:srgbClr val="B6014C"/>
                </a:solidFill>
                <a:latin typeface="+mj-lt"/>
                <a:cs typeface="Arial" charset="0"/>
              </a:rPr>
              <a:t/>
            </a:r>
            <a:br>
              <a:rPr lang="es-ES_tradnl" sz="1600" dirty="0" smtClean="0">
                <a:solidFill>
                  <a:srgbClr val="B6014C"/>
                </a:solidFill>
                <a:latin typeface="+mj-lt"/>
                <a:cs typeface="Arial" charset="0"/>
              </a:rPr>
            </a:br>
            <a:r>
              <a:rPr lang="es-ES_tradnl" sz="1600" dirty="0" smtClean="0">
                <a:solidFill>
                  <a:srgbClr val="B6014C"/>
                </a:solidFill>
                <a:latin typeface="+mj-lt"/>
                <a:cs typeface="Arial" charset="0"/>
              </a:rPr>
              <a:t> </a:t>
            </a:r>
            <a:endParaRPr lang="es-ES_tradnl" sz="1600" dirty="0">
              <a:solidFill>
                <a:srgbClr val="B6014C"/>
              </a:solidFill>
              <a:latin typeface="+mj-lt"/>
              <a:cs typeface="Arial" charset="0"/>
            </a:endParaRPr>
          </a:p>
        </p:txBody>
      </p:sp>
    </p:spTree>
    <p:extLst>
      <p:ext uri="{BB962C8B-B14F-4D97-AF65-F5344CB8AC3E}">
        <p14:creationId xmlns:p14="http://schemas.microsoft.com/office/powerpoint/2010/main" val="10373288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556056" y="5870575"/>
            <a:ext cx="7848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Futura Std Book" pitchFamily="34" charset="0"/>
                <a:cs typeface="Arial" charset="0"/>
              </a:defRPr>
            </a:lvl1pPr>
            <a:lvl2pPr marL="742950" indent="-285750" eaLnBrk="0" hangingPunct="0">
              <a:defRPr>
                <a:solidFill>
                  <a:schemeClr val="tx1"/>
                </a:solidFill>
                <a:latin typeface="Futura Std Book" pitchFamily="34" charset="0"/>
                <a:cs typeface="Arial" charset="0"/>
              </a:defRPr>
            </a:lvl2pPr>
            <a:lvl3pPr marL="1143000" indent="-228600" eaLnBrk="0" hangingPunct="0">
              <a:defRPr>
                <a:solidFill>
                  <a:schemeClr val="tx1"/>
                </a:solidFill>
                <a:latin typeface="Futura Std Book" pitchFamily="34" charset="0"/>
                <a:cs typeface="Arial" charset="0"/>
              </a:defRPr>
            </a:lvl3pPr>
            <a:lvl4pPr marL="1600200" indent="-228600" eaLnBrk="0" hangingPunct="0">
              <a:defRPr>
                <a:solidFill>
                  <a:schemeClr val="tx1"/>
                </a:solidFill>
                <a:latin typeface="Futura Std Book" pitchFamily="34" charset="0"/>
                <a:cs typeface="Arial" charset="0"/>
              </a:defRPr>
            </a:lvl4pPr>
            <a:lvl5pPr marL="2057400" indent="-228600" eaLnBrk="0" hangingPunct="0">
              <a:defRPr>
                <a:solidFill>
                  <a:schemeClr val="tx1"/>
                </a:solidFill>
                <a:latin typeface="Futura Std Book" pitchFamily="34" charset="0"/>
                <a:cs typeface="Arial" charset="0"/>
              </a:defRPr>
            </a:lvl5pPr>
            <a:lvl6pPr marL="2514600" indent="-228600" eaLnBrk="0" fontAlgn="base" hangingPunct="0">
              <a:spcBef>
                <a:spcPct val="0"/>
              </a:spcBef>
              <a:spcAft>
                <a:spcPct val="0"/>
              </a:spcAft>
              <a:defRPr>
                <a:solidFill>
                  <a:schemeClr val="tx1"/>
                </a:solidFill>
                <a:latin typeface="Futura Std Book" pitchFamily="34" charset="0"/>
                <a:cs typeface="Arial" charset="0"/>
              </a:defRPr>
            </a:lvl6pPr>
            <a:lvl7pPr marL="2971800" indent="-228600" eaLnBrk="0" fontAlgn="base" hangingPunct="0">
              <a:spcBef>
                <a:spcPct val="0"/>
              </a:spcBef>
              <a:spcAft>
                <a:spcPct val="0"/>
              </a:spcAft>
              <a:defRPr>
                <a:solidFill>
                  <a:schemeClr val="tx1"/>
                </a:solidFill>
                <a:latin typeface="Futura Std Book" pitchFamily="34" charset="0"/>
                <a:cs typeface="Arial" charset="0"/>
              </a:defRPr>
            </a:lvl7pPr>
            <a:lvl8pPr marL="3429000" indent="-228600" eaLnBrk="0" fontAlgn="base" hangingPunct="0">
              <a:spcBef>
                <a:spcPct val="0"/>
              </a:spcBef>
              <a:spcAft>
                <a:spcPct val="0"/>
              </a:spcAft>
              <a:defRPr>
                <a:solidFill>
                  <a:schemeClr val="tx1"/>
                </a:solidFill>
                <a:latin typeface="Futura Std Book" pitchFamily="34" charset="0"/>
                <a:cs typeface="Arial" charset="0"/>
              </a:defRPr>
            </a:lvl8pPr>
            <a:lvl9pPr marL="3886200" indent="-228600" eaLnBrk="0" fontAlgn="base" hangingPunct="0">
              <a:spcBef>
                <a:spcPct val="0"/>
              </a:spcBef>
              <a:spcAft>
                <a:spcPct val="0"/>
              </a:spcAft>
              <a:defRPr>
                <a:solidFill>
                  <a:schemeClr val="tx1"/>
                </a:solidFill>
                <a:latin typeface="Futura Std Book" pitchFamily="34" charset="0"/>
                <a:cs typeface="Arial" charset="0"/>
              </a:defRPr>
            </a:lvl9pPr>
          </a:lstStyle>
          <a:p>
            <a:pPr eaLnBrk="1" hangingPunct="1">
              <a:defRPr/>
            </a:pPr>
            <a:r>
              <a:rPr lang="es-ES" altLang="es-CO" sz="1000" dirty="0" smtClean="0">
                <a:latin typeface="+mn-lt"/>
              </a:rPr>
              <a:t>Fuente: DANE ECV 2013 - ECV 2014. </a:t>
            </a:r>
          </a:p>
        </p:txBody>
      </p:sp>
      <p:graphicFrame>
        <p:nvGraphicFramePr>
          <p:cNvPr id="5" name="4 Tabla"/>
          <p:cNvGraphicFramePr>
            <a:graphicFrameLocks noGrp="1"/>
          </p:cNvGraphicFramePr>
          <p:nvPr>
            <p:extLst>
              <p:ext uri="{D42A27DB-BD31-4B8C-83A1-F6EECF244321}">
                <p14:modId xmlns:p14="http://schemas.microsoft.com/office/powerpoint/2010/main" val="3137261193"/>
              </p:ext>
            </p:extLst>
          </p:nvPr>
        </p:nvGraphicFramePr>
        <p:xfrm>
          <a:off x="5220072" y="1988840"/>
          <a:ext cx="3184584" cy="2880320"/>
        </p:xfrm>
        <a:graphic>
          <a:graphicData uri="http://schemas.openxmlformats.org/drawingml/2006/table">
            <a:tbl>
              <a:tblPr>
                <a:tableStyleId>{5C22544A-7EE6-4342-B048-85BDC9FD1C3A}</a:tableStyleId>
              </a:tblPr>
              <a:tblGrid>
                <a:gridCol w="3184584"/>
              </a:tblGrid>
              <a:tr h="221901">
                <a:tc>
                  <a:txBody>
                    <a:bodyPr/>
                    <a:lstStyle/>
                    <a:p>
                      <a:pPr marL="0" algn="ctr" defTabSz="914400" rtl="0" eaLnBrk="1" fontAlgn="ctr" latinLnBrk="0" hangingPunct="1"/>
                      <a:r>
                        <a:rPr lang="es-CO" sz="1200" b="1" kern="1200" dirty="0">
                          <a:solidFill>
                            <a:srgbClr val="B6014C"/>
                          </a:solidFill>
                          <a:latin typeface="+mj-lt"/>
                          <a:ea typeface="+mj-ea"/>
                          <a:cs typeface="Arial" charset="0"/>
                        </a:rPr>
                        <a:t>ECV 2014</a:t>
                      </a:r>
                    </a:p>
                  </a:txBody>
                  <a:tcPr marL="9525" marR="9525" marT="9525" marB="0" anchor="ctr"/>
                </a:tc>
              </a:tr>
              <a:tr h="1878470">
                <a:tc>
                  <a:txBody>
                    <a:bodyPr/>
                    <a:lstStyle/>
                    <a:p>
                      <a:pPr algn="l" fontAlgn="ctr"/>
                      <a:r>
                        <a:rPr lang="es-CO" sz="1200" b="1" u="none" strike="noStrike" dirty="0">
                          <a:solidFill>
                            <a:srgbClr val="0070C0"/>
                          </a:solidFill>
                          <a:effectLst/>
                        </a:rPr>
                        <a:t>De acuerdo con su cultura, pueblo o rasgos físicos, … es o se reconoce como</a:t>
                      </a:r>
                      <a:r>
                        <a:rPr lang="es-CO" sz="1200" b="1" u="none" strike="noStrike" dirty="0" smtClean="0">
                          <a:solidFill>
                            <a:srgbClr val="0070C0"/>
                          </a:solidFill>
                          <a:effectLst/>
                        </a:rPr>
                        <a:t>:</a:t>
                      </a:r>
                    </a:p>
                    <a:p>
                      <a:pPr algn="l" fontAlgn="ctr"/>
                      <a:endParaRPr lang="es-CO" sz="1200" b="1" u="none" strike="noStrike" dirty="0" smtClean="0">
                        <a:solidFill>
                          <a:srgbClr val="0070C0"/>
                        </a:solidFill>
                        <a:effectLst/>
                      </a:endParaRPr>
                    </a:p>
                    <a:p>
                      <a:pPr algn="l" fontAlgn="ctr"/>
                      <a:r>
                        <a:rPr lang="es-CO" sz="1200" b="1" u="none" strike="noStrike" dirty="0" smtClean="0">
                          <a:solidFill>
                            <a:srgbClr val="0070C0"/>
                          </a:solidFill>
                          <a:effectLst/>
                        </a:rPr>
                        <a:t>Indígena                                                1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Gitano (Rom)                              </a:t>
                      </a:r>
                      <a:r>
                        <a:rPr lang="es-CO" sz="1200" b="1" u="none" strike="noStrike" dirty="0" smtClean="0">
                          <a:solidFill>
                            <a:srgbClr val="0070C0"/>
                          </a:solidFill>
                          <a:effectLst/>
                        </a:rPr>
                        <a:t>          2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Raizal del archipiélago                 </a:t>
                      </a:r>
                      <a:r>
                        <a:rPr lang="es-CO" sz="1200" b="1" u="none" strike="noStrike" dirty="0" smtClean="0">
                          <a:solidFill>
                            <a:srgbClr val="0070C0"/>
                          </a:solidFill>
                          <a:effectLst/>
                        </a:rPr>
                        <a:t>       3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Palenquero                                 </a:t>
                      </a:r>
                      <a:r>
                        <a:rPr lang="es-CO" sz="1200" b="1" u="none" strike="noStrike" dirty="0" smtClean="0">
                          <a:solidFill>
                            <a:srgbClr val="0070C0"/>
                          </a:solidFill>
                          <a:effectLst/>
                        </a:rPr>
                        <a:t>          4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Negro, mulato (afrodescendiente) </a:t>
                      </a:r>
                      <a:r>
                        <a:rPr lang="es-CO" sz="1200" b="1" u="none" strike="noStrike" dirty="0" smtClean="0">
                          <a:solidFill>
                            <a:srgbClr val="0070C0"/>
                          </a:solidFill>
                          <a:effectLst/>
                        </a:rPr>
                        <a:t>    5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Ninguno de los anteriores           </a:t>
                      </a:r>
                      <a:r>
                        <a:rPr lang="es-CO" sz="1200" b="1" u="none" strike="noStrike" dirty="0" smtClean="0">
                          <a:solidFill>
                            <a:srgbClr val="0070C0"/>
                          </a:solidFill>
                          <a:effectLst/>
                        </a:rPr>
                        <a:t>       6</a:t>
                      </a:r>
                      <a:endParaRPr lang="es-CO" sz="1200" b="1" i="0" u="none" strike="noStrike" dirty="0">
                        <a:solidFill>
                          <a:srgbClr val="0070C0"/>
                        </a:solidFill>
                        <a:effectLst/>
                        <a:latin typeface="Arial"/>
                      </a:endParaRPr>
                    </a:p>
                  </a:txBody>
                  <a:tcPr marL="9525" marR="9525" marT="9525" marB="0" anchor="ctr"/>
                </a:tc>
              </a:tr>
              <a:tr h="779949">
                <a:tc>
                  <a:txBody>
                    <a:bodyPr/>
                    <a:lstStyle/>
                    <a:p>
                      <a:pPr algn="ctr" fontAlgn="ctr"/>
                      <a:r>
                        <a:rPr lang="es-CO" sz="1200" b="1" u="none" strike="noStrike" dirty="0">
                          <a:solidFill>
                            <a:srgbClr val="0070C0"/>
                          </a:solidFill>
                          <a:effectLst/>
                        </a:rPr>
                        <a:t>¿A cuál pueblo o etnia indígena pertenece________?</a:t>
                      </a:r>
                      <a:endParaRPr lang="es-CO" sz="1200" b="1" i="0" u="none" strike="noStrike" dirty="0">
                        <a:solidFill>
                          <a:srgbClr val="0070C0"/>
                        </a:solidFill>
                        <a:effectLst/>
                        <a:latin typeface="Arial"/>
                      </a:endParaRPr>
                    </a:p>
                  </a:txBody>
                  <a:tcPr marL="9525" marR="9525" marT="9525" marB="0" anchor="ct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663900785"/>
              </p:ext>
            </p:extLst>
          </p:nvPr>
        </p:nvGraphicFramePr>
        <p:xfrm>
          <a:off x="1403648" y="1988840"/>
          <a:ext cx="2952328" cy="2880320"/>
        </p:xfrm>
        <a:graphic>
          <a:graphicData uri="http://schemas.openxmlformats.org/drawingml/2006/table">
            <a:tbl>
              <a:tblPr>
                <a:tableStyleId>{5C22544A-7EE6-4342-B048-85BDC9FD1C3A}</a:tableStyleId>
              </a:tblPr>
              <a:tblGrid>
                <a:gridCol w="2952328"/>
              </a:tblGrid>
              <a:tr h="221901">
                <a:tc>
                  <a:txBody>
                    <a:bodyPr/>
                    <a:lstStyle/>
                    <a:p>
                      <a:pPr marL="0" algn="ctr" defTabSz="914400" rtl="0" eaLnBrk="1" fontAlgn="ctr" latinLnBrk="0" hangingPunct="1"/>
                      <a:r>
                        <a:rPr lang="es-CO" sz="1200" b="1" kern="1200" dirty="0">
                          <a:solidFill>
                            <a:srgbClr val="B6014C"/>
                          </a:solidFill>
                          <a:latin typeface="+mj-lt"/>
                          <a:ea typeface="+mj-ea"/>
                          <a:cs typeface="Arial" charset="0"/>
                        </a:rPr>
                        <a:t>ECV 2013</a:t>
                      </a:r>
                    </a:p>
                  </a:txBody>
                  <a:tcPr marL="9525" marR="9525" marT="9525" marB="0" anchor="ctr"/>
                </a:tc>
              </a:tr>
              <a:tr h="1878470">
                <a:tc>
                  <a:txBody>
                    <a:bodyPr/>
                    <a:lstStyle/>
                    <a:p>
                      <a:pPr algn="l" fontAlgn="ctr"/>
                      <a:r>
                        <a:rPr lang="es-CO" sz="1200" b="1" u="none" strike="noStrike" dirty="0">
                          <a:solidFill>
                            <a:srgbClr val="0070C0"/>
                          </a:solidFill>
                          <a:effectLst/>
                        </a:rPr>
                        <a:t>De acuerdo con su cultura, pueblo o rasgos físicos, … es o se reconoce como</a:t>
                      </a:r>
                      <a:r>
                        <a:rPr lang="es-CO" sz="1200" b="1" u="none" strike="noStrike" dirty="0" smtClean="0">
                          <a:solidFill>
                            <a:srgbClr val="0070C0"/>
                          </a:solidFill>
                          <a:effectLst/>
                        </a:rPr>
                        <a:t>:</a:t>
                      </a:r>
                    </a:p>
                    <a:p>
                      <a:pPr algn="l" fontAlgn="ctr"/>
                      <a:endParaRPr lang="es-CO" sz="1200" b="1" u="none" strike="noStrike" dirty="0" smtClean="0">
                        <a:solidFill>
                          <a:srgbClr val="0070C0"/>
                        </a:solidFill>
                        <a:effectLst/>
                      </a:endParaRPr>
                    </a:p>
                    <a:p>
                      <a:pPr algn="l" fontAlgn="ctr"/>
                      <a:r>
                        <a:rPr lang="es-CO" sz="1200" b="1" u="none" strike="noStrike" dirty="0" smtClean="0">
                          <a:solidFill>
                            <a:srgbClr val="0070C0"/>
                          </a:solidFill>
                          <a:effectLst/>
                        </a:rPr>
                        <a:t>Indígena                                                1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Gitano (Rom)                              </a:t>
                      </a:r>
                      <a:r>
                        <a:rPr lang="es-CO" sz="1200" b="1" u="none" strike="noStrike" dirty="0" smtClean="0">
                          <a:solidFill>
                            <a:srgbClr val="0070C0"/>
                          </a:solidFill>
                          <a:effectLst/>
                        </a:rPr>
                        <a:t>          2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Raizal del archipiélago                </a:t>
                      </a:r>
                      <a:r>
                        <a:rPr lang="es-CO" sz="1200" b="1" u="none" strike="noStrike" baseline="0" dirty="0" smtClean="0">
                          <a:solidFill>
                            <a:srgbClr val="0070C0"/>
                          </a:solidFill>
                          <a:effectLst/>
                        </a:rPr>
                        <a:t>        </a:t>
                      </a:r>
                      <a:r>
                        <a:rPr lang="es-CO" sz="1200" b="1" u="none" strike="noStrike" dirty="0" smtClean="0">
                          <a:solidFill>
                            <a:srgbClr val="0070C0"/>
                          </a:solidFill>
                          <a:effectLst/>
                        </a:rPr>
                        <a:t>3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Palenquero                                 </a:t>
                      </a:r>
                      <a:r>
                        <a:rPr lang="es-CO" sz="1200" b="1" u="none" strike="noStrike" dirty="0" smtClean="0">
                          <a:solidFill>
                            <a:srgbClr val="0070C0"/>
                          </a:solidFill>
                          <a:effectLst/>
                        </a:rPr>
                        <a:t>          4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Negro, mulato (afrodescendiente) </a:t>
                      </a:r>
                      <a:r>
                        <a:rPr lang="es-CO" sz="1200" b="1" u="none" strike="noStrike" dirty="0" smtClean="0">
                          <a:solidFill>
                            <a:srgbClr val="0070C0"/>
                          </a:solidFill>
                          <a:effectLst/>
                        </a:rPr>
                        <a:t>    5    </a:t>
                      </a:r>
                      <a:r>
                        <a:rPr lang="es-CO" sz="1200" b="1" u="none" strike="noStrike" dirty="0">
                          <a:solidFill>
                            <a:srgbClr val="0070C0"/>
                          </a:solidFill>
                          <a:effectLst/>
                        </a:rPr>
                        <a:t/>
                      </a:r>
                      <a:br>
                        <a:rPr lang="es-CO" sz="1200" b="1" u="none" strike="noStrike" dirty="0">
                          <a:solidFill>
                            <a:srgbClr val="0070C0"/>
                          </a:solidFill>
                          <a:effectLst/>
                        </a:rPr>
                      </a:br>
                      <a:r>
                        <a:rPr lang="es-CO" sz="1200" b="1" u="none" strike="noStrike" dirty="0">
                          <a:solidFill>
                            <a:srgbClr val="0070C0"/>
                          </a:solidFill>
                          <a:effectLst/>
                        </a:rPr>
                        <a:t>Ninguno de los anteriores           </a:t>
                      </a:r>
                      <a:r>
                        <a:rPr lang="es-CO" sz="1200" b="1" u="none" strike="noStrike" dirty="0" smtClean="0">
                          <a:solidFill>
                            <a:srgbClr val="0070C0"/>
                          </a:solidFill>
                          <a:effectLst/>
                        </a:rPr>
                        <a:t>       6</a:t>
                      </a:r>
                      <a:endParaRPr lang="es-CO" sz="1200" b="1" i="0" u="none" strike="noStrike" dirty="0">
                        <a:solidFill>
                          <a:srgbClr val="0070C0"/>
                        </a:solidFill>
                        <a:effectLst/>
                        <a:latin typeface="Arial"/>
                      </a:endParaRPr>
                    </a:p>
                  </a:txBody>
                  <a:tcPr marL="9525" marR="9525" marT="9525" marB="0" anchor="ctr"/>
                </a:tc>
              </a:tr>
              <a:tr h="779949">
                <a:tc>
                  <a:txBody>
                    <a:bodyPr/>
                    <a:lstStyle/>
                    <a:p>
                      <a:pPr algn="ctr" fontAlgn="ctr"/>
                      <a:r>
                        <a:rPr lang="es-CO" sz="1200" b="1" u="none" strike="noStrike" dirty="0">
                          <a:solidFill>
                            <a:srgbClr val="0070C0"/>
                          </a:solidFill>
                          <a:effectLst/>
                        </a:rPr>
                        <a:t>¿A cuál pueblo o etnia indígena pertenece________?</a:t>
                      </a:r>
                      <a:endParaRPr lang="es-CO" sz="1200" b="1" i="0" u="none" strike="noStrike" dirty="0">
                        <a:solidFill>
                          <a:srgbClr val="0070C0"/>
                        </a:solidFill>
                        <a:effectLst/>
                        <a:latin typeface="Arial"/>
                      </a:endParaRPr>
                    </a:p>
                  </a:txBody>
                  <a:tcPr marL="9525" marR="9525" marT="9525" marB="0" anchor="ctr"/>
                </a:tc>
              </a:tr>
            </a:tbl>
          </a:graphicData>
        </a:graphic>
      </p:graphicFrame>
      <p:sp>
        <p:nvSpPr>
          <p:cNvPr id="10" name="Rectangle 2"/>
          <p:cNvSpPr txBox="1">
            <a:spLocks noChangeArrowheads="1"/>
          </p:cNvSpPr>
          <p:nvPr/>
        </p:nvSpPr>
        <p:spPr bwMode="auto">
          <a:xfrm>
            <a:off x="523156" y="692695"/>
            <a:ext cx="8135938"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25000" lnSpcReduction="20000"/>
          </a:bodyPr>
          <a:lstStyle>
            <a:lvl1pPr algn="r" rtl="0" eaLnBrk="0" fontAlgn="base" hangingPunct="0">
              <a:lnSpc>
                <a:spcPts val="2800"/>
              </a:lnSpc>
              <a:spcBef>
                <a:spcPct val="0"/>
              </a:spcBef>
              <a:spcAft>
                <a:spcPct val="0"/>
              </a:spcAft>
              <a:defRPr sz="2500" kern="1200">
                <a:solidFill>
                  <a:schemeClr val="bg1"/>
                </a:solidFill>
                <a:latin typeface="Calibri" panose="020F0502020204030204" pitchFamily="34" charset="0"/>
                <a:ea typeface="+mj-ea"/>
                <a:cs typeface="+mj-cs"/>
              </a:defRPr>
            </a:lvl1pPr>
            <a:lvl2pPr algn="r" rtl="0" eaLnBrk="0" fontAlgn="base" hangingPunct="0">
              <a:lnSpc>
                <a:spcPts val="2800"/>
              </a:lnSpc>
              <a:spcBef>
                <a:spcPct val="0"/>
              </a:spcBef>
              <a:spcAft>
                <a:spcPct val="0"/>
              </a:spcAft>
              <a:defRPr sz="2500">
                <a:solidFill>
                  <a:srgbClr val="B6014C"/>
                </a:solidFill>
                <a:latin typeface="Futura Md BT" pitchFamily="34" charset="0"/>
              </a:defRPr>
            </a:lvl2pPr>
            <a:lvl3pPr algn="r" rtl="0" eaLnBrk="0" fontAlgn="base" hangingPunct="0">
              <a:lnSpc>
                <a:spcPts val="2800"/>
              </a:lnSpc>
              <a:spcBef>
                <a:spcPct val="0"/>
              </a:spcBef>
              <a:spcAft>
                <a:spcPct val="0"/>
              </a:spcAft>
              <a:defRPr sz="2500">
                <a:solidFill>
                  <a:srgbClr val="B6014C"/>
                </a:solidFill>
                <a:latin typeface="Futura Md BT" pitchFamily="34" charset="0"/>
              </a:defRPr>
            </a:lvl3pPr>
            <a:lvl4pPr algn="r" rtl="0" eaLnBrk="0" fontAlgn="base" hangingPunct="0">
              <a:lnSpc>
                <a:spcPts val="2800"/>
              </a:lnSpc>
              <a:spcBef>
                <a:spcPct val="0"/>
              </a:spcBef>
              <a:spcAft>
                <a:spcPct val="0"/>
              </a:spcAft>
              <a:defRPr sz="2500">
                <a:solidFill>
                  <a:srgbClr val="B6014C"/>
                </a:solidFill>
                <a:latin typeface="Futura Md BT" pitchFamily="34" charset="0"/>
              </a:defRPr>
            </a:lvl4pPr>
            <a:lvl5pPr algn="r" rtl="0" eaLnBrk="0" fontAlgn="base" hangingPunct="0">
              <a:lnSpc>
                <a:spcPts val="2800"/>
              </a:lnSpc>
              <a:spcBef>
                <a:spcPct val="0"/>
              </a:spcBef>
              <a:spcAft>
                <a:spcPct val="0"/>
              </a:spcAft>
              <a:defRPr sz="2500">
                <a:solidFill>
                  <a:srgbClr val="B6014C"/>
                </a:solidFill>
                <a:latin typeface="Futura Md BT" pitchFamily="34" charset="0"/>
              </a:defRPr>
            </a:lvl5pPr>
            <a:lvl6pPr marL="457200" algn="r" rtl="0" eaLnBrk="1" fontAlgn="base" hangingPunct="1">
              <a:lnSpc>
                <a:spcPts val="2800"/>
              </a:lnSpc>
              <a:spcBef>
                <a:spcPct val="0"/>
              </a:spcBef>
              <a:spcAft>
                <a:spcPct val="0"/>
              </a:spcAft>
              <a:defRPr sz="2500">
                <a:solidFill>
                  <a:srgbClr val="B6014C"/>
                </a:solidFill>
                <a:latin typeface="Futura Md BT" pitchFamily="34" charset="0"/>
              </a:defRPr>
            </a:lvl6pPr>
            <a:lvl7pPr marL="914400" algn="r" rtl="0" eaLnBrk="1" fontAlgn="base" hangingPunct="1">
              <a:lnSpc>
                <a:spcPts val="2800"/>
              </a:lnSpc>
              <a:spcBef>
                <a:spcPct val="0"/>
              </a:spcBef>
              <a:spcAft>
                <a:spcPct val="0"/>
              </a:spcAft>
              <a:defRPr sz="2500">
                <a:solidFill>
                  <a:srgbClr val="B6014C"/>
                </a:solidFill>
                <a:latin typeface="Futura Md BT" pitchFamily="34" charset="0"/>
              </a:defRPr>
            </a:lvl7pPr>
            <a:lvl8pPr marL="1371600" algn="r" rtl="0" eaLnBrk="1" fontAlgn="base" hangingPunct="1">
              <a:lnSpc>
                <a:spcPts val="2800"/>
              </a:lnSpc>
              <a:spcBef>
                <a:spcPct val="0"/>
              </a:spcBef>
              <a:spcAft>
                <a:spcPct val="0"/>
              </a:spcAft>
              <a:defRPr sz="2500">
                <a:solidFill>
                  <a:srgbClr val="B6014C"/>
                </a:solidFill>
                <a:latin typeface="Futura Md BT" pitchFamily="34" charset="0"/>
              </a:defRPr>
            </a:lvl8pPr>
            <a:lvl9pPr marL="1828800" algn="r" rtl="0" eaLnBrk="1" fontAlgn="base" hangingPunct="1">
              <a:lnSpc>
                <a:spcPts val="2800"/>
              </a:lnSpc>
              <a:spcBef>
                <a:spcPct val="0"/>
              </a:spcBef>
              <a:spcAft>
                <a:spcPct val="0"/>
              </a:spcAft>
              <a:defRPr sz="2500">
                <a:solidFill>
                  <a:srgbClr val="B6014C"/>
                </a:solidFill>
                <a:latin typeface="Futura Md BT" pitchFamily="34" charset="0"/>
              </a:defRPr>
            </a:lvl9pPr>
          </a:lstStyle>
          <a:p>
            <a:pPr algn="ctr" eaLnBrk="1" hangingPunct="1">
              <a:lnSpc>
                <a:spcPct val="100000"/>
              </a:lnSpc>
              <a:defRPr/>
            </a:pPr>
            <a:r>
              <a:rPr lang="es-CO" sz="1800" dirty="0" smtClean="0">
                <a:solidFill>
                  <a:srgbClr val="B6014C"/>
                </a:solidFill>
                <a:latin typeface="+mj-lt"/>
                <a:cs typeface="Arial" charset="0"/>
              </a:rPr>
              <a:t/>
            </a:r>
            <a:br>
              <a:rPr lang="es-CO" sz="1800" dirty="0" smtClean="0">
                <a:solidFill>
                  <a:srgbClr val="B6014C"/>
                </a:solidFill>
                <a:latin typeface="+mj-lt"/>
                <a:cs typeface="Arial" charset="0"/>
              </a:rPr>
            </a:br>
            <a:r>
              <a:rPr lang="es-CO" sz="6400" dirty="0">
                <a:solidFill>
                  <a:srgbClr val="B6014C"/>
                </a:solidFill>
                <a:latin typeface="+mj-lt"/>
                <a:cs typeface="Arial" charset="0"/>
              </a:rPr>
              <a:t>PREGUNTAS SOBRE </a:t>
            </a:r>
            <a:r>
              <a:rPr lang="es-CO" sz="6400" dirty="0" smtClean="0">
                <a:solidFill>
                  <a:srgbClr val="B6014C"/>
                </a:solidFill>
                <a:latin typeface="+mj-lt"/>
                <a:cs typeface="Arial" charset="0"/>
              </a:rPr>
              <a:t>AUTORECONOCIMIENTO </a:t>
            </a:r>
            <a:r>
              <a:rPr lang="es-CO" sz="6400" dirty="0">
                <a:solidFill>
                  <a:srgbClr val="B6014C"/>
                </a:solidFill>
                <a:latin typeface="+mj-lt"/>
                <a:cs typeface="Arial" charset="0"/>
              </a:rPr>
              <a:t>ÉTNICO</a:t>
            </a:r>
          </a:p>
          <a:p>
            <a:pPr algn="ctr" eaLnBrk="1" hangingPunct="1">
              <a:lnSpc>
                <a:spcPct val="100000"/>
              </a:lnSpc>
              <a:defRPr/>
            </a:pPr>
            <a:r>
              <a:rPr lang="es-CO" sz="6400" dirty="0">
                <a:solidFill>
                  <a:srgbClr val="B6014C"/>
                </a:solidFill>
                <a:latin typeface="+mj-lt"/>
                <a:cs typeface="Arial" charset="0"/>
              </a:rPr>
              <a:t>CAPÍTULO. CARACTERÍSTICAS Y COMPOSICIÓN DEL HOGAR</a:t>
            </a:r>
            <a:r>
              <a:rPr lang="es-ES_tradnl" sz="6400" dirty="0">
                <a:solidFill>
                  <a:srgbClr val="B6014C"/>
                </a:solidFill>
                <a:latin typeface="+mj-lt"/>
                <a:cs typeface="Arial" charset="0"/>
              </a:rPr>
              <a:t/>
            </a:r>
            <a:br>
              <a:rPr lang="es-ES_tradnl" sz="6400" dirty="0">
                <a:solidFill>
                  <a:srgbClr val="B6014C"/>
                </a:solidFill>
                <a:latin typeface="+mj-lt"/>
                <a:cs typeface="Arial" charset="0"/>
              </a:rPr>
            </a:br>
            <a:r>
              <a:rPr lang="es-ES_tradnl" sz="6400" dirty="0">
                <a:solidFill>
                  <a:srgbClr val="B6014C"/>
                </a:solidFill>
                <a:latin typeface="+mj-lt"/>
                <a:cs typeface="Arial" charset="0"/>
              </a:rPr>
              <a:t>ECV </a:t>
            </a:r>
            <a:r>
              <a:rPr lang="es-ES_tradnl" sz="6400" dirty="0" smtClean="0">
                <a:solidFill>
                  <a:srgbClr val="B6014C"/>
                </a:solidFill>
                <a:latin typeface="+mj-lt"/>
                <a:cs typeface="Arial" charset="0"/>
              </a:rPr>
              <a:t>2013 </a:t>
            </a:r>
            <a:r>
              <a:rPr lang="es-ES_tradnl" sz="6400" dirty="0">
                <a:solidFill>
                  <a:srgbClr val="B6014C"/>
                </a:solidFill>
                <a:latin typeface="+mj-lt"/>
                <a:cs typeface="Arial" charset="0"/>
              </a:rPr>
              <a:t>- ECV </a:t>
            </a:r>
            <a:r>
              <a:rPr lang="es-ES_tradnl" sz="6400" dirty="0" smtClean="0">
                <a:solidFill>
                  <a:srgbClr val="B6014C"/>
                </a:solidFill>
                <a:latin typeface="+mj-lt"/>
                <a:cs typeface="Arial" charset="0"/>
              </a:rPr>
              <a:t>2014</a:t>
            </a:r>
            <a:r>
              <a:rPr lang="es-ES_tradnl" sz="1600" dirty="0" smtClean="0">
                <a:solidFill>
                  <a:srgbClr val="B6014C"/>
                </a:solidFill>
                <a:latin typeface="+mj-lt"/>
                <a:cs typeface="Arial" charset="0"/>
              </a:rPr>
              <a:t/>
            </a:r>
            <a:br>
              <a:rPr lang="es-ES_tradnl" sz="1600" dirty="0" smtClean="0">
                <a:solidFill>
                  <a:srgbClr val="B6014C"/>
                </a:solidFill>
                <a:latin typeface="+mj-lt"/>
                <a:cs typeface="Arial" charset="0"/>
              </a:rPr>
            </a:br>
            <a:r>
              <a:rPr lang="es-ES_tradnl" sz="1600" dirty="0" smtClean="0">
                <a:solidFill>
                  <a:srgbClr val="B6014C"/>
                </a:solidFill>
                <a:latin typeface="+mj-lt"/>
                <a:cs typeface="Arial" charset="0"/>
              </a:rPr>
              <a:t> </a:t>
            </a:r>
            <a:endParaRPr lang="es-ES_tradnl" sz="1600" dirty="0">
              <a:solidFill>
                <a:srgbClr val="B6014C"/>
              </a:solidFill>
              <a:latin typeface="+mj-lt"/>
              <a:cs typeface="Arial" charset="0"/>
            </a:endParaRPr>
          </a:p>
        </p:txBody>
      </p:sp>
    </p:spTree>
    <p:extLst>
      <p:ext uri="{BB962C8B-B14F-4D97-AF65-F5344CB8AC3E}">
        <p14:creationId xmlns:p14="http://schemas.microsoft.com/office/powerpoint/2010/main" val="34108003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idx="4294967295"/>
            <p:extLst>
              <p:ext uri="{D42A27DB-BD31-4B8C-83A1-F6EECF244321}">
                <p14:modId xmlns:p14="http://schemas.microsoft.com/office/powerpoint/2010/main" val="1917324030"/>
              </p:ext>
            </p:extLst>
          </p:nvPr>
        </p:nvGraphicFramePr>
        <p:xfrm>
          <a:off x="390031" y="1268760"/>
          <a:ext cx="8424936" cy="4098900"/>
        </p:xfrm>
        <a:graphic>
          <a:graphicData uri="http://schemas.openxmlformats.org/drawingml/2006/chart">
            <c:chart xmlns:c="http://schemas.openxmlformats.org/drawingml/2006/chart" xmlns:r="http://schemas.openxmlformats.org/officeDocument/2006/relationships" r:id="rId2"/>
          </a:graphicData>
        </a:graphic>
      </p:graphicFrame>
      <p:sp>
        <p:nvSpPr>
          <p:cNvPr id="101380" name="Rectangle 5"/>
          <p:cNvSpPr>
            <a:spLocks noChangeArrowheads="1"/>
          </p:cNvSpPr>
          <p:nvPr/>
        </p:nvSpPr>
        <p:spPr bwMode="auto">
          <a:xfrm>
            <a:off x="467544" y="5538137"/>
            <a:ext cx="59766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0"/>
              </a:spcBef>
            </a:pPr>
            <a:endParaRPr lang="es-ES" sz="1000" b="1" dirty="0">
              <a:latin typeface="Arial" charset="0"/>
              <a:cs typeface="Arial" charset="0"/>
            </a:endParaRPr>
          </a:p>
          <a:p>
            <a:pPr eaLnBrk="1" hangingPunct="1"/>
            <a:r>
              <a:rPr lang="es-CO" sz="1000" dirty="0" smtClean="0">
                <a:latin typeface="Arial" charset="0"/>
                <a:cs typeface="Arial" charset="0"/>
              </a:rPr>
              <a:t>Fuente</a:t>
            </a:r>
            <a:r>
              <a:rPr lang="es-CO" sz="1000" dirty="0">
                <a:latin typeface="Arial" charset="0"/>
                <a:cs typeface="Arial" charset="0"/>
              </a:rPr>
              <a:t>: DANE </a:t>
            </a:r>
            <a:r>
              <a:rPr lang="es-CO" sz="1000" dirty="0">
                <a:latin typeface="Arial" charset="0"/>
              </a:rPr>
              <a:t>ECV </a:t>
            </a:r>
            <a:r>
              <a:rPr lang="es-CO" sz="1000" dirty="0" smtClean="0">
                <a:latin typeface="Arial" charset="0"/>
              </a:rPr>
              <a:t>2003 - ECV </a:t>
            </a:r>
            <a:r>
              <a:rPr lang="es-CO" sz="1000" dirty="0" smtClean="0">
                <a:latin typeface="Arial" charset="0"/>
                <a:cs typeface="Arial" charset="0"/>
              </a:rPr>
              <a:t>2010 - ECV 2012 </a:t>
            </a:r>
            <a:r>
              <a:rPr lang="es-CO" sz="1000" dirty="0">
                <a:latin typeface="Arial" charset="0"/>
              </a:rPr>
              <a:t>- ECV </a:t>
            </a:r>
            <a:r>
              <a:rPr lang="es-CO" sz="1000" dirty="0" smtClean="0">
                <a:latin typeface="Arial" charset="0"/>
              </a:rPr>
              <a:t>2013. </a:t>
            </a:r>
          </a:p>
          <a:p>
            <a:pPr eaLnBrk="1" hangingPunct="1"/>
            <a:r>
              <a:rPr lang="es-CO" sz="1000" dirty="0" smtClean="0">
                <a:latin typeface="Arial" charset="0"/>
                <a:cs typeface="Arial" charset="0"/>
              </a:rPr>
              <a:t>Datos </a:t>
            </a:r>
            <a:r>
              <a:rPr lang="es-CO" sz="1000" dirty="0">
                <a:latin typeface="Arial" charset="0"/>
                <a:cs typeface="Arial" charset="0"/>
              </a:rPr>
              <a:t>expandidos con proyecciones de población, con base en los resultados del Censo </a:t>
            </a:r>
            <a:r>
              <a:rPr lang="es-CO" sz="1000" dirty="0" smtClean="0">
                <a:latin typeface="Arial" charset="0"/>
                <a:cs typeface="Arial" charset="0"/>
              </a:rPr>
              <a:t>2005</a:t>
            </a:r>
          </a:p>
        </p:txBody>
      </p:sp>
      <p:sp>
        <p:nvSpPr>
          <p:cNvPr id="5" name="Rectangle 2"/>
          <p:cNvSpPr txBox="1">
            <a:spLocks noChangeArrowheads="1"/>
          </p:cNvSpPr>
          <p:nvPr/>
        </p:nvSpPr>
        <p:spPr bwMode="auto">
          <a:xfrm>
            <a:off x="1691679" y="574038"/>
            <a:ext cx="5616625"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25000" lnSpcReduction="20000"/>
          </a:bodyPr>
          <a:lstStyle>
            <a:lvl1pPr algn="r" rtl="0" eaLnBrk="0" fontAlgn="base" hangingPunct="0">
              <a:lnSpc>
                <a:spcPts val="2800"/>
              </a:lnSpc>
              <a:spcBef>
                <a:spcPct val="0"/>
              </a:spcBef>
              <a:spcAft>
                <a:spcPct val="0"/>
              </a:spcAft>
              <a:defRPr sz="2500" kern="1200">
                <a:solidFill>
                  <a:schemeClr val="bg1"/>
                </a:solidFill>
                <a:latin typeface="Calibri" panose="020F0502020204030204" pitchFamily="34" charset="0"/>
                <a:ea typeface="+mj-ea"/>
                <a:cs typeface="+mj-cs"/>
              </a:defRPr>
            </a:lvl1pPr>
            <a:lvl2pPr algn="r" rtl="0" eaLnBrk="0" fontAlgn="base" hangingPunct="0">
              <a:lnSpc>
                <a:spcPts val="2800"/>
              </a:lnSpc>
              <a:spcBef>
                <a:spcPct val="0"/>
              </a:spcBef>
              <a:spcAft>
                <a:spcPct val="0"/>
              </a:spcAft>
              <a:defRPr sz="2500">
                <a:solidFill>
                  <a:srgbClr val="B6014C"/>
                </a:solidFill>
                <a:latin typeface="Futura Md BT" pitchFamily="34" charset="0"/>
              </a:defRPr>
            </a:lvl2pPr>
            <a:lvl3pPr algn="r" rtl="0" eaLnBrk="0" fontAlgn="base" hangingPunct="0">
              <a:lnSpc>
                <a:spcPts val="2800"/>
              </a:lnSpc>
              <a:spcBef>
                <a:spcPct val="0"/>
              </a:spcBef>
              <a:spcAft>
                <a:spcPct val="0"/>
              </a:spcAft>
              <a:defRPr sz="2500">
                <a:solidFill>
                  <a:srgbClr val="B6014C"/>
                </a:solidFill>
                <a:latin typeface="Futura Md BT" pitchFamily="34" charset="0"/>
              </a:defRPr>
            </a:lvl3pPr>
            <a:lvl4pPr algn="r" rtl="0" eaLnBrk="0" fontAlgn="base" hangingPunct="0">
              <a:lnSpc>
                <a:spcPts val="2800"/>
              </a:lnSpc>
              <a:spcBef>
                <a:spcPct val="0"/>
              </a:spcBef>
              <a:spcAft>
                <a:spcPct val="0"/>
              </a:spcAft>
              <a:defRPr sz="2500">
                <a:solidFill>
                  <a:srgbClr val="B6014C"/>
                </a:solidFill>
                <a:latin typeface="Futura Md BT" pitchFamily="34" charset="0"/>
              </a:defRPr>
            </a:lvl4pPr>
            <a:lvl5pPr algn="r" rtl="0" eaLnBrk="0" fontAlgn="base" hangingPunct="0">
              <a:lnSpc>
                <a:spcPts val="2800"/>
              </a:lnSpc>
              <a:spcBef>
                <a:spcPct val="0"/>
              </a:spcBef>
              <a:spcAft>
                <a:spcPct val="0"/>
              </a:spcAft>
              <a:defRPr sz="2500">
                <a:solidFill>
                  <a:srgbClr val="B6014C"/>
                </a:solidFill>
                <a:latin typeface="Futura Md BT" pitchFamily="34" charset="0"/>
              </a:defRPr>
            </a:lvl5pPr>
            <a:lvl6pPr marL="457200" algn="r" rtl="0" eaLnBrk="1" fontAlgn="base" hangingPunct="1">
              <a:lnSpc>
                <a:spcPts val="2800"/>
              </a:lnSpc>
              <a:spcBef>
                <a:spcPct val="0"/>
              </a:spcBef>
              <a:spcAft>
                <a:spcPct val="0"/>
              </a:spcAft>
              <a:defRPr sz="2500">
                <a:solidFill>
                  <a:srgbClr val="B6014C"/>
                </a:solidFill>
                <a:latin typeface="Futura Md BT" pitchFamily="34" charset="0"/>
              </a:defRPr>
            </a:lvl6pPr>
            <a:lvl7pPr marL="914400" algn="r" rtl="0" eaLnBrk="1" fontAlgn="base" hangingPunct="1">
              <a:lnSpc>
                <a:spcPts val="2800"/>
              </a:lnSpc>
              <a:spcBef>
                <a:spcPct val="0"/>
              </a:spcBef>
              <a:spcAft>
                <a:spcPct val="0"/>
              </a:spcAft>
              <a:defRPr sz="2500">
                <a:solidFill>
                  <a:srgbClr val="B6014C"/>
                </a:solidFill>
                <a:latin typeface="Futura Md BT" pitchFamily="34" charset="0"/>
              </a:defRPr>
            </a:lvl7pPr>
            <a:lvl8pPr marL="1371600" algn="r" rtl="0" eaLnBrk="1" fontAlgn="base" hangingPunct="1">
              <a:lnSpc>
                <a:spcPts val="2800"/>
              </a:lnSpc>
              <a:spcBef>
                <a:spcPct val="0"/>
              </a:spcBef>
              <a:spcAft>
                <a:spcPct val="0"/>
              </a:spcAft>
              <a:defRPr sz="2500">
                <a:solidFill>
                  <a:srgbClr val="B6014C"/>
                </a:solidFill>
                <a:latin typeface="Futura Md BT" pitchFamily="34" charset="0"/>
              </a:defRPr>
            </a:lvl8pPr>
            <a:lvl9pPr marL="1828800" algn="r" rtl="0" eaLnBrk="1" fontAlgn="base" hangingPunct="1">
              <a:lnSpc>
                <a:spcPts val="2800"/>
              </a:lnSpc>
              <a:spcBef>
                <a:spcPct val="0"/>
              </a:spcBef>
              <a:spcAft>
                <a:spcPct val="0"/>
              </a:spcAft>
              <a:defRPr sz="2500">
                <a:solidFill>
                  <a:srgbClr val="B6014C"/>
                </a:solidFill>
                <a:latin typeface="Futura Md BT" pitchFamily="34" charset="0"/>
              </a:defRPr>
            </a:lvl9pPr>
          </a:lstStyle>
          <a:p>
            <a:pPr algn="ctr" eaLnBrk="1" hangingPunct="1">
              <a:lnSpc>
                <a:spcPct val="100000"/>
              </a:lnSpc>
              <a:defRPr/>
            </a:pPr>
            <a:r>
              <a:rPr lang="es-CO" sz="6400" dirty="0" smtClean="0">
                <a:solidFill>
                  <a:srgbClr val="B6014C"/>
                </a:solidFill>
                <a:latin typeface="+mj-lt"/>
                <a:cs typeface="Arial" charset="0"/>
              </a:rPr>
              <a:t>AUTORECONOCIMIENTO </a:t>
            </a:r>
            <a:r>
              <a:rPr lang="es-CO" sz="6400" dirty="0">
                <a:solidFill>
                  <a:srgbClr val="B6014C"/>
                </a:solidFill>
                <a:latin typeface="+mj-lt"/>
                <a:cs typeface="Arial" charset="0"/>
              </a:rPr>
              <a:t>ÉTNICO</a:t>
            </a:r>
            <a:r>
              <a:rPr lang="es-ES_tradnl" sz="6400" dirty="0">
                <a:solidFill>
                  <a:srgbClr val="B6014C"/>
                </a:solidFill>
                <a:latin typeface="+mj-lt"/>
                <a:cs typeface="Arial" charset="0"/>
              </a:rPr>
              <a:t/>
            </a:r>
            <a:br>
              <a:rPr lang="es-ES_tradnl" sz="6400" dirty="0">
                <a:solidFill>
                  <a:srgbClr val="B6014C"/>
                </a:solidFill>
                <a:latin typeface="+mj-lt"/>
                <a:cs typeface="Arial" charset="0"/>
              </a:rPr>
            </a:br>
            <a:r>
              <a:rPr lang="es-ES_tradnl" sz="6400" dirty="0">
                <a:solidFill>
                  <a:srgbClr val="B6014C"/>
                </a:solidFill>
                <a:latin typeface="+mj-lt"/>
                <a:cs typeface="Arial" charset="0"/>
              </a:rPr>
              <a:t>ECV 2003 - ECV 2010 - ECV 2012 - ECV </a:t>
            </a:r>
            <a:r>
              <a:rPr lang="es-ES_tradnl" sz="6400" dirty="0" smtClean="0">
                <a:solidFill>
                  <a:srgbClr val="B6014C"/>
                </a:solidFill>
                <a:latin typeface="+mj-lt"/>
                <a:cs typeface="Arial" charset="0"/>
              </a:rPr>
              <a:t>2013</a:t>
            </a:r>
          </a:p>
          <a:p>
            <a:pPr algn="ctr" eaLnBrk="1" hangingPunct="1">
              <a:lnSpc>
                <a:spcPct val="100000"/>
              </a:lnSpc>
              <a:defRPr/>
            </a:pPr>
            <a:r>
              <a:rPr lang="es-ES_tradnl" sz="6400" dirty="0" smtClean="0">
                <a:solidFill>
                  <a:srgbClr val="B6014C"/>
                </a:solidFill>
                <a:latin typeface="+mj-lt"/>
                <a:cs typeface="Arial" charset="0"/>
              </a:rPr>
              <a:t>TOTAL NACIONAL*</a:t>
            </a:r>
            <a:r>
              <a:rPr lang="es-ES_tradnl" sz="1700" dirty="0">
                <a:solidFill>
                  <a:srgbClr val="B6014C"/>
                </a:solidFill>
                <a:latin typeface="+mj-lt"/>
                <a:cs typeface="Arial" charset="0"/>
              </a:rPr>
              <a:t/>
            </a:r>
            <a:br>
              <a:rPr lang="es-ES_tradnl" sz="1700" dirty="0">
                <a:solidFill>
                  <a:srgbClr val="B6014C"/>
                </a:solidFill>
                <a:latin typeface="+mj-lt"/>
                <a:cs typeface="Arial" charset="0"/>
              </a:rPr>
            </a:br>
            <a:r>
              <a:rPr lang="es-ES_tradnl" sz="1600" dirty="0">
                <a:solidFill>
                  <a:srgbClr val="B6014C"/>
                </a:solidFill>
                <a:latin typeface="+mj-lt"/>
                <a:cs typeface="Arial" charset="0"/>
              </a:rPr>
              <a:t/>
            </a:r>
            <a:br>
              <a:rPr lang="es-ES_tradnl" sz="1600" dirty="0">
                <a:solidFill>
                  <a:srgbClr val="B6014C"/>
                </a:solidFill>
                <a:latin typeface="+mj-lt"/>
                <a:cs typeface="Arial" charset="0"/>
              </a:rPr>
            </a:br>
            <a:r>
              <a:rPr lang="es-ES_tradnl" sz="1600" dirty="0" smtClean="0">
                <a:solidFill>
                  <a:srgbClr val="B6014C"/>
                </a:solidFill>
                <a:latin typeface="+mj-lt"/>
                <a:cs typeface="Arial" charset="0"/>
              </a:rPr>
              <a:t> </a:t>
            </a:r>
            <a:endParaRPr lang="es-ES_tradnl" sz="1600" dirty="0">
              <a:solidFill>
                <a:srgbClr val="B6014C"/>
              </a:solidFill>
              <a:latin typeface="+mj-lt"/>
              <a:cs typeface="Arial" charset="0"/>
            </a:endParaRPr>
          </a:p>
        </p:txBody>
      </p:sp>
      <p:sp>
        <p:nvSpPr>
          <p:cNvPr id="3" name="2 Rectángulo"/>
          <p:cNvSpPr/>
          <p:nvPr/>
        </p:nvSpPr>
        <p:spPr>
          <a:xfrm>
            <a:off x="539552" y="5415026"/>
            <a:ext cx="4572000" cy="246221"/>
          </a:xfrm>
          <a:prstGeom prst="rect">
            <a:avLst/>
          </a:prstGeom>
        </p:spPr>
        <p:txBody>
          <a:bodyPr>
            <a:spAutoFit/>
          </a:bodyPr>
          <a:lstStyle/>
          <a:p>
            <a:pPr eaLnBrk="1" hangingPunct="1"/>
            <a:r>
              <a:rPr lang="es-CO" sz="1000" b="1" dirty="0">
                <a:latin typeface="Arial" charset="0"/>
              </a:rPr>
              <a:t>*ECV 2014 se encuentra en operativo de campo</a:t>
            </a:r>
            <a:endParaRPr lang="es-ES" sz="1000" b="1" dirty="0">
              <a:latin typeface="Arial" charset="0"/>
            </a:endParaRPr>
          </a:p>
        </p:txBody>
      </p:sp>
    </p:spTree>
    <p:extLst>
      <p:ext uri="{BB962C8B-B14F-4D97-AF65-F5344CB8AC3E}">
        <p14:creationId xmlns:p14="http://schemas.microsoft.com/office/powerpoint/2010/main" val="584705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5"/>
          <p:cNvSpPr txBox="1">
            <a:spLocks noChangeArrowheads="1"/>
          </p:cNvSpPr>
          <p:nvPr/>
        </p:nvSpPr>
        <p:spPr bwMode="auto">
          <a:xfrm>
            <a:off x="323528" y="3068960"/>
            <a:ext cx="8313445"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s-ES" sz="1200" b="1" dirty="0" smtClean="0">
              <a:solidFill>
                <a:prstClr val="black"/>
              </a:solidFill>
            </a:endParaRPr>
          </a:p>
          <a:p>
            <a:pPr eaLnBrk="1" hangingPunct="1">
              <a:lnSpc>
                <a:spcPts val="6000"/>
              </a:lnSpc>
              <a:defRPr/>
            </a:pPr>
            <a:r>
              <a:rPr lang="es-ES" sz="5400" b="1" dirty="0">
                <a:solidFill>
                  <a:srgbClr val="C00000"/>
                </a:solidFill>
                <a:cs typeface="+mn-cs"/>
              </a:rPr>
              <a:t>Gran</a:t>
            </a:r>
            <a:r>
              <a:rPr lang="es-ES" sz="6000" b="1" dirty="0" smtClean="0">
                <a:solidFill>
                  <a:srgbClr val="C00000"/>
                </a:solidFill>
                <a:latin typeface="Arial" panose="020B0604020202020204" pitchFamily="34" charset="0"/>
                <a:ea typeface="+mj-ea"/>
                <a:cs typeface="Arial" panose="020B0604020202020204" pitchFamily="34" charset="0"/>
              </a:rPr>
              <a:t> </a:t>
            </a:r>
            <a:r>
              <a:rPr lang="es-ES" sz="5400" b="1" dirty="0">
                <a:solidFill>
                  <a:srgbClr val="C00000"/>
                </a:solidFill>
                <a:cs typeface="+mn-cs"/>
              </a:rPr>
              <a:t>Encuesta </a:t>
            </a:r>
          </a:p>
          <a:p>
            <a:pPr eaLnBrk="1" hangingPunct="1">
              <a:lnSpc>
                <a:spcPts val="6000"/>
              </a:lnSpc>
              <a:defRPr/>
            </a:pPr>
            <a:r>
              <a:rPr lang="es-ES" sz="5400" b="1" dirty="0">
                <a:solidFill>
                  <a:srgbClr val="C00000"/>
                </a:solidFill>
                <a:cs typeface="+mn-cs"/>
              </a:rPr>
              <a:t>		Integrada de </a:t>
            </a:r>
            <a:r>
              <a:rPr lang="es-ES" sz="5400" b="1" dirty="0" smtClean="0">
                <a:solidFill>
                  <a:srgbClr val="C00000"/>
                </a:solidFill>
                <a:cs typeface="+mn-cs"/>
              </a:rPr>
              <a:t>Hogares</a:t>
            </a:r>
            <a:endParaRPr lang="es-ES" sz="5400" b="1" dirty="0">
              <a:cs typeface="+mn-cs"/>
            </a:endParaRPr>
          </a:p>
          <a:p>
            <a:pPr eaLnBrk="1" hangingPunct="1">
              <a:defRPr/>
            </a:pPr>
            <a:endParaRPr lang="es-ES" sz="3300" dirty="0" smtClean="0">
              <a:solidFill>
                <a:prstClr val="black"/>
              </a:solidFill>
              <a:latin typeface="Arial Narrow" panose="020B0606020202030204" pitchFamily="34" charset="0"/>
            </a:endParaRPr>
          </a:p>
        </p:txBody>
      </p:sp>
      <p:pic>
        <p:nvPicPr>
          <p:cNvPr id="5125" name="3 Imagen"/>
          <p:cNvPicPr>
            <a:picLocks noChangeAspect="1"/>
          </p:cNvPicPr>
          <p:nvPr/>
        </p:nvPicPr>
        <p:blipFill>
          <a:blip r:embed="rId3" cstate="email">
            <a:extLst>
              <a:ext uri="{28A0092B-C50C-407E-A947-70E740481C1C}">
                <a14:useLocalDpi xmlns:a14="http://schemas.microsoft.com/office/drawing/2010/main" val="0"/>
              </a:ext>
            </a:extLst>
          </a:blip>
          <a:srcRect t="84036"/>
          <a:stretch>
            <a:fillRect/>
          </a:stretch>
        </p:blipFill>
        <p:spPr bwMode="auto">
          <a:xfrm>
            <a:off x="-36513" y="2852738"/>
            <a:ext cx="9251951"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CuadroTexto"/>
          <p:cNvSpPr txBox="1">
            <a:spLocks noChangeArrowheads="1"/>
          </p:cNvSpPr>
          <p:nvPr/>
        </p:nvSpPr>
        <p:spPr bwMode="auto">
          <a:xfrm>
            <a:off x="251520" y="1484784"/>
            <a:ext cx="9001000" cy="6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Futura Std Book" pitchFamily="34" charset="0"/>
              </a:defRPr>
            </a:lvl1pPr>
            <a:lvl2pPr marL="742950" indent="-285750" eaLnBrk="0" hangingPunct="0">
              <a:spcBef>
                <a:spcPct val="20000"/>
              </a:spcBef>
              <a:buFont typeface="Arial" charset="0"/>
              <a:buChar char="–"/>
              <a:defRPr sz="2800">
                <a:solidFill>
                  <a:schemeClr val="tx1"/>
                </a:solidFill>
                <a:latin typeface="Futura Std Book" pitchFamily="34" charset="0"/>
              </a:defRPr>
            </a:lvl2pPr>
            <a:lvl3pPr marL="1143000" indent="-228600" eaLnBrk="0" hangingPunct="0">
              <a:spcBef>
                <a:spcPct val="20000"/>
              </a:spcBef>
              <a:buFont typeface="Arial" charset="0"/>
              <a:buChar char="•"/>
              <a:defRPr sz="2400">
                <a:solidFill>
                  <a:schemeClr val="tx1"/>
                </a:solidFill>
                <a:latin typeface="Futura Std Book" pitchFamily="34" charset="0"/>
              </a:defRPr>
            </a:lvl3pPr>
            <a:lvl4pPr marL="1600200" indent="-228600" eaLnBrk="0" hangingPunct="0">
              <a:spcBef>
                <a:spcPct val="20000"/>
              </a:spcBef>
              <a:buFont typeface="Arial" charset="0"/>
              <a:buChar char="–"/>
              <a:defRPr sz="2000">
                <a:solidFill>
                  <a:schemeClr val="tx1"/>
                </a:solidFill>
                <a:latin typeface="Futura Std Book" pitchFamily="34" charset="0"/>
              </a:defRPr>
            </a:lvl4pPr>
            <a:lvl5pPr marL="2057400" indent="-228600" eaLnBrk="0" hangingPunct="0">
              <a:spcBef>
                <a:spcPct val="20000"/>
              </a:spcBef>
              <a:buFont typeface="Arial" charset="0"/>
              <a:buChar char="»"/>
              <a:defRPr sz="2000">
                <a:solidFill>
                  <a:schemeClr val="tx1"/>
                </a:solidFill>
                <a:latin typeface="Futura Std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utura Std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utura Std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utura Std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utura Std Book" pitchFamily="34" charset="0"/>
              </a:defRPr>
            </a:lvl9pPr>
          </a:lstStyle>
          <a:p>
            <a:pPr>
              <a:lnSpc>
                <a:spcPts val="3100"/>
              </a:lnSpc>
              <a:spcBef>
                <a:spcPct val="0"/>
              </a:spcBef>
              <a:buFontTx/>
              <a:buNone/>
            </a:pPr>
            <a:r>
              <a:rPr lang="es-CO" altLang="es-CO" sz="7800" b="1" dirty="0" smtClean="0">
                <a:solidFill>
                  <a:srgbClr val="7F7F7F"/>
                </a:solidFill>
                <a:latin typeface="Calibri" pitchFamily="34" charset="0"/>
              </a:rPr>
              <a:t>Preguntas Etnia</a:t>
            </a:r>
            <a:endParaRPr lang="es-CO" altLang="es-CO" sz="7800" b="1" dirty="0">
              <a:solidFill>
                <a:srgbClr val="7F7F7F"/>
              </a:solidFill>
              <a:latin typeface="Calibri" pitchFamily="34" charset="0"/>
            </a:endParaRPr>
          </a:p>
        </p:txBody>
      </p:sp>
    </p:spTree>
    <p:extLst>
      <p:ext uri="{BB962C8B-B14F-4D97-AF65-F5344CB8AC3E}">
        <p14:creationId xmlns:p14="http://schemas.microsoft.com/office/powerpoint/2010/main" val="2332307892"/>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3968" y="116632"/>
            <a:ext cx="4104382" cy="788194"/>
          </a:xfrm>
        </p:spPr>
        <p:txBody>
          <a:bodyPr/>
          <a:lstStyle/>
          <a:p>
            <a:pPr>
              <a:defRPr/>
            </a:pPr>
            <a:r>
              <a:rPr lang="es-CO" sz="2600" dirty="0" smtClean="0">
                <a:solidFill>
                  <a:schemeClr val="bg1">
                    <a:lumMod val="50000"/>
                  </a:schemeClr>
                </a:solidFill>
              </a:rPr>
              <a:t> </a:t>
            </a:r>
            <a:r>
              <a:rPr lang="en-GB" sz="2600" b="1" dirty="0" smtClean="0">
                <a:solidFill>
                  <a:schemeClr val="bg1">
                    <a:lumMod val="50000"/>
                  </a:schemeClr>
                </a:solidFill>
              </a:rPr>
              <a:t>Proceso estadístico</a:t>
            </a:r>
            <a:endParaRPr lang="es-CO" sz="2600" dirty="0">
              <a:solidFill>
                <a:schemeClr val="bg1">
                  <a:lumMod val="50000"/>
                </a:schemeClr>
              </a:solidFill>
            </a:endParaRPr>
          </a:p>
        </p:txBody>
      </p:sp>
      <p:sp>
        <p:nvSpPr>
          <p:cNvPr id="3" name="2 Marcador de contenido"/>
          <p:cNvSpPr>
            <a:spLocks noGrp="1"/>
          </p:cNvSpPr>
          <p:nvPr>
            <p:ph idx="1"/>
          </p:nvPr>
        </p:nvSpPr>
        <p:spPr>
          <a:xfrm>
            <a:off x="827088" y="692696"/>
            <a:ext cx="7561262" cy="3960812"/>
          </a:xfrm>
        </p:spPr>
        <p:txBody>
          <a:bodyPr/>
          <a:lstStyle/>
          <a:p>
            <a:pPr marL="400050" lvl="1" indent="0">
              <a:buFont typeface="Arial" charset="0"/>
              <a:buNone/>
              <a:defRPr/>
            </a:pPr>
            <a:r>
              <a:rPr lang="en-GB" sz="2600" b="1" dirty="0" smtClean="0">
                <a:solidFill>
                  <a:schemeClr val="bg1">
                    <a:lumMod val="50000"/>
                  </a:schemeClr>
                </a:solidFill>
                <a:latin typeface="+mj-lt"/>
                <a:ea typeface="+mj-ea"/>
                <a:cs typeface="+mj-cs"/>
              </a:rPr>
              <a:t> Descripción</a:t>
            </a:r>
          </a:p>
          <a:p>
            <a:pPr marL="400050" lvl="1" indent="0">
              <a:buFont typeface="Arial" charset="0"/>
              <a:buNone/>
              <a:defRPr/>
            </a:pPr>
            <a:endParaRPr lang="en-GB" b="1" dirty="0" smtClean="0">
              <a:solidFill>
                <a:schemeClr val="bg1">
                  <a:lumMod val="50000"/>
                </a:schemeClr>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1049878459"/>
              </p:ext>
            </p:extLst>
          </p:nvPr>
        </p:nvGraphicFramePr>
        <p:xfrm>
          <a:off x="1258888" y="1196752"/>
          <a:ext cx="6985000" cy="4581525"/>
        </p:xfrm>
        <a:graphic>
          <a:graphicData uri="http://schemas.openxmlformats.org/drawingml/2006/table">
            <a:tbl>
              <a:tblPr/>
              <a:tblGrid>
                <a:gridCol w="6985000"/>
              </a:tblGrid>
              <a:tr h="4032250">
                <a:tc>
                  <a:txBody>
                    <a:bodyPr/>
                    <a:lstStyle/>
                    <a:p>
                      <a:pPr marL="0" marR="0" lvl="0" indent="0" algn="just" defTabSz="914400" rtl="0" eaLnBrk="1" fontAlgn="ctr" latinLnBrk="0" hangingPunct="1">
                        <a:lnSpc>
                          <a:spcPct val="100000"/>
                        </a:lnSpc>
                        <a:spcBef>
                          <a:spcPct val="0"/>
                        </a:spcBef>
                        <a:spcAft>
                          <a:spcPct val="0"/>
                        </a:spcAft>
                        <a:buClrTx/>
                        <a:buSzTx/>
                        <a:buFont typeface="Arial" pitchFamily="34" charset="0"/>
                        <a:buChar char="•"/>
                        <a:tabLst/>
                      </a:pPr>
                      <a:r>
                        <a:rPr kumimoji="0" lang="es-CO" sz="2000" b="0" i="0" u="none" strike="noStrike" cap="none" normalizeH="0" baseline="0" dirty="0" smtClean="0">
                          <a:ln>
                            <a:noFill/>
                          </a:ln>
                          <a:solidFill>
                            <a:srgbClr val="000000"/>
                          </a:solidFill>
                          <a:effectLst/>
                          <a:latin typeface="Futura Std Book" pitchFamily="34" charset="0"/>
                          <a:ea typeface="MS PGothic" pitchFamily="34" charset="-128"/>
                        </a:rPr>
                        <a:t> La Gran </a:t>
                      </a:r>
                      <a:r>
                        <a:rPr kumimoji="0" lang="es-CO" sz="2000" b="0" i="0" u="none" strike="noStrike" cap="none" normalizeH="0" baseline="0" noProof="0" dirty="0" smtClean="0">
                          <a:ln>
                            <a:noFill/>
                          </a:ln>
                          <a:solidFill>
                            <a:srgbClr val="000000"/>
                          </a:solidFill>
                          <a:effectLst/>
                          <a:latin typeface="Futura Std Book" pitchFamily="34" charset="0"/>
                          <a:ea typeface="MS PGothic" pitchFamily="34" charset="-128"/>
                        </a:rPr>
                        <a:t>Encuesta</a:t>
                      </a:r>
                      <a:r>
                        <a:rPr kumimoji="0" lang="es-CO" sz="2000" b="0" i="0" u="none" strike="noStrike" cap="none" normalizeH="0" baseline="0" dirty="0" smtClean="0">
                          <a:ln>
                            <a:noFill/>
                          </a:ln>
                          <a:solidFill>
                            <a:srgbClr val="000000"/>
                          </a:solidFill>
                          <a:effectLst/>
                          <a:latin typeface="Futura Std Book" pitchFamily="34" charset="0"/>
                          <a:ea typeface="MS PGothic" pitchFamily="34" charset="-128"/>
                        </a:rPr>
                        <a:t> Integrada de Hogares (GEIH), es el instrumento oficial del DANE para la medición del mercado laboral colombiano.</a:t>
                      </a:r>
                    </a:p>
                    <a:p>
                      <a:pPr marL="0" marR="0" lvl="0" indent="0" algn="just" defTabSz="914400" rtl="0" eaLnBrk="1" fontAlgn="ctr" latinLnBrk="0" hangingPunct="1">
                        <a:lnSpc>
                          <a:spcPct val="100000"/>
                        </a:lnSpc>
                        <a:spcBef>
                          <a:spcPct val="0"/>
                        </a:spcBef>
                        <a:spcAft>
                          <a:spcPct val="0"/>
                        </a:spcAft>
                        <a:buClrTx/>
                        <a:buSzTx/>
                        <a:buFontTx/>
                        <a:buNone/>
                        <a:tabLst/>
                      </a:pPr>
                      <a:endParaRPr kumimoji="0" lang="es-CO" sz="2000" b="0" i="0" u="none" strike="noStrike" cap="none" normalizeH="0" baseline="0" dirty="0" smtClean="0">
                        <a:ln>
                          <a:noFill/>
                        </a:ln>
                        <a:solidFill>
                          <a:srgbClr val="000000"/>
                        </a:solidFill>
                        <a:effectLst/>
                        <a:latin typeface="Futura Std Book" pitchFamily="34" charset="0"/>
                        <a:ea typeface="MS PGothic" pitchFamily="34" charset="-128"/>
                      </a:endParaRPr>
                    </a:p>
                    <a:p>
                      <a:pPr marL="0" marR="0" lvl="0" indent="0" algn="just" defTabSz="914400" rtl="0" eaLnBrk="1" fontAlgn="ctr" latinLnBrk="0" hangingPunct="1">
                        <a:lnSpc>
                          <a:spcPct val="100000"/>
                        </a:lnSpc>
                        <a:spcBef>
                          <a:spcPct val="0"/>
                        </a:spcBef>
                        <a:spcAft>
                          <a:spcPct val="0"/>
                        </a:spcAft>
                        <a:buClrTx/>
                        <a:buSzTx/>
                        <a:buFont typeface="Arial" pitchFamily="34" charset="0"/>
                        <a:buChar char="•"/>
                        <a:tabLst/>
                      </a:pPr>
                      <a:r>
                        <a:rPr kumimoji="0" lang="es-CO" sz="2000" b="0" i="0" u="none" strike="noStrike" cap="none" normalizeH="0" baseline="0" dirty="0" smtClean="0">
                          <a:ln>
                            <a:noFill/>
                          </a:ln>
                          <a:solidFill>
                            <a:srgbClr val="000000"/>
                          </a:solidFill>
                          <a:effectLst/>
                          <a:latin typeface="Futura Std Book" pitchFamily="34" charset="0"/>
                          <a:ea typeface="MS PGothic" pitchFamily="34" charset="-128"/>
                        </a:rPr>
                        <a:t> Es una investigación dirigida a los hogares y se realiza de manera continua.</a:t>
                      </a:r>
                    </a:p>
                    <a:p>
                      <a:pPr marL="0" marR="0" lvl="0" indent="0" algn="just" defTabSz="914400" rtl="0" eaLnBrk="1" fontAlgn="ctr" latinLnBrk="0" hangingPunct="1">
                        <a:lnSpc>
                          <a:spcPct val="100000"/>
                        </a:lnSpc>
                        <a:spcBef>
                          <a:spcPct val="0"/>
                        </a:spcBef>
                        <a:spcAft>
                          <a:spcPct val="0"/>
                        </a:spcAft>
                        <a:buClrTx/>
                        <a:buSzTx/>
                        <a:buFontTx/>
                        <a:buNone/>
                        <a:tabLst/>
                      </a:pPr>
                      <a:endParaRPr kumimoji="0" lang="es-CO" sz="2000" b="0" i="0" u="none" strike="noStrike" cap="none" normalizeH="0" baseline="0" dirty="0" smtClean="0">
                        <a:ln>
                          <a:noFill/>
                        </a:ln>
                        <a:solidFill>
                          <a:srgbClr val="000000"/>
                        </a:solidFill>
                        <a:effectLst/>
                        <a:latin typeface="Futura Std Book" pitchFamily="34" charset="0"/>
                        <a:ea typeface="MS PGothic" pitchFamily="34" charset="-128"/>
                      </a:endParaRPr>
                    </a:p>
                    <a:p>
                      <a:pPr marL="0" marR="0" lvl="0" indent="0" algn="just" defTabSz="914400" rtl="0" eaLnBrk="1" fontAlgn="ctr" latinLnBrk="0" hangingPunct="1">
                        <a:lnSpc>
                          <a:spcPct val="100000"/>
                        </a:lnSpc>
                        <a:spcBef>
                          <a:spcPct val="0"/>
                        </a:spcBef>
                        <a:spcAft>
                          <a:spcPct val="0"/>
                        </a:spcAft>
                        <a:buClrTx/>
                        <a:buSzTx/>
                        <a:buFont typeface="Arial" pitchFamily="34" charset="0"/>
                        <a:buChar char="•"/>
                        <a:tabLst/>
                      </a:pPr>
                      <a:r>
                        <a:rPr kumimoji="0" lang="es-CO" sz="2000" b="0" i="0" u="none" strike="noStrike" cap="none" normalizeH="0" baseline="0" dirty="0" smtClean="0">
                          <a:ln>
                            <a:noFill/>
                          </a:ln>
                          <a:solidFill>
                            <a:srgbClr val="000000"/>
                          </a:solidFill>
                          <a:effectLst/>
                          <a:latin typeface="Futura Std Book" pitchFamily="34" charset="0"/>
                          <a:ea typeface="MS PGothic" pitchFamily="34" charset="-128"/>
                        </a:rPr>
                        <a:t> </a:t>
                      </a:r>
                      <a:r>
                        <a:rPr kumimoji="0" lang="es-CO" sz="2000" b="0" i="0" u="none" strike="noStrike" cap="none" normalizeH="0" baseline="0" dirty="0" smtClean="0">
                          <a:ln>
                            <a:noFill/>
                          </a:ln>
                          <a:solidFill>
                            <a:schemeClr val="tx1"/>
                          </a:solidFill>
                          <a:effectLst/>
                          <a:latin typeface="Futura Std Book" pitchFamily="34" charset="0"/>
                          <a:ea typeface="MS PGothic" pitchFamily="34" charset="-128"/>
                        </a:rPr>
                        <a:t>Permite obtener resultados mensuales para el Total Nacional y para el Total 13 áreas. Trimestralmente para las 24 ciudades, semestralmente por regiones y anualmente por departamentos. </a:t>
                      </a:r>
                    </a:p>
                    <a:p>
                      <a:pPr marL="0" marR="0" lvl="0" indent="0" algn="just" defTabSz="914400" rtl="0" eaLnBrk="1" fontAlgn="ctr" latinLnBrk="0" hangingPunct="1">
                        <a:lnSpc>
                          <a:spcPct val="100000"/>
                        </a:lnSpc>
                        <a:spcBef>
                          <a:spcPct val="0"/>
                        </a:spcBef>
                        <a:spcAft>
                          <a:spcPct val="0"/>
                        </a:spcAft>
                        <a:buClrTx/>
                        <a:buSzTx/>
                        <a:buFontTx/>
                        <a:buNone/>
                        <a:tabLst/>
                      </a:pPr>
                      <a:endParaRPr kumimoji="0" lang="es-CO" sz="2000" b="0" i="0" u="none" strike="noStrike" cap="none" normalizeH="0" baseline="0" dirty="0" smtClean="0">
                        <a:ln>
                          <a:noFill/>
                        </a:ln>
                        <a:solidFill>
                          <a:srgbClr val="000000"/>
                        </a:solidFill>
                        <a:effectLst/>
                        <a:latin typeface="Futura Std Book" pitchFamily="34" charset="0"/>
                        <a:ea typeface="MS PGothic" pitchFamily="34" charset="-128"/>
                      </a:endParaRPr>
                    </a:p>
                    <a:p>
                      <a:pPr marL="0" marR="0" lvl="0" indent="0" algn="just" defTabSz="914400" rtl="0" eaLnBrk="1" fontAlgn="ctr" latinLnBrk="0" hangingPunct="1">
                        <a:lnSpc>
                          <a:spcPct val="100000"/>
                        </a:lnSpc>
                        <a:spcBef>
                          <a:spcPct val="0"/>
                        </a:spcBef>
                        <a:spcAft>
                          <a:spcPct val="0"/>
                        </a:spcAft>
                        <a:buClrTx/>
                        <a:buSzTx/>
                        <a:buFont typeface="Arial" pitchFamily="34" charset="0"/>
                        <a:buChar char="•"/>
                        <a:tabLst/>
                      </a:pPr>
                      <a:r>
                        <a:rPr kumimoji="0" lang="es-CO" sz="2000" b="0" i="0" u="none" strike="noStrike" cap="none" normalizeH="0" baseline="0" dirty="0" smtClean="0">
                          <a:ln>
                            <a:noFill/>
                          </a:ln>
                          <a:solidFill>
                            <a:srgbClr val="000000"/>
                          </a:solidFill>
                          <a:effectLst/>
                          <a:latin typeface="Futura Std Book" pitchFamily="34" charset="0"/>
                          <a:ea typeface="MS PGothic" pitchFamily="34" charset="-128"/>
                        </a:rPr>
                        <a:t> La fuerza laboral colombiana es clasificada usando las recomendaciones y conceptos de la Organización Internacional del  Trabajo (OIT).</a:t>
                      </a:r>
                    </a:p>
                  </a:txBody>
                  <a:tcPr marL="9526" marR="9526"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42821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55977" y="336550"/>
            <a:ext cx="4032374" cy="355600"/>
          </a:xfrm>
        </p:spPr>
        <p:txBody>
          <a:bodyPr/>
          <a:lstStyle/>
          <a:p>
            <a:pPr>
              <a:defRPr/>
            </a:pPr>
            <a:r>
              <a:rPr lang="en-GB" sz="2800" b="1" dirty="0" smtClean="0">
                <a:solidFill>
                  <a:schemeClr val="bg1">
                    <a:lumMod val="50000"/>
                  </a:schemeClr>
                </a:solidFill>
              </a:rPr>
              <a:t>Proceso estadístico</a:t>
            </a:r>
            <a:endParaRPr lang="es-CO" sz="2800" dirty="0">
              <a:solidFill>
                <a:schemeClr val="bg1">
                  <a:lumMod val="50000"/>
                </a:schemeClr>
              </a:solidFill>
            </a:endParaRPr>
          </a:p>
        </p:txBody>
      </p:sp>
      <p:sp>
        <p:nvSpPr>
          <p:cNvPr id="3" name="2 Marcador de contenido"/>
          <p:cNvSpPr>
            <a:spLocks noGrp="1"/>
          </p:cNvSpPr>
          <p:nvPr>
            <p:ph idx="1"/>
          </p:nvPr>
        </p:nvSpPr>
        <p:spPr>
          <a:xfrm>
            <a:off x="428625" y="692696"/>
            <a:ext cx="7959725" cy="3960812"/>
          </a:xfrm>
        </p:spPr>
        <p:txBody>
          <a:bodyPr/>
          <a:lstStyle/>
          <a:p>
            <a:pPr marL="400050" lvl="1" indent="0">
              <a:buFont typeface="Arial" charset="0"/>
              <a:buNone/>
              <a:defRPr/>
            </a:pPr>
            <a:r>
              <a:rPr lang="en-GB" b="1" dirty="0" smtClean="0">
                <a:solidFill>
                  <a:schemeClr val="bg1">
                    <a:lumMod val="50000"/>
                  </a:schemeClr>
                </a:solidFill>
              </a:rPr>
              <a:t>Cobertura y desagregación geográfica</a:t>
            </a:r>
            <a:endParaRPr lang="en-GB" b="1" dirty="0">
              <a:solidFill>
                <a:schemeClr val="bg1">
                  <a:lumMod val="50000"/>
                </a:schemeClr>
              </a:solidFill>
            </a:endParaRPr>
          </a:p>
          <a:p>
            <a:pPr marL="400050" lvl="1" indent="0">
              <a:buFont typeface="Arial" charset="0"/>
              <a:buNone/>
              <a:defRPr/>
            </a:pPr>
            <a:endParaRPr lang="en-GB" b="1" dirty="0" smtClean="0">
              <a:solidFill>
                <a:schemeClr val="bg1">
                  <a:lumMod val="50000"/>
                </a:schemeClr>
              </a:solidFill>
            </a:endParaRPr>
          </a:p>
          <a:p>
            <a:pPr marL="400050" lvl="1" indent="0">
              <a:buFont typeface="Arial" charset="0"/>
              <a:buNone/>
              <a:defRPr/>
            </a:pPr>
            <a:endParaRPr lang="en-GB" b="1" dirty="0" smtClean="0">
              <a:solidFill>
                <a:schemeClr val="bg1">
                  <a:lumMod val="50000"/>
                </a:schemeClr>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2987045327"/>
              </p:ext>
            </p:extLst>
          </p:nvPr>
        </p:nvGraphicFramePr>
        <p:xfrm>
          <a:off x="1331913" y="1268760"/>
          <a:ext cx="6624909" cy="4581523"/>
        </p:xfrm>
        <a:graphic>
          <a:graphicData uri="http://schemas.openxmlformats.org/drawingml/2006/table">
            <a:tbl>
              <a:tblPr>
                <a:tableStyleId>{5C22544A-7EE6-4342-B048-85BDC9FD1C3A}</a:tableStyleId>
              </a:tblPr>
              <a:tblGrid>
                <a:gridCol w="6624909"/>
              </a:tblGrid>
              <a:tr h="4103688">
                <a:tc>
                  <a:txBody>
                    <a:bodyPr/>
                    <a:lstStyle/>
                    <a:p>
                      <a:pPr algn="just" fontAlgn="ctr"/>
                      <a:r>
                        <a:rPr lang="es-CO" sz="2000" u="none" strike="noStrike" noProof="0" dirty="0" smtClean="0">
                          <a:effectLst/>
                        </a:rPr>
                        <a:t>El tamaño de muestra es de aproximadamente </a:t>
                      </a:r>
                      <a:r>
                        <a:rPr lang="es-CO" sz="2000" u="none" strike="noStrike" baseline="0" noProof="0" dirty="0" smtClean="0">
                          <a:effectLst/>
                        </a:rPr>
                        <a:t>283.000 hogares  al </a:t>
                      </a:r>
                      <a:r>
                        <a:rPr lang="es-CO" sz="2000" u="sng" strike="noStrike" baseline="0" noProof="0" dirty="0" smtClean="0">
                          <a:solidFill>
                            <a:srgbClr val="FF0000"/>
                          </a:solidFill>
                          <a:effectLst/>
                        </a:rPr>
                        <a:t>año</a:t>
                      </a:r>
                      <a:r>
                        <a:rPr lang="es-CO" sz="2000" u="none" strike="noStrike" baseline="0" noProof="0" dirty="0" smtClean="0">
                          <a:effectLst/>
                        </a:rPr>
                        <a:t>, distribuidos así:</a:t>
                      </a:r>
                    </a:p>
                    <a:p>
                      <a:pPr algn="just" fontAlgn="ctr"/>
                      <a:endParaRPr lang="es-CO" sz="2000" u="none" strike="noStrike" baseline="0" noProof="0" dirty="0" smtClean="0">
                        <a:effectLst/>
                      </a:endParaRPr>
                    </a:p>
                    <a:p>
                      <a:pPr marL="457200" indent="-457200" algn="just" fontAlgn="ctr">
                        <a:buFont typeface="Arial"/>
                        <a:buChar char="•"/>
                      </a:pPr>
                      <a:r>
                        <a:rPr lang="es-CO" sz="2000" u="none" strike="noStrike" baseline="0" noProof="0" dirty="0" smtClean="0">
                          <a:effectLst/>
                        </a:rPr>
                        <a:t>13  ciudades y áreas metropolitanas: 110.000 hogares.</a:t>
                      </a:r>
                    </a:p>
                    <a:p>
                      <a:pPr marL="0" indent="0" algn="just" fontAlgn="ctr">
                        <a:buFont typeface="Arial"/>
                        <a:buNone/>
                      </a:pPr>
                      <a:endParaRPr lang="es-CO" sz="2000" u="none" strike="noStrike" baseline="0" noProof="0" dirty="0" smtClean="0">
                        <a:effectLst/>
                      </a:endParaRPr>
                    </a:p>
                    <a:p>
                      <a:pPr marL="457200" indent="-457200" algn="just" fontAlgn="ctr">
                        <a:buFont typeface="Arial"/>
                        <a:buChar char="•"/>
                      </a:pPr>
                      <a:r>
                        <a:rPr lang="es-CO" sz="2000" u="none" strike="noStrike" baseline="0" noProof="0" dirty="0" smtClean="0">
                          <a:effectLst/>
                        </a:rPr>
                        <a:t>11 ciudades intermedias: 86.000 hogares.</a:t>
                      </a:r>
                    </a:p>
                    <a:p>
                      <a:pPr marL="0" indent="0" algn="just" fontAlgn="ctr">
                        <a:buFont typeface="Arial"/>
                        <a:buNone/>
                      </a:pPr>
                      <a:endParaRPr lang="es-CO" sz="2000" u="none" strike="noStrike" baseline="0" noProof="0" dirty="0" smtClean="0">
                        <a:effectLst/>
                      </a:endParaRPr>
                    </a:p>
                    <a:p>
                      <a:pPr marL="457200" indent="-457200" algn="just" fontAlgn="ctr">
                        <a:buFont typeface="Arial"/>
                        <a:buChar char="•"/>
                      </a:pPr>
                      <a:r>
                        <a:rPr lang="es-CO" sz="2000" u="none" strike="noStrike" baseline="0" noProof="0" dirty="0" smtClean="0">
                          <a:effectLst/>
                        </a:rPr>
                        <a:t>Urbano:49.000</a:t>
                      </a:r>
                    </a:p>
                    <a:p>
                      <a:pPr marL="457200" indent="-457200" algn="just" fontAlgn="ctr">
                        <a:buFont typeface="Arial"/>
                        <a:buChar char="•"/>
                      </a:pPr>
                      <a:endParaRPr lang="es-CO" sz="2000" u="none" strike="noStrike" baseline="0" noProof="0" dirty="0" smtClean="0">
                        <a:effectLst/>
                      </a:endParaRPr>
                    </a:p>
                    <a:p>
                      <a:pPr marL="457200" indent="-457200" algn="just" fontAlgn="ctr">
                        <a:buFont typeface="Arial"/>
                        <a:buChar char="•"/>
                      </a:pPr>
                      <a:r>
                        <a:rPr lang="es-CO" sz="2000" u="none" strike="noStrike" baseline="0" noProof="0" dirty="0" smtClean="0">
                          <a:effectLst/>
                        </a:rPr>
                        <a:t>Resto, incluye centros poblados y rural disperso: 24.000  hogares.</a:t>
                      </a:r>
                    </a:p>
                    <a:p>
                      <a:pPr marL="457200" indent="-457200" algn="just" fontAlgn="ctr">
                        <a:buFont typeface="Arial"/>
                        <a:buChar char="•"/>
                      </a:pPr>
                      <a:endParaRPr lang="es-CO" sz="2000" u="none" strike="noStrike" baseline="0" noProof="0" dirty="0" smtClean="0">
                        <a:effectLst/>
                      </a:endParaRPr>
                    </a:p>
                    <a:p>
                      <a:pPr marL="457200" indent="-457200" algn="just" fontAlgn="ctr">
                        <a:buFont typeface="Arial"/>
                        <a:buChar char="•"/>
                      </a:pPr>
                      <a:r>
                        <a:rPr lang="es-CO" sz="2000" u="sng" strike="noStrike" baseline="0" noProof="0" dirty="0" smtClean="0">
                          <a:effectLst/>
                        </a:rPr>
                        <a:t>Capitales de los Nuevos </a:t>
                      </a:r>
                      <a:r>
                        <a:rPr lang="es-CO" sz="2000" i="1" u="sng" strike="noStrike" baseline="0" noProof="0" dirty="0" smtClean="0">
                          <a:effectLst/>
                        </a:rPr>
                        <a:t>Departamentos </a:t>
                      </a:r>
                      <a:r>
                        <a:rPr lang="es-CO" sz="2000" u="none" strike="noStrike" baseline="0" noProof="0" dirty="0" smtClean="0">
                          <a:effectLst/>
                        </a:rPr>
                        <a:t>(desde </a:t>
                      </a:r>
                      <a:r>
                        <a:rPr lang="es-CO" sz="2000" u="none" strike="noStrike" baseline="0" noProof="0" dirty="0" smtClean="0">
                          <a:solidFill>
                            <a:srgbClr val="FF0000"/>
                          </a:solidFill>
                          <a:effectLst/>
                        </a:rPr>
                        <a:t>2012</a:t>
                      </a:r>
                      <a:r>
                        <a:rPr lang="es-CO" sz="2000" u="none" strike="noStrike" baseline="0" noProof="0" dirty="0" smtClean="0">
                          <a:effectLst/>
                        </a:rPr>
                        <a:t>): </a:t>
                      </a:r>
                      <a:r>
                        <a:rPr lang="es-CO" sz="2000" u="none" strike="noStrike" baseline="0" noProof="0" dirty="0" smtClean="0">
                          <a:solidFill>
                            <a:srgbClr val="FF0000"/>
                          </a:solidFill>
                          <a:effectLst/>
                        </a:rPr>
                        <a:t>14. 000 </a:t>
                      </a:r>
                      <a:r>
                        <a:rPr lang="es-CO" sz="2000" u="none" strike="noStrike" baseline="0" noProof="0" dirty="0" smtClean="0">
                          <a:effectLst/>
                        </a:rPr>
                        <a:t>hogares.</a:t>
                      </a:r>
                      <a:endParaRPr lang="es-CO" sz="2000" u="none" strike="noStrike" noProof="0" dirty="0" smtClean="0">
                        <a:effectLst/>
                      </a:endParaRPr>
                    </a:p>
                  </a:txBody>
                  <a:tcPr marL="9525" marR="9525" marT="9523" marB="0" anchor="ctr">
                    <a:noFill/>
                  </a:tcPr>
                </a:tc>
              </a:tr>
            </a:tbl>
          </a:graphicData>
        </a:graphic>
      </p:graphicFrame>
    </p:spTree>
    <p:extLst>
      <p:ext uri="{BB962C8B-B14F-4D97-AF65-F5344CB8AC3E}">
        <p14:creationId xmlns:p14="http://schemas.microsoft.com/office/powerpoint/2010/main" val="3581749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n-GB" sz="2600" b="1" dirty="0" smtClean="0">
                <a:solidFill>
                  <a:schemeClr val="bg1">
                    <a:lumMod val="50000"/>
                  </a:schemeClr>
                </a:solidFill>
              </a:rPr>
              <a:t>Proceso estadístico</a:t>
            </a:r>
            <a:endParaRPr lang="es-CO" sz="2600" dirty="0">
              <a:solidFill>
                <a:schemeClr val="bg1">
                  <a:lumMod val="50000"/>
                </a:schemeClr>
              </a:solidFill>
            </a:endParaRPr>
          </a:p>
        </p:txBody>
      </p:sp>
      <p:sp>
        <p:nvSpPr>
          <p:cNvPr id="3" name="2 Marcador de contenido"/>
          <p:cNvSpPr>
            <a:spLocks noGrp="1"/>
          </p:cNvSpPr>
          <p:nvPr>
            <p:ph idx="1"/>
          </p:nvPr>
        </p:nvSpPr>
        <p:spPr>
          <a:xfrm>
            <a:off x="827584" y="908720"/>
            <a:ext cx="7561262" cy="3960812"/>
          </a:xfrm>
        </p:spPr>
        <p:txBody>
          <a:bodyPr/>
          <a:lstStyle/>
          <a:p>
            <a:pPr marL="400050" lvl="1" indent="0">
              <a:buFont typeface="Arial" charset="0"/>
              <a:buNone/>
              <a:defRPr/>
            </a:pPr>
            <a:r>
              <a:rPr lang="en-GB" sz="2600" b="1" dirty="0" err="1" smtClean="0">
                <a:solidFill>
                  <a:schemeClr val="bg1">
                    <a:lumMod val="50000"/>
                  </a:schemeClr>
                </a:solidFill>
              </a:rPr>
              <a:t>Unidades</a:t>
            </a:r>
            <a:r>
              <a:rPr lang="en-GB" sz="2600" b="1" dirty="0" smtClean="0">
                <a:solidFill>
                  <a:schemeClr val="bg1">
                    <a:lumMod val="50000"/>
                  </a:schemeClr>
                </a:solidFill>
              </a:rPr>
              <a:t> estadísticas</a:t>
            </a:r>
            <a:endParaRPr lang="en-GB" sz="2600" b="1" dirty="0">
              <a:solidFill>
                <a:schemeClr val="bg1">
                  <a:lumMod val="50000"/>
                </a:schemeClr>
              </a:solidFill>
            </a:endParaRPr>
          </a:p>
          <a:p>
            <a:pPr marL="400050" lvl="1" indent="0">
              <a:buFont typeface="Arial" charset="0"/>
              <a:buNone/>
              <a:defRPr/>
            </a:pPr>
            <a:r>
              <a:rPr lang="en-GB" b="1" dirty="0" smtClean="0">
                <a:solidFill>
                  <a:schemeClr val="bg1">
                    <a:lumMod val="50000"/>
                  </a:schemeClr>
                </a:solidFill>
              </a:rPr>
              <a:t> </a:t>
            </a:r>
          </a:p>
          <a:p>
            <a:pPr marL="400050" lvl="1" indent="0">
              <a:buFont typeface="Arial" charset="0"/>
              <a:buNone/>
              <a:defRPr/>
            </a:pPr>
            <a:endParaRPr lang="en-GB" b="1" dirty="0" smtClean="0">
              <a:solidFill>
                <a:schemeClr val="bg1">
                  <a:lumMod val="50000"/>
                </a:schemeClr>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2987415235"/>
              </p:ext>
            </p:extLst>
          </p:nvPr>
        </p:nvGraphicFramePr>
        <p:xfrm>
          <a:off x="1259632" y="1412776"/>
          <a:ext cx="7272808" cy="4459605"/>
        </p:xfrm>
        <a:graphic>
          <a:graphicData uri="http://schemas.openxmlformats.org/drawingml/2006/table">
            <a:tbl>
              <a:tblPr>
                <a:tableStyleId>{5C22544A-7EE6-4342-B048-85BDC9FD1C3A}</a:tableStyleId>
              </a:tblPr>
              <a:tblGrid>
                <a:gridCol w="7272808"/>
              </a:tblGrid>
              <a:tr h="3744912">
                <a:tc>
                  <a:txBody>
                    <a:bodyPr/>
                    <a:lstStyle/>
                    <a:p>
                      <a:pPr algn="l" fontAlgn="ctr"/>
                      <a:r>
                        <a:rPr lang="es-CO" sz="1800" b="1" kern="1200" noProof="0" dirty="0" smtClean="0">
                          <a:solidFill>
                            <a:schemeClr val="bg1">
                              <a:lumMod val="50000"/>
                            </a:schemeClr>
                          </a:solidFill>
                          <a:latin typeface="+mn-lt"/>
                          <a:ea typeface="+mn-ea"/>
                          <a:cs typeface="+mn-cs"/>
                        </a:rPr>
                        <a:t>Unidad de observación:</a:t>
                      </a:r>
                    </a:p>
                    <a:p>
                      <a:pPr algn="l" fontAlgn="ctr"/>
                      <a:endParaRPr lang="es-CO" sz="1600" u="none" strike="noStrike" baseline="0" noProof="0" dirty="0" smtClean="0">
                        <a:effectLst/>
                      </a:endParaRPr>
                    </a:p>
                    <a:p>
                      <a:pPr marL="457200" indent="-457200" algn="l" fontAlgn="ctr">
                        <a:buFont typeface="Arial"/>
                        <a:buChar char="•"/>
                      </a:pPr>
                      <a:r>
                        <a:rPr lang="es-CO" sz="2000" u="none" strike="noStrike" baseline="0" noProof="0" dirty="0" smtClean="0">
                          <a:effectLst/>
                        </a:rPr>
                        <a:t>Viviendas (solo residenciales)</a:t>
                      </a:r>
                    </a:p>
                    <a:p>
                      <a:pPr marL="457200" indent="-457200" algn="l" fontAlgn="ctr">
                        <a:buFont typeface="Arial"/>
                        <a:buChar char="•"/>
                      </a:pPr>
                      <a:r>
                        <a:rPr lang="es-CO" sz="2000" u="none" strike="noStrike" baseline="0" noProof="0" dirty="0" smtClean="0">
                          <a:effectLst/>
                        </a:rPr>
                        <a:t>Hogares</a:t>
                      </a:r>
                    </a:p>
                    <a:p>
                      <a:pPr marL="457200" indent="-457200" algn="l" fontAlgn="ctr">
                        <a:buFont typeface="Arial"/>
                        <a:buChar char="•"/>
                      </a:pPr>
                      <a:r>
                        <a:rPr lang="es-CO" sz="2000" u="none" strike="noStrike" baseline="0" noProof="0" dirty="0" smtClean="0">
                          <a:effectLst/>
                        </a:rPr>
                        <a:t>Individuos (residentes habituales del hogar)</a:t>
                      </a:r>
                    </a:p>
                    <a:p>
                      <a:pPr marL="0" marR="0" lvl="0" indent="0" algn="just" defTabSz="914400" rtl="0" eaLnBrk="1" fontAlgn="ctr" latinLnBrk="0" hangingPunct="1">
                        <a:lnSpc>
                          <a:spcPct val="100000"/>
                        </a:lnSpc>
                        <a:spcBef>
                          <a:spcPct val="0"/>
                        </a:spcBef>
                        <a:spcAft>
                          <a:spcPct val="0"/>
                        </a:spcAft>
                        <a:buClrTx/>
                        <a:buSzTx/>
                        <a:buFontTx/>
                        <a:buNone/>
                        <a:tabLst/>
                      </a:pPr>
                      <a:endParaRPr lang="es-CO" sz="1500" dirty="0" smtClean="0"/>
                    </a:p>
                    <a:p>
                      <a:pPr marL="0" marR="0" lvl="0" indent="0" algn="just" defTabSz="914400" rtl="0" eaLnBrk="1" fontAlgn="ctr" latinLnBrk="0" hangingPunct="1">
                        <a:lnSpc>
                          <a:spcPct val="100000"/>
                        </a:lnSpc>
                        <a:spcBef>
                          <a:spcPct val="0"/>
                        </a:spcBef>
                        <a:spcAft>
                          <a:spcPct val="0"/>
                        </a:spcAft>
                        <a:buClrTx/>
                        <a:buSzTx/>
                        <a:buFontTx/>
                        <a:buNone/>
                        <a:tabLst/>
                      </a:pPr>
                      <a:endParaRPr lang="es-CO" sz="1500" dirty="0" smtClean="0"/>
                    </a:p>
                    <a:p>
                      <a:pPr marL="0" marR="0" lvl="0" indent="0" algn="just" defTabSz="914400" rtl="0" eaLnBrk="1" fontAlgn="ctr" latinLnBrk="0" hangingPunct="1">
                        <a:lnSpc>
                          <a:spcPct val="100000"/>
                        </a:lnSpc>
                        <a:spcBef>
                          <a:spcPct val="0"/>
                        </a:spcBef>
                        <a:spcAft>
                          <a:spcPct val="0"/>
                        </a:spcAft>
                        <a:buClrTx/>
                        <a:buSzTx/>
                        <a:buFontTx/>
                        <a:buNone/>
                        <a:tabLst/>
                      </a:pPr>
                      <a:endParaRPr lang="es-CO" sz="1500" dirty="0" smtClean="0"/>
                    </a:p>
                    <a:p>
                      <a:pPr marL="0" marR="0" lvl="0" indent="0" algn="just" defTabSz="914400" rtl="0" eaLnBrk="1" fontAlgn="ctr" latinLnBrk="0" hangingPunct="1">
                        <a:lnSpc>
                          <a:spcPct val="100000"/>
                        </a:lnSpc>
                        <a:spcBef>
                          <a:spcPct val="0"/>
                        </a:spcBef>
                        <a:spcAft>
                          <a:spcPct val="0"/>
                        </a:spcAft>
                        <a:buClrTx/>
                        <a:buSzTx/>
                        <a:buFontTx/>
                        <a:buNone/>
                        <a:tabLst/>
                      </a:pPr>
                      <a:r>
                        <a:rPr lang="en-GB" sz="1800" b="1" dirty="0" smtClean="0">
                          <a:solidFill>
                            <a:schemeClr val="bg1">
                              <a:lumMod val="50000"/>
                            </a:schemeClr>
                          </a:solidFill>
                        </a:rPr>
                        <a:t>Población objetivo</a:t>
                      </a:r>
                      <a:endParaRPr lang="es-CO" sz="1600" dirty="0" smtClean="0"/>
                    </a:p>
                    <a:p>
                      <a:pPr marL="0" marR="0" lvl="0" indent="0" algn="just" defTabSz="914400" rtl="0" eaLnBrk="1" fontAlgn="ctr"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Futura Std Book" pitchFamily="34" charset="0"/>
                        <a:ea typeface="MS PGothic" pitchFamily="34" charset="-128"/>
                      </a:endParaRPr>
                    </a:p>
                    <a:p>
                      <a:pPr marL="0" marR="0" lvl="0" indent="0" algn="just" defTabSz="914400" rtl="0" eaLnBrk="1" fontAlgn="ctr" latinLnBrk="0" hangingPunct="1">
                        <a:lnSpc>
                          <a:spcPct val="100000"/>
                        </a:lnSpc>
                        <a:spcBef>
                          <a:spcPct val="0"/>
                        </a:spcBef>
                        <a:spcAft>
                          <a:spcPct val="0"/>
                        </a:spcAft>
                        <a:buClrTx/>
                        <a:buSzTx/>
                        <a:buFontTx/>
                        <a:buNone/>
                        <a:tabLst/>
                        <a:defRPr/>
                      </a:pPr>
                      <a:r>
                        <a:rPr lang="es-CO" sz="2000" dirty="0" smtClean="0"/>
                        <a:t>Corresponde a la población civil no institucional residente en todo el territorio nacional.</a:t>
                      </a:r>
                    </a:p>
                    <a:p>
                      <a:pPr marL="0" marR="0" lvl="0" indent="0" algn="just" defTabSz="914400" rtl="0" eaLnBrk="1" fontAlgn="ctr"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Futura Std Book" pitchFamily="34" charset="0"/>
                        <a:ea typeface="MS PGothic" pitchFamily="34" charset="-128"/>
                      </a:endParaRPr>
                    </a:p>
                    <a:p>
                      <a:pPr marL="0" marR="0" lvl="0" indent="0" algn="just" defTabSz="914400" rtl="0" eaLnBrk="1" fontAlgn="ctr" latinLnBrk="0" hangingPunct="1">
                        <a:lnSpc>
                          <a:spcPct val="100000"/>
                        </a:lnSpc>
                        <a:spcBef>
                          <a:spcPct val="0"/>
                        </a:spcBef>
                        <a:spcAft>
                          <a:spcPct val="0"/>
                        </a:spcAft>
                        <a:buClrTx/>
                        <a:buSzTx/>
                        <a:buFont typeface="Arial" pitchFamily="34" charset="0"/>
                        <a:buNone/>
                        <a:tabLst/>
                      </a:pPr>
                      <a:endParaRPr kumimoji="0" lang="en-US" sz="1500" b="0" i="0" u="none" strike="noStrike" cap="none" normalizeH="0" baseline="0" dirty="0" smtClean="0">
                        <a:ln>
                          <a:noFill/>
                        </a:ln>
                        <a:solidFill>
                          <a:srgbClr val="000000"/>
                        </a:solidFill>
                        <a:effectLst/>
                        <a:latin typeface="Futura Std Book" pitchFamily="34" charset="0"/>
                        <a:ea typeface="MS PGothic" pitchFamily="34" charset="-128"/>
                      </a:endParaRPr>
                    </a:p>
                    <a:p>
                      <a:pPr marL="457200" indent="-457200" algn="l" fontAlgn="ctr">
                        <a:buFont typeface="Arial"/>
                        <a:buChar char="•"/>
                      </a:pPr>
                      <a:endParaRPr lang="es-CO" sz="1500" u="none" strike="noStrike" noProof="0" dirty="0" smtClean="0">
                        <a:effectLst/>
                      </a:endParaRPr>
                    </a:p>
                    <a:p>
                      <a:pPr algn="l" fontAlgn="ctr"/>
                      <a:endParaRPr lang="es-CO" sz="1500" u="none" strike="noStrike" noProof="0" dirty="0" smtClean="0">
                        <a:effectLst/>
                      </a:endParaRPr>
                    </a:p>
                    <a:p>
                      <a:pPr algn="l" fontAlgn="ctr">
                        <a:buFont typeface="Arial" pitchFamily="34" charset="0"/>
                        <a:buNone/>
                      </a:pPr>
                      <a:endParaRPr lang="es-CO" sz="1500" u="none" strike="noStrike" baseline="0" noProof="0" dirty="0" smtClean="0">
                        <a:effectLst/>
                      </a:endParaRPr>
                    </a:p>
                  </a:txBody>
                  <a:tcPr marL="9524" marR="9524" marT="9525" marB="0" anchor="ctr">
                    <a:noFill/>
                  </a:tcPr>
                </a:tc>
              </a:tr>
            </a:tbl>
          </a:graphicData>
        </a:graphic>
      </p:graphicFrame>
    </p:spTree>
    <p:extLst>
      <p:ext uri="{BB962C8B-B14F-4D97-AF65-F5344CB8AC3E}">
        <p14:creationId xmlns:p14="http://schemas.microsoft.com/office/powerpoint/2010/main" val="516621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107505" y="1628800"/>
            <a:ext cx="8784976" cy="3240360"/>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accent2">
                    <a:lumMod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es-ES" sz="2000" dirty="0" smtClean="0">
              <a:solidFill>
                <a:schemeClr val="tx1"/>
              </a:solidFill>
            </a:endParaRPr>
          </a:p>
          <a:p>
            <a:pPr algn="just"/>
            <a:endParaRPr lang="es-ES" sz="2000" dirty="0" smtClean="0">
              <a:solidFill>
                <a:schemeClr val="tx1"/>
              </a:solidFill>
            </a:endParaRPr>
          </a:p>
          <a:p>
            <a:pPr algn="just"/>
            <a:endParaRPr lang="es-ES" sz="2000" dirty="0" smtClean="0">
              <a:solidFill>
                <a:schemeClr val="tx1"/>
              </a:solidFill>
            </a:endParaRPr>
          </a:p>
          <a:p>
            <a:pPr algn="just"/>
            <a:endParaRPr lang="es-CO" sz="2000" dirty="0">
              <a:solidFill>
                <a:schemeClr val="tx1"/>
              </a:solidFill>
            </a:endParaRPr>
          </a:p>
        </p:txBody>
      </p:sp>
      <p:sp>
        <p:nvSpPr>
          <p:cNvPr id="8" name="2 Subtítulo"/>
          <p:cNvSpPr txBox="1">
            <a:spLocks/>
          </p:cNvSpPr>
          <p:nvPr/>
        </p:nvSpPr>
        <p:spPr>
          <a:xfrm>
            <a:off x="259905" y="5733256"/>
            <a:ext cx="8784976" cy="576064"/>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accent2">
                    <a:lumMod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es-ES" sz="2000" dirty="0" smtClean="0">
              <a:solidFill>
                <a:schemeClr val="tx1"/>
              </a:solidFill>
            </a:endParaRPr>
          </a:p>
          <a:p>
            <a:pPr algn="just"/>
            <a:endParaRPr lang="es-CO" sz="2000" dirty="0">
              <a:solidFill>
                <a:schemeClr val="tx1"/>
              </a:solidFill>
            </a:endParaRPr>
          </a:p>
        </p:txBody>
      </p:sp>
      <p:sp>
        <p:nvSpPr>
          <p:cNvPr id="5" name="2 Subtítulo"/>
          <p:cNvSpPr>
            <a:spLocks noGrp="1"/>
          </p:cNvSpPr>
          <p:nvPr>
            <p:ph type="subTitle" idx="1"/>
          </p:nvPr>
        </p:nvSpPr>
        <p:spPr>
          <a:xfrm>
            <a:off x="35496" y="1412776"/>
            <a:ext cx="8964487" cy="4896544"/>
          </a:xfrm>
        </p:spPr>
        <p:txBody>
          <a:bodyPr/>
          <a:lstStyle/>
          <a:p>
            <a:pPr marL="0" lvl="1" algn="l">
              <a:defRPr/>
            </a:pPr>
            <a:r>
              <a:rPr lang="es-CO" sz="2000" b="1" dirty="0" smtClean="0">
                <a:solidFill>
                  <a:schemeClr val="accent1">
                    <a:lumMod val="50000"/>
                  </a:schemeClr>
                </a:solidFill>
                <a:latin typeface="Arial Narrow" pitchFamily="34" charset="0"/>
              </a:rPr>
              <a:t>AMBIENTALES</a:t>
            </a:r>
          </a:p>
          <a:p>
            <a:pPr marL="0" lvl="1" algn="l">
              <a:defRPr/>
            </a:pPr>
            <a:endParaRPr lang="es-CO" sz="2000" dirty="0" smtClean="0">
              <a:solidFill>
                <a:schemeClr val="tx1"/>
              </a:solidFill>
              <a:latin typeface="Arial Narrow" pitchFamily="34" charset="0"/>
            </a:endParaRPr>
          </a:p>
          <a:p>
            <a:pPr marL="228600" lvl="1" indent="-182563" algn="just">
              <a:spcAft>
                <a:spcPts val="300"/>
              </a:spcAft>
              <a:buClr>
                <a:srgbClr val="BFA600"/>
              </a:buClr>
              <a:buSzPct val="80000"/>
              <a:buFont typeface="Arial Rounded MT Bold" pitchFamily="34" charset="0"/>
              <a:buChar char="»"/>
              <a:defRPr/>
            </a:pPr>
            <a:r>
              <a:rPr lang="es-MX" sz="2000" b="1" dirty="0" smtClean="0">
                <a:solidFill>
                  <a:schemeClr val="tx1"/>
                </a:solidFill>
                <a:latin typeface="Arial Narrow" pitchFamily="34" charset="0"/>
              </a:rPr>
              <a:t>  </a:t>
            </a:r>
            <a:r>
              <a:rPr lang="es-MX" sz="2400" dirty="0" smtClean="0">
                <a:solidFill>
                  <a:srgbClr val="262626"/>
                </a:solidFill>
                <a:latin typeface="Arial Narrow" panose="020B0606020202030204" pitchFamily="34" charset="0"/>
              </a:rPr>
              <a:t>Uso </a:t>
            </a:r>
            <a:r>
              <a:rPr lang="es-MX" sz="2400" dirty="0">
                <a:solidFill>
                  <a:srgbClr val="262626"/>
                </a:solidFill>
                <a:latin typeface="Arial Narrow" panose="020B0606020202030204" pitchFamily="34" charset="0"/>
              </a:rPr>
              <a:t>y cobertura de la tierra. </a:t>
            </a:r>
          </a:p>
          <a:p>
            <a:pPr marL="228600" lvl="1" indent="-182563" algn="just">
              <a:spcAft>
                <a:spcPts val="300"/>
              </a:spcAft>
              <a:buClr>
                <a:srgbClr val="BFA600"/>
              </a:buClr>
              <a:buSzPct val="80000"/>
              <a:buFont typeface="Arial Rounded MT Bold" pitchFamily="34" charset="0"/>
              <a:buChar char="»"/>
              <a:defRPr/>
            </a:pPr>
            <a:r>
              <a:rPr lang="es-MX" sz="2400" dirty="0">
                <a:solidFill>
                  <a:srgbClr val="262626"/>
                </a:solidFill>
                <a:latin typeface="Arial Narrow" panose="020B0606020202030204" pitchFamily="34" charset="0"/>
              </a:rPr>
              <a:t>  </a:t>
            </a:r>
            <a:r>
              <a:rPr lang="es-MX" sz="2400" dirty="0" smtClean="0">
                <a:solidFill>
                  <a:srgbClr val="262626"/>
                </a:solidFill>
                <a:latin typeface="Arial Narrow" panose="020B0606020202030204" pitchFamily="34" charset="0"/>
              </a:rPr>
              <a:t>Sistemas </a:t>
            </a:r>
            <a:r>
              <a:rPr lang="es-MX" sz="2400" dirty="0">
                <a:solidFill>
                  <a:srgbClr val="262626"/>
                </a:solidFill>
                <a:latin typeface="Arial Narrow" panose="020B0606020202030204" pitchFamily="34" charset="0"/>
              </a:rPr>
              <a:t>de producción agropecuaria, diversidad y prácticas agropecuarias</a:t>
            </a:r>
          </a:p>
          <a:p>
            <a:pPr marL="228600" lvl="1" indent="-182563" algn="just">
              <a:spcAft>
                <a:spcPts val="300"/>
              </a:spcAft>
              <a:buClr>
                <a:srgbClr val="BFA600"/>
              </a:buClr>
              <a:buSzPct val="80000"/>
              <a:buFont typeface="Arial Rounded MT Bold" pitchFamily="34" charset="0"/>
              <a:buChar char="»"/>
              <a:defRPr/>
            </a:pPr>
            <a:r>
              <a:rPr lang="es-MX" sz="2400" dirty="0">
                <a:solidFill>
                  <a:srgbClr val="262626"/>
                </a:solidFill>
                <a:latin typeface="Arial Narrow" panose="020B0606020202030204" pitchFamily="34" charset="0"/>
              </a:rPr>
              <a:t>  </a:t>
            </a:r>
            <a:r>
              <a:rPr lang="es-MX" sz="2400" dirty="0" smtClean="0">
                <a:solidFill>
                  <a:srgbClr val="262626"/>
                </a:solidFill>
                <a:latin typeface="Arial Narrow" panose="020B0606020202030204" pitchFamily="34" charset="0"/>
              </a:rPr>
              <a:t>Uso </a:t>
            </a:r>
            <a:r>
              <a:rPr lang="es-MX" sz="2400" dirty="0">
                <a:solidFill>
                  <a:srgbClr val="262626"/>
                </a:solidFill>
                <a:latin typeface="Arial Narrow" panose="020B0606020202030204" pitchFamily="34" charset="0"/>
              </a:rPr>
              <a:t>y restricciones de los recursos agua y suelos, manejo de residuos y </a:t>
            </a:r>
            <a:r>
              <a:rPr lang="es-MX" sz="2400" dirty="0" smtClean="0">
                <a:solidFill>
                  <a:srgbClr val="262626"/>
                </a:solidFill>
                <a:latin typeface="Arial Narrow" panose="020B0606020202030204" pitchFamily="34" charset="0"/>
              </a:rPr>
              <a:t>energía</a:t>
            </a:r>
            <a:endParaRPr lang="es-MX" sz="2400" dirty="0">
              <a:solidFill>
                <a:srgbClr val="262626"/>
              </a:solidFill>
              <a:latin typeface="Arial Narrow" panose="020B0606020202030204" pitchFamily="34" charset="0"/>
            </a:endParaRPr>
          </a:p>
          <a:p>
            <a:pPr algn="l">
              <a:defRPr/>
            </a:pPr>
            <a:endParaRPr lang="es-MX" sz="1600" b="1" dirty="0" smtClean="0">
              <a:solidFill>
                <a:schemeClr val="tx1"/>
              </a:solidFill>
              <a:latin typeface="Arial Narrow" pitchFamily="34" charset="0"/>
            </a:endParaRPr>
          </a:p>
          <a:p>
            <a:pPr algn="l">
              <a:defRPr/>
            </a:pPr>
            <a:endParaRPr lang="es-MX" sz="1600" b="1" dirty="0" smtClean="0">
              <a:solidFill>
                <a:schemeClr val="tx1"/>
              </a:solidFill>
              <a:latin typeface="Arial Narrow" pitchFamily="34" charset="0"/>
            </a:endParaRPr>
          </a:p>
          <a:p>
            <a:pPr algn="l">
              <a:defRPr/>
            </a:pPr>
            <a:endParaRPr lang="es-MX" sz="1600" b="1" dirty="0" smtClean="0">
              <a:solidFill>
                <a:schemeClr val="tx1"/>
              </a:solidFill>
              <a:latin typeface="Arial Narrow" pitchFamily="34" charset="0"/>
            </a:endParaRPr>
          </a:p>
          <a:p>
            <a:pPr algn="l">
              <a:defRPr/>
            </a:pPr>
            <a:endParaRPr lang="es-MX" sz="1600" b="1" dirty="0" smtClean="0">
              <a:solidFill>
                <a:schemeClr val="tx1"/>
              </a:solidFill>
              <a:latin typeface="Arial Narrow" pitchFamily="34" charset="0"/>
            </a:endParaRPr>
          </a:p>
          <a:p>
            <a:pPr marL="742950" lvl="1" indent="-285750" algn="just"/>
            <a:endParaRPr lang="es-CO" sz="1600" dirty="0" smtClean="0">
              <a:solidFill>
                <a:schemeClr val="tx1"/>
              </a:solidFill>
              <a:latin typeface="Arial Narrow" pitchFamily="34" charset="0"/>
            </a:endParaRPr>
          </a:p>
          <a:p>
            <a:pPr marL="742950" lvl="1" indent="-285750" algn="just"/>
            <a:endParaRPr lang="es-CO" sz="1600" dirty="0" smtClean="0">
              <a:solidFill>
                <a:schemeClr val="tx1"/>
              </a:solidFill>
              <a:latin typeface="Arial Narrow" pitchFamily="34" charset="0"/>
            </a:endParaRPr>
          </a:p>
          <a:p>
            <a:pPr marL="742950" lvl="1" indent="-285750" algn="just"/>
            <a:endParaRPr lang="es-MX" sz="1600" b="1" dirty="0" smtClean="0">
              <a:solidFill>
                <a:schemeClr val="tx1"/>
              </a:solidFill>
              <a:latin typeface="Arial Narrow" pitchFamily="34" charset="0"/>
            </a:endParaRPr>
          </a:p>
          <a:p>
            <a:pPr marL="742950" lvl="1" indent="-285750" algn="just"/>
            <a:endParaRPr lang="es-MX" sz="1600" b="1" strike="sngStrike" dirty="0" smtClean="0">
              <a:solidFill>
                <a:schemeClr val="tx1"/>
              </a:solidFill>
              <a:latin typeface="Arial Narrow" pitchFamily="34" charset="0"/>
            </a:endParaRPr>
          </a:p>
          <a:p>
            <a:pPr marL="742950" lvl="1" indent="-285750" algn="just"/>
            <a:endParaRPr lang="es-CO" sz="1600" dirty="0" smtClean="0">
              <a:solidFill>
                <a:schemeClr val="tx1"/>
              </a:solidFill>
              <a:latin typeface="Arial Narrow" pitchFamily="34" charset="0"/>
            </a:endParaRPr>
          </a:p>
          <a:p>
            <a:pPr marL="285750" indent="-285750" algn="just">
              <a:buFont typeface="Arial" panose="020B0604020202020204" pitchFamily="34" charset="0"/>
              <a:buChar char="•"/>
            </a:pPr>
            <a:endParaRPr lang="es-CO" sz="2000" dirty="0">
              <a:solidFill>
                <a:schemeClr val="tx1"/>
              </a:solidFill>
              <a:latin typeface="Arial Narrow" pitchFamily="34" charset="0"/>
            </a:endParaRPr>
          </a:p>
        </p:txBody>
      </p:sp>
      <p:sp>
        <p:nvSpPr>
          <p:cNvPr id="7" name="1 Título"/>
          <p:cNvSpPr txBox="1">
            <a:spLocks/>
          </p:cNvSpPr>
          <p:nvPr/>
        </p:nvSpPr>
        <p:spPr>
          <a:xfrm>
            <a:off x="2339752" y="44624"/>
            <a:ext cx="6336704" cy="7499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accent2">
                    <a:lumMod val="75000"/>
                  </a:schemeClr>
                </a:solidFill>
                <a:latin typeface="Arial" pitchFamily="34" charset="0"/>
                <a:ea typeface="+mj-ea"/>
                <a:cs typeface="Arial" pitchFamily="34" charset="0"/>
              </a:defRPr>
            </a:lvl1pPr>
          </a:lstStyle>
          <a:p>
            <a:pPr algn="l"/>
            <a:r>
              <a:rPr lang="es-CO" altLang="es-CO" sz="2800" dirty="0">
                <a:solidFill>
                  <a:schemeClr val="bg1"/>
                </a:solidFill>
                <a:latin typeface="Arial Narrow" pitchFamily="34" charset="0"/>
                <a:cs typeface="+mj-cs"/>
              </a:rPr>
              <a:t>El Censo Nacional Agropecuario tendrá valiosa información para el </a:t>
            </a:r>
            <a:r>
              <a:rPr lang="es-CO" altLang="es-CO" sz="2800" dirty="0" smtClean="0">
                <a:solidFill>
                  <a:schemeClr val="bg1"/>
                </a:solidFill>
                <a:latin typeface="Arial Narrow" pitchFamily="34" charset="0"/>
                <a:cs typeface="+mj-cs"/>
              </a:rPr>
              <a:t>país</a:t>
            </a:r>
          </a:p>
        </p:txBody>
      </p:sp>
    </p:spTree>
    <p:extLst>
      <p:ext uri="{BB962C8B-B14F-4D97-AF65-F5344CB8AC3E}">
        <p14:creationId xmlns:p14="http://schemas.microsoft.com/office/powerpoint/2010/main" val="7489138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052736"/>
            <a:ext cx="6840760" cy="355600"/>
          </a:xfrm>
        </p:spPr>
        <p:txBody>
          <a:bodyPr rtlCol="0">
            <a:noAutofit/>
          </a:bodyPr>
          <a:lstStyle/>
          <a:p>
            <a:pPr eaLnBrk="1" fontAlgn="auto" hangingPunct="1">
              <a:spcAft>
                <a:spcPts val="0"/>
              </a:spcAft>
              <a:defRPr/>
            </a:pPr>
            <a:r>
              <a:rPr lang="es-ES_tradnl" sz="2600" b="1" dirty="0" smtClean="0">
                <a:solidFill>
                  <a:schemeClr val="bg1">
                    <a:lumMod val="50000"/>
                  </a:schemeClr>
                </a:solidFill>
              </a:rPr>
              <a:t>ALGUNOS OBJETIVOS  DE LA GEIH</a:t>
            </a:r>
            <a:endParaRPr lang="es-CO" sz="2600" b="1" dirty="0">
              <a:solidFill>
                <a:schemeClr val="bg1">
                  <a:lumMod val="50000"/>
                </a:schemeClr>
              </a:solidFill>
            </a:endParaRPr>
          </a:p>
        </p:txBody>
      </p:sp>
      <p:sp>
        <p:nvSpPr>
          <p:cNvPr id="6147" name="2 Marcador de contenido"/>
          <p:cNvSpPr>
            <a:spLocks noGrp="1"/>
          </p:cNvSpPr>
          <p:nvPr>
            <p:ph idx="1"/>
          </p:nvPr>
        </p:nvSpPr>
        <p:spPr>
          <a:xfrm>
            <a:off x="683568" y="1556792"/>
            <a:ext cx="7488832" cy="4319686"/>
          </a:xfrm>
        </p:spPr>
        <p:txBody>
          <a:bodyPr/>
          <a:lstStyle/>
          <a:p>
            <a:pPr algn="just" eaLnBrk="1" hangingPunct="1">
              <a:spcBef>
                <a:spcPct val="50000"/>
              </a:spcBef>
              <a:spcAft>
                <a:spcPct val="30000"/>
              </a:spcAft>
              <a:buClr>
                <a:srgbClr val="C00000"/>
              </a:buClr>
              <a:buNone/>
            </a:pPr>
            <a:endParaRPr lang="es-ES" altLang="es-CO" sz="2000" dirty="0" smtClean="0">
              <a:cs typeface="Calibri" panose="020F0502020204030204" pitchFamily="34" charset="0"/>
            </a:endParaRPr>
          </a:p>
          <a:p>
            <a:pPr algn="just" eaLnBrk="1" hangingPunct="1">
              <a:spcBef>
                <a:spcPct val="50000"/>
              </a:spcBef>
              <a:spcAft>
                <a:spcPct val="30000"/>
              </a:spcAft>
              <a:buClr>
                <a:srgbClr val="C00000"/>
              </a:buClr>
              <a:buFont typeface="Wingdings" pitchFamily="2" charset="2"/>
              <a:buChar char="§"/>
            </a:pPr>
            <a:r>
              <a:rPr lang="es-ES_tradnl" altLang="es-CO" sz="2000" dirty="0" smtClean="0">
                <a:latin typeface="Arial" charset="0"/>
                <a:cs typeface="Arial" charset="0"/>
              </a:rPr>
              <a:t>Proporcionar información socio-económica básica con énfasis en las características de la </a:t>
            </a:r>
            <a:r>
              <a:rPr lang="es-ES_tradnl" altLang="es-CO" sz="2000" b="1" dirty="0" smtClean="0">
                <a:latin typeface="Arial" charset="0"/>
                <a:cs typeface="Arial" charset="0"/>
              </a:rPr>
              <a:t>fuerza de trabajo</a:t>
            </a:r>
            <a:r>
              <a:rPr lang="es-ES_tradnl" altLang="es-CO" sz="2000" dirty="0" smtClean="0">
                <a:latin typeface="Arial" charset="0"/>
                <a:cs typeface="Arial" charset="0"/>
              </a:rPr>
              <a:t> (empleo, subempleo, desempleo e inactividad).</a:t>
            </a:r>
          </a:p>
          <a:p>
            <a:pPr algn="just" eaLnBrk="1" fontAlgn="auto" hangingPunct="1">
              <a:spcBef>
                <a:spcPct val="50000"/>
              </a:spcBef>
              <a:spcAft>
                <a:spcPct val="30000"/>
              </a:spcAft>
              <a:buClr>
                <a:srgbClr val="C00000"/>
              </a:buClr>
              <a:buFont typeface="Wingdings" pitchFamily="2" charset="2"/>
              <a:buChar char="§"/>
              <a:defRPr/>
            </a:pPr>
            <a:r>
              <a:rPr lang="es-CO" sz="2000" dirty="0" smtClean="0"/>
              <a:t>Calcular los principales </a:t>
            </a:r>
            <a:r>
              <a:rPr lang="es-CO" sz="2000" b="1" dirty="0"/>
              <a:t>I</a:t>
            </a:r>
            <a:r>
              <a:rPr lang="es-CO" sz="2000" b="1" dirty="0" smtClean="0"/>
              <a:t>ndicadores del Mercado Laboral (IML)</a:t>
            </a:r>
            <a:r>
              <a:rPr lang="es-CO" sz="2000" dirty="0" smtClean="0"/>
              <a:t>:</a:t>
            </a:r>
          </a:p>
          <a:p>
            <a:pPr lvl="2" eaLnBrk="1" fontAlgn="auto" hangingPunct="1">
              <a:spcBef>
                <a:spcPct val="50000"/>
              </a:spcBef>
              <a:spcAft>
                <a:spcPct val="30000"/>
              </a:spcAft>
              <a:buClr>
                <a:srgbClr val="C00000"/>
              </a:buClr>
              <a:buFont typeface="Wingdings" pitchFamily="2" charset="2"/>
              <a:buChar char="§"/>
              <a:defRPr/>
            </a:pPr>
            <a:r>
              <a:rPr lang="es-CO" sz="2000" dirty="0" smtClean="0"/>
              <a:t>Tasa Global de participación (TGP) </a:t>
            </a:r>
          </a:p>
          <a:p>
            <a:pPr lvl="2" eaLnBrk="1" fontAlgn="auto" hangingPunct="1">
              <a:lnSpc>
                <a:spcPts val="600"/>
              </a:lnSpc>
              <a:spcBef>
                <a:spcPct val="50000"/>
              </a:spcBef>
              <a:spcAft>
                <a:spcPct val="30000"/>
              </a:spcAft>
              <a:buClr>
                <a:srgbClr val="C00000"/>
              </a:buClr>
              <a:buFont typeface="Wingdings" pitchFamily="2" charset="2"/>
              <a:buChar char="§"/>
              <a:defRPr/>
            </a:pPr>
            <a:r>
              <a:rPr lang="es-CO" sz="2000" dirty="0" smtClean="0"/>
              <a:t>Tasa de Ocupación (TO) </a:t>
            </a:r>
          </a:p>
          <a:p>
            <a:pPr lvl="2" eaLnBrk="1" fontAlgn="auto" hangingPunct="1">
              <a:lnSpc>
                <a:spcPts val="600"/>
              </a:lnSpc>
              <a:spcBef>
                <a:spcPct val="50000"/>
              </a:spcBef>
              <a:spcAft>
                <a:spcPct val="30000"/>
              </a:spcAft>
              <a:buClr>
                <a:srgbClr val="C00000"/>
              </a:buClr>
              <a:buFont typeface="Wingdings" pitchFamily="2" charset="2"/>
              <a:buChar char="§"/>
              <a:defRPr/>
            </a:pPr>
            <a:r>
              <a:rPr lang="es-CO" sz="2000" dirty="0" smtClean="0"/>
              <a:t>Tasa de desempleo (TD) </a:t>
            </a:r>
          </a:p>
          <a:p>
            <a:pPr lvl="2" eaLnBrk="1" fontAlgn="auto" hangingPunct="1">
              <a:lnSpc>
                <a:spcPts val="600"/>
              </a:lnSpc>
              <a:spcBef>
                <a:spcPct val="50000"/>
              </a:spcBef>
              <a:spcAft>
                <a:spcPct val="30000"/>
              </a:spcAft>
              <a:buClr>
                <a:srgbClr val="C00000"/>
              </a:buClr>
              <a:buFont typeface="Wingdings" pitchFamily="2" charset="2"/>
              <a:buChar char="§"/>
              <a:defRPr/>
            </a:pPr>
            <a:r>
              <a:rPr lang="es-CO" sz="2000" dirty="0" smtClean="0"/>
              <a:t>Tasa de subempleo (TS) </a:t>
            </a:r>
            <a:endParaRPr lang="es-CO" sz="1600" dirty="0" smtClean="0"/>
          </a:p>
          <a:p>
            <a:pPr algn="just" eaLnBrk="1" hangingPunct="1">
              <a:spcBef>
                <a:spcPct val="50000"/>
              </a:spcBef>
              <a:spcAft>
                <a:spcPct val="30000"/>
              </a:spcAft>
              <a:buClr>
                <a:srgbClr val="C00000"/>
              </a:buClr>
              <a:buNone/>
            </a:pPr>
            <a:r>
              <a:rPr lang="es-ES_tradnl" altLang="es-CO" sz="2000" dirty="0" smtClean="0">
                <a:latin typeface="Arial" charset="0"/>
                <a:cs typeface="Arial" charset="0"/>
              </a:rPr>
              <a:t> </a:t>
            </a:r>
            <a:endParaRPr lang="es-ES" altLang="es-CO" sz="2000" dirty="0" smtClean="0">
              <a:cs typeface="Calibri" panose="020F0502020204030204" pitchFamily="34" charset="0"/>
            </a:endParaRPr>
          </a:p>
        </p:txBody>
      </p:sp>
    </p:spTree>
    <p:extLst>
      <p:ext uri="{BB962C8B-B14F-4D97-AF65-F5344CB8AC3E}">
        <p14:creationId xmlns:p14="http://schemas.microsoft.com/office/powerpoint/2010/main" val="3604990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71600" y="1278439"/>
            <a:ext cx="7344816" cy="3293209"/>
          </a:xfrm>
          <a:prstGeom prst="rect">
            <a:avLst/>
          </a:prstGeom>
        </p:spPr>
        <p:txBody>
          <a:bodyPr wrap="square">
            <a:spAutoFit/>
          </a:bodyPr>
          <a:lstStyle/>
          <a:p>
            <a:pPr algn="just" eaLnBrk="1" hangingPunct="1">
              <a:spcBef>
                <a:spcPct val="50000"/>
              </a:spcBef>
              <a:spcAft>
                <a:spcPct val="30000"/>
              </a:spcAft>
              <a:buClr>
                <a:srgbClr val="C00000"/>
              </a:buClr>
            </a:pPr>
            <a:endParaRPr lang="es-ES" altLang="es-CO" sz="2000" dirty="0" smtClean="0">
              <a:cs typeface="Calibri" panose="020F0502020204030204" pitchFamily="34" charset="0"/>
            </a:endParaRPr>
          </a:p>
          <a:p>
            <a:pPr algn="just">
              <a:spcBef>
                <a:spcPct val="50000"/>
              </a:spcBef>
              <a:spcAft>
                <a:spcPct val="30000"/>
              </a:spcAft>
              <a:buClr>
                <a:srgbClr val="C00000"/>
              </a:buClr>
              <a:buFont typeface="Wingdings" pitchFamily="2" charset="2"/>
              <a:buChar char="§"/>
            </a:pPr>
            <a:r>
              <a:rPr lang="es-ES" altLang="es-CO" sz="2000" dirty="0" smtClean="0">
                <a:cs typeface="Calibri" panose="020F0502020204030204" pitchFamily="34" charset="0"/>
              </a:rPr>
              <a:t> Establecer de acuerdo al tamaño de empresa y el enfoque de la seguridad social las mediciones sobre el empleo </a:t>
            </a:r>
            <a:r>
              <a:rPr lang="es-ES" altLang="es-CO" sz="2000" b="1" dirty="0" smtClean="0">
                <a:cs typeface="Calibri" panose="020F0502020204030204" pitchFamily="34" charset="0"/>
              </a:rPr>
              <a:t>informal</a:t>
            </a:r>
            <a:r>
              <a:rPr lang="es-ES" altLang="es-CO" sz="2000" dirty="0" smtClean="0">
                <a:cs typeface="Calibri" panose="020F0502020204030204" pitchFamily="34" charset="0"/>
              </a:rPr>
              <a:t> para las 23 ciudades y áreas metropolitanas.</a:t>
            </a:r>
          </a:p>
          <a:p>
            <a:pPr algn="just" eaLnBrk="1" hangingPunct="1">
              <a:spcBef>
                <a:spcPct val="50000"/>
              </a:spcBef>
              <a:spcAft>
                <a:spcPct val="30000"/>
              </a:spcAft>
              <a:buClr>
                <a:srgbClr val="C00000"/>
              </a:buClr>
              <a:buFont typeface="Wingdings" pitchFamily="2" charset="2"/>
              <a:buChar char="§"/>
            </a:pPr>
            <a:endParaRPr lang="es-ES" altLang="es-CO" sz="2000" dirty="0">
              <a:cs typeface="Calibri" panose="020F0502020204030204" pitchFamily="34" charset="0"/>
            </a:endParaRPr>
          </a:p>
          <a:p>
            <a:pPr algn="just" eaLnBrk="1" hangingPunct="1">
              <a:spcBef>
                <a:spcPct val="50000"/>
              </a:spcBef>
              <a:spcAft>
                <a:spcPct val="30000"/>
              </a:spcAft>
              <a:buClr>
                <a:srgbClr val="C00000"/>
              </a:buClr>
              <a:buFont typeface="Wingdings" pitchFamily="2" charset="2"/>
              <a:buChar char="§"/>
            </a:pPr>
            <a:r>
              <a:rPr lang="es-ES" altLang="es-CO" sz="2000" dirty="0" smtClean="0">
                <a:cs typeface="Calibri" panose="020F0502020204030204" pitchFamily="34" charset="0"/>
              </a:rPr>
              <a:t> Conocer los ingresos de los hogares tanto en dinero como en especie, que sirven de insumo para las mediciones sobre </a:t>
            </a:r>
            <a:r>
              <a:rPr lang="es-ES" altLang="es-CO" sz="2000" b="1" dirty="0" smtClean="0">
                <a:cs typeface="Calibri" panose="020F0502020204030204" pitchFamily="34" charset="0"/>
              </a:rPr>
              <a:t>pobreza monetaria.</a:t>
            </a:r>
            <a:endParaRPr lang="es-CO" altLang="es-CO" sz="2000" b="1" dirty="0" smtClean="0">
              <a:cs typeface="Calibri" panose="020F0502020204030204" pitchFamily="34" charset="0"/>
            </a:endParaRPr>
          </a:p>
        </p:txBody>
      </p:sp>
      <p:sp>
        <p:nvSpPr>
          <p:cNvPr id="5" name="4 Rectángulo"/>
          <p:cNvSpPr/>
          <p:nvPr/>
        </p:nvSpPr>
        <p:spPr>
          <a:xfrm>
            <a:off x="683568" y="1052736"/>
            <a:ext cx="7056784" cy="451406"/>
          </a:xfrm>
          <a:prstGeom prst="rect">
            <a:avLst/>
          </a:prstGeom>
        </p:spPr>
        <p:txBody>
          <a:bodyPr wrap="square">
            <a:spAutoFit/>
          </a:bodyPr>
          <a:lstStyle/>
          <a:p>
            <a:pPr algn="r" fontAlgn="auto">
              <a:lnSpc>
                <a:spcPts val="2800"/>
              </a:lnSpc>
              <a:spcAft>
                <a:spcPts val="0"/>
              </a:spcAft>
              <a:defRPr/>
            </a:pPr>
            <a:r>
              <a:rPr lang="es-ES_tradnl" sz="2600" b="1" dirty="0">
                <a:solidFill>
                  <a:schemeClr val="bg1">
                    <a:lumMod val="50000"/>
                  </a:schemeClr>
                </a:solidFill>
                <a:latin typeface="+mj-lt"/>
                <a:ea typeface="+mj-ea"/>
                <a:cs typeface="+mj-cs"/>
              </a:rPr>
              <a:t>ALGUNOS OBJETIVOS  DE LA GEIH</a:t>
            </a:r>
            <a:endParaRPr lang="es-CO" sz="2600" b="1" dirty="0">
              <a:solidFill>
                <a:schemeClr val="bg1">
                  <a:lumMod val="50000"/>
                </a:schemeClr>
              </a:solidFill>
              <a:latin typeface="+mj-lt"/>
              <a:ea typeface="+mj-ea"/>
              <a:cs typeface="+mj-cs"/>
            </a:endParaRPr>
          </a:p>
        </p:txBody>
      </p:sp>
    </p:spTree>
    <p:extLst>
      <p:ext uri="{BB962C8B-B14F-4D97-AF65-F5344CB8AC3E}">
        <p14:creationId xmlns:p14="http://schemas.microsoft.com/office/powerpoint/2010/main" val="2262327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907704" y="476672"/>
            <a:ext cx="6120680" cy="584775"/>
          </a:xfrm>
          <a:prstGeom prst="rect">
            <a:avLst/>
          </a:prstGeom>
          <a:noFill/>
        </p:spPr>
        <p:txBody>
          <a:bodyPr wrap="square" rtlCol="0">
            <a:spAutoFit/>
          </a:bodyPr>
          <a:lstStyle/>
          <a:p>
            <a:r>
              <a:rPr lang="es-CO" sz="3200" b="1" dirty="0" smtClean="0">
                <a:solidFill>
                  <a:schemeClr val="bg1">
                    <a:lumMod val="50000"/>
                  </a:schemeClr>
                </a:solidFill>
                <a:latin typeface="+mj-lt"/>
                <a:ea typeface="+mj-ea"/>
                <a:cs typeface="+mj-cs"/>
              </a:rPr>
              <a:t>Mediciones a partir de la GEIH </a:t>
            </a:r>
            <a:endParaRPr lang="es-CO" sz="3200" b="1" dirty="0">
              <a:solidFill>
                <a:schemeClr val="bg1">
                  <a:lumMod val="50000"/>
                </a:schemeClr>
              </a:solidFill>
              <a:latin typeface="+mj-lt"/>
              <a:ea typeface="+mj-ea"/>
              <a:cs typeface="+mj-cs"/>
            </a:endParaRPr>
          </a:p>
        </p:txBody>
      </p:sp>
      <p:sp>
        <p:nvSpPr>
          <p:cNvPr id="5" name="4 CuadroTexto"/>
          <p:cNvSpPr txBox="1"/>
          <p:nvPr/>
        </p:nvSpPr>
        <p:spPr>
          <a:xfrm>
            <a:off x="818617" y="1196752"/>
            <a:ext cx="7488832" cy="5262979"/>
          </a:xfrm>
          <a:prstGeom prst="rect">
            <a:avLst/>
          </a:prstGeom>
          <a:noFill/>
        </p:spPr>
        <p:txBody>
          <a:bodyPr wrap="square" rtlCol="0">
            <a:spAutoFit/>
          </a:bodyPr>
          <a:lstStyle/>
          <a:p>
            <a:pPr algn="just"/>
            <a:r>
              <a:rPr lang="es-CO" sz="2000" dirty="0" smtClean="0"/>
              <a:t>1. Caracterización del mercado laboral por temáticas específicas: </a:t>
            </a:r>
          </a:p>
          <a:p>
            <a:pPr algn="just"/>
            <a:endParaRPr lang="es-CO" sz="2000" dirty="0" smtClean="0"/>
          </a:p>
          <a:p>
            <a:pPr marL="342900" indent="-342900" algn="just">
              <a:buClr>
                <a:schemeClr val="accent2"/>
              </a:buClr>
              <a:buFont typeface="Wingdings" panose="05000000000000000000" pitchFamily="2" charset="2"/>
              <a:buChar char="§"/>
            </a:pPr>
            <a:r>
              <a:rPr lang="es-CO" sz="2000" dirty="0" smtClean="0"/>
              <a:t>Informalidad enfoque empresa:</a:t>
            </a:r>
          </a:p>
          <a:p>
            <a:pPr algn="just"/>
            <a:r>
              <a:rPr lang="es-CO" sz="2000" i="1" dirty="0" smtClean="0"/>
              <a:t>- </a:t>
            </a:r>
            <a:r>
              <a:rPr lang="es-CO" sz="2000" dirty="0" smtClean="0"/>
              <a:t>Tamaño empresa hasta 10 personas: información 2001 – 2006</a:t>
            </a:r>
          </a:p>
          <a:p>
            <a:pPr algn="just"/>
            <a:r>
              <a:rPr lang="es-CO" sz="2000" dirty="0" smtClean="0"/>
              <a:t>- Tamaño empresa hasta 5 personas: desde  2007 – actual</a:t>
            </a:r>
          </a:p>
          <a:p>
            <a:pPr marL="342900" indent="-342900" algn="just">
              <a:buClr>
                <a:schemeClr val="accent2"/>
              </a:buClr>
              <a:buFont typeface="Wingdings" panose="05000000000000000000" pitchFamily="2" charset="2"/>
              <a:buChar char="§"/>
            </a:pPr>
            <a:r>
              <a:rPr lang="es-CO" sz="2000" dirty="0" smtClean="0"/>
              <a:t>Informalidad enfoque </a:t>
            </a:r>
            <a:r>
              <a:rPr lang="es-CO" sz="2000" dirty="0"/>
              <a:t>seguridad social: desde  2007 – actual</a:t>
            </a:r>
            <a:endParaRPr lang="es-CO" sz="2000" dirty="0" smtClean="0"/>
          </a:p>
          <a:p>
            <a:pPr algn="just"/>
            <a:endParaRPr lang="es-CO" sz="2000" dirty="0" smtClean="0"/>
          </a:p>
          <a:p>
            <a:pPr marL="342900" indent="-342900" algn="just">
              <a:buClr>
                <a:schemeClr val="accent2"/>
              </a:buClr>
              <a:buFont typeface="Wingdings" panose="05000000000000000000" pitchFamily="2" charset="2"/>
              <a:buChar char="§"/>
            </a:pPr>
            <a:r>
              <a:rPr lang="es-CO" sz="2000" dirty="0" smtClean="0"/>
              <a:t>Juventud (Ley 1622 de 2013): desde  2001 - actual</a:t>
            </a:r>
          </a:p>
          <a:p>
            <a:pPr algn="just">
              <a:buFontTx/>
              <a:buChar char="-"/>
            </a:pPr>
            <a:endParaRPr lang="es-CO" sz="2000" dirty="0" smtClean="0"/>
          </a:p>
          <a:p>
            <a:pPr marL="342900" indent="-342900" algn="just">
              <a:buClr>
                <a:schemeClr val="accent2"/>
              </a:buClr>
              <a:buFont typeface="Wingdings" panose="05000000000000000000" pitchFamily="2" charset="2"/>
              <a:buChar char="§"/>
            </a:pPr>
            <a:r>
              <a:rPr lang="es-CO" sz="2000" dirty="0"/>
              <a:t>Sexo</a:t>
            </a:r>
            <a:r>
              <a:rPr lang="es-CO" sz="2000" dirty="0" smtClean="0"/>
              <a:t>: desde </a:t>
            </a:r>
            <a:r>
              <a:rPr lang="es-CO" sz="2000" dirty="0"/>
              <a:t>2001 - </a:t>
            </a:r>
            <a:r>
              <a:rPr lang="es-CO" sz="2000" dirty="0" smtClean="0"/>
              <a:t>actual</a:t>
            </a:r>
          </a:p>
          <a:p>
            <a:pPr algn="just"/>
            <a:endParaRPr lang="es-CO" sz="2000" dirty="0" smtClean="0"/>
          </a:p>
          <a:p>
            <a:pPr marL="342900" indent="-342900" algn="just">
              <a:buClr>
                <a:schemeClr val="accent2"/>
              </a:buClr>
              <a:buFont typeface="Wingdings" panose="05000000000000000000" pitchFamily="2" charset="2"/>
              <a:buChar char="§"/>
            </a:pPr>
            <a:r>
              <a:rPr lang="es-CO" sz="2000" dirty="0"/>
              <a:t>Parentesco: </a:t>
            </a:r>
            <a:r>
              <a:rPr lang="es-CO" sz="2000" dirty="0" smtClean="0"/>
              <a:t>desde 2007 </a:t>
            </a:r>
            <a:r>
              <a:rPr lang="es-CO" sz="2000" dirty="0"/>
              <a:t>- actual </a:t>
            </a:r>
            <a:endParaRPr lang="es-CO" sz="2000" dirty="0" smtClean="0"/>
          </a:p>
          <a:p>
            <a:pPr algn="just"/>
            <a:endParaRPr lang="es-CO" sz="2000" dirty="0" smtClean="0"/>
          </a:p>
          <a:p>
            <a:pPr marL="342900" indent="-342900" algn="just">
              <a:buClr>
                <a:schemeClr val="accent2"/>
              </a:buClr>
              <a:buFont typeface="Wingdings" panose="05000000000000000000" pitchFamily="2" charset="2"/>
              <a:buChar char="§"/>
            </a:pPr>
            <a:r>
              <a:rPr lang="es-CO" sz="2000" dirty="0" smtClean="0"/>
              <a:t>Inactividad:</a:t>
            </a:r>
            <a:r>
              <a:rPr lang="es-CO" sz="2000" dirty="0"/>
              <a:t> </a:t>
            </a:r>
            <a:r>
              <a:rPr lang="es-CO" sz="2000" dirty="0" smtClean="0"/>
              <a:t>desde </a:t>
            </a:r>
            <a:r>
              <a:rPr lang="es-CO" sz="2000" dirty="0"/>
              <a:t>2001 - actual </a:t>
            </a:r>
            <a:endParaRPr lang="es-CO" sz="2000" dirty="0" smtClean="0"/>
          </a:p>
          <a:p>
            <a:pPr algn="just"/>
            <a:endParaRPr lang="es-CO" dirty="0"/>
          </a:p>
          <a:p>
            <a:pPr algn="just"/>
            <a:endParaRPr lang="es-CO" dirty="0"/>
          </a:p>
        </p:txBody>
      </p:sp>
    </p:spTree>
    <p:extLst>
      <p:ext uri="{BB962C8B-B14F-4D97-AF65-F5344CB8AC3E}">
        <p14:creationId xmlns:p14="http://schemas.microsoft.com/office/powerpoint/2010/main" val="3687300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51520" y="620688"/>
            <a:ext cx="936104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es-CO" sz="3600" b="1" dirty="0" smtClean="0">
                <a:cs typeface="+mn-cs"/>
              </a:rPr>
              <a:t>PERÍODOS DONDE SE PREGUNTÓ LO ETNICO</a:t>
            </a:r>
            <a:endParaRPr lang="en-US" altLang="es-CO" sz="3600" b="1" dirty="0">
              <a:cs typeface="+mn-cs"/>
            </a:endParaRPr>
          </a:p>
          <a:p>
            <a:endParaRPr lang="en-US" altLang="es-CO" sz="2000" dirty="0">
              <a:solidFill>
                <a:srgbClr val="FF0066"/>
              </a:solidFill>
              <a:latin typeface="Times New Roman" pitchFamily="18" charset="0"/>
            </a:endParaRPr>
          </a:p>
        </p:txBody>
      </p:sp>
      <p:sp>
        <p:nvSpPr>
          <p:cNvPr id="4100" name="Text Box 4"/>
          <p:cNvSpPr txBox="1">
            <a:spLocks noChangeArrowheads="1"/>
          </p:cNvSpPr>
          <p:nvPr/>
        </p:nvSpPr>
        <p:spPr bwMode="auto">
          <a:xfrm>
            <a:off x="1335088" y="2667000"/>
            <a:ext cx="392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US" altLang="es-CO" sz="2400">
              <a:latin typeface="Times New Roman" pitchFamily="18" charset="0"/>
            </a:endParaRPr>
          </a:p>
        </p:txBody>
      </p:sp>
      <p:sp>
        <p:nvSpPr>
          <p:cNvPr id="3" name="2 CuadroTexto"/>
          <p:cNvSpPr txBox="1"/>
          <p:nvPr/>
        </p:nvSpPr>
        <p:spPr>
          <a:xfrm>
            <a:off x="395536" y="44624"/>
            <a:ext cx="8856984" cy="646331"/>
          </a:xfrm>
          <a:prstGeom prst="rect">
            <a:avLst/>
          </a:prstGeom>
          <a:noFill/>
        </p:spPr>
        <p:txBody>
          <a:bodyPr wrap="square" rtlCol="0">
            <a:spAutoFit/>
          </a:bodyPr>
          <a:lstStyle/>
          <a:p>
            <a:pPr algn="r"/>
            <a:r>
              <a:rPr lang="es-CO" sz="3600" b="1" dirty="0" smtClean="0">
                <a:solidFill>
                  <a:schemeClr val="bg1"/>
                </a:solidFill>
                <a:cs typeface="Calibri" panose="020F0502020204030204" pitchFamily="34" charset="0"/>
              </a:rPr>
              <a:t>Gran Encuesta Integrada Hogares</a:t>
            </a:r>
            <a:endParaRPr lang="es-CO" sz="3600" b="1" dirty="0">
              <a:solidFill>
                <a:schemeClr val="bg1"/>
              </a:solidFill>
              <a:cs typeface="Calibri" panose="020F0502020204030204" pitchFamily="34" charset="0"/>
            </a:endParaRPr>
          </a:p>
        </p:txBody>
      </p:sp>
      <p:sp>
        <p:nvSpPr>
          <p:cNvPr id="2" name="1 Rectángulo"/>
          <p:cNvSpPr/>
          <p:nvPr/>
        </p:nvSpPr>
        <p:spPr>
          <a:xfrm>
            <a:off x="2736304" y="1844824"/>
            <a:ext cx="5652120" cy="4770537"/>
          </a:xfrm>
          <a:prstGeom prst="rect">
            <a:avLst/>
          </a:prstGeom>
        </p:spPr>
        <p:txBody>
          <a:bodyPr wrap="square">
            <a:spAutoFit/>
          </a:bodyPr>
          <a:lstStyle/>
          <a:p>
            <a:pPr marL="285750" indent="-285750">
              <a:buFont typeface="Arial" panose="020B0604020202020204" pitchFamily="34" charset="0"/>
              <a:buChar char="•"/>
            </a:pPr>
            <a:r>
              <a:rPr lang="es-CO" sz="2800" b="1" dirty="0" smtClean="0">
                <a:solidFill>
                  <a:schemeClr val="bg1">
                    <a:lumMod val="50000"/>
                  </a:schemeClr>
                </a:solidFill>
                <a:cs typeface="+mn-cs"/>
              </a:rPr>
              <a:t>IV trimestre de 2000</a:t>
            </a:r>
          </a:p>
          <a:p>
            <a:endParaRPr lang="es-CO" sz="2400" b="1" dirty="0">
              <a:solidFill>
                <a:schemeClr val="bg1">
                  <a:lumMod val="50000"/>
                </a:schemeClr>
              </a:solidFill>
              <a:cs typeface="+mn-cs"/>
            </a:endParaRPr>
          </a:p>
          <a:p>
            <a:pPr marL="285750" indent="-285750">
              <a:buFont typeface="Arial" panose="020B0604020202020204" pitchFamily="34" charset="0"/>
              <a:buChar char="•"/>
            </a:pPr>
            <a:r>
              <a:rPr lang="es-CO" sz="2800" b="1" dirty="0" smtClean="0">
                <a:solidFill>
                  <a:schemeClr val="bg1">
                    <a:lumMod val="50000"/>
                  </a:schemeClr>
                </a:solidFill>
                <a:cs typeface="+mn-cs"/>
              </a:rPr>
              <a:t>II trimestre de 2004</a:t>
            </a:r>
          </a:p>
          <a:p>
            <a:pPr marL="285750" indent="-285750">
              <a:buFont typeface="Arial" panose="020B0604020202020204" pitchFamily="34" charset="0"/>
              <a:buChar char="•"/>
            </a:pPr>
            <a:endParaRPr lang="es-CO" sz="2800" b="1" dirty="0">
              <a:solidFill>
                <a:schemeClr val="bg1">
                  <a:lumMod val="50000"/>
                </a:schemeClr>
              </a:solidFill>
              <a:cs typeface="+mn-cs"/>
            </a:endParaRPr>
          </a:p>
          <a:p>
            <a:pPr marL="285750" indent="-285750">
              <a:buFont typeface="Arial" panose="020B0604020202020204" pitchFamily="34" charset="0"/>
              <a:buChar char="•"/>
            </a:pPr>
            <a:r>
              <a:rPr lang="es-CO" sz="2800" b="1" dirty="0" smtClean="0">
                <a:solidFill>
                  <a:schemeClr val="bg1">
                    <a:lumMod val="50000"/>
                  </a:schemeClr>
                </a:solidFill>
              </a:rPr>
              <a:t>III y IV trimestres de 2006</a:t>
            </a:r>
            <a:endParaRPr lang="es-CO" sz="2800" b="1" dirty="0">
              <a:solidFill>
                <a:schemeClr val="bg1">
                  <a:lumMod val="50000"/>
                </a:schemeClr>
              </a:solidFill>
            </a:endParaRPr>
          </a:p>
          <a:p>
            <a:pPr marL="285750" indent="-285750">
              <a:buFont typeface="Arial" panose="020B0604020202020204" pitchFamily="34" charset="0"/>
              <a:buChar char="•"/>
            </a:pPr>
            <a:endParaRPr lang="es-CO" sz="2800" b="1" dirty="0">
              <a:solidFill>
                <a:schemeClr val="bg1">
                  <a:lumMod val="50000"/>
                </a:schemeClr>
              </a:solidFill>
              <a:cs typeface="+mn-cs"/>
            </a:endParaRPr>
          </a:p>
          <a:p>
            <a:pPr marL="285750" indent="-285750">
              <a:buFont typeface="Arial" panose="020B0604020202020204" pitchFamily="34" charset="0"/>
              <a:buChar char="•"/>
            </a:pPr>
            <a:r>
              <a:rPr lang="es-CO" sz="2800" b="1" dirty="0" smtClean="0">
                <a:solidFill>
                  <a:schemeClr val="bg1">
                    <a:lumMod val="50000"/>
                  </a:schemeClr>
                </a:solidFill>
                <a:cs typeface="+mn-cs"/>
              </a:rPr>
              <a:t>I-IV trimestres de 2007</a:t>
            </a:r>
          </a:p>
          <a:p>
            <a:pPr marL="285750" indent="-285750">
              <a:buFont typeface="Arial" panose="020B0604020202020204" pitchFamily="34" charset="0"/>
              <a:buChar char="•"/>
            </a:pPr>
            <a:endParaRPr lang="es-CO" sz="2800" b="1" dirty="0">
              <a:solidFill>
                <a:schemeClr val="bg1">
                  <a:lumMod val="50000"/>
                </a:schemeClr>
              </a:solidFill>
              <a:cs typeface="+mn-cs"/>
            </a:endParaRPr>
          </a:p>
          <a:p>
            <a:pPr marL="285750" indent="-285750">
              <a:buFont typeface="Arial" panose="020B0604020202020204" pitchFamily="34" charset="0"/>
              <a:buChar char="•"/>
            </a:pPr>
            <a:r>
              <a:rPr lang="es-CO" sz="2800" b="1" dirty="0" smtClean="0">
                <a:solidFill>
                  <a:schemeClr val="bg1">
                    <a:lumMod val="50000"/>
                  </a:schemeClr>
                </a:solidFill>
                <a:cs typeface="+mn-cs"/>
              </a:rPr>
              <a:t>I-IV trimestre de 2014</a:t>
            </a:r>
          </a:p>
          <a:p>
            <a:pPr marL="285750" indent="-285750">
              <a:buFont typeface="Arial" panose="020B0604020202020204" pitchFamily="34" charset="0"/>
              <a:buChar char="•"/>
            </a:pPr>
            <a:endParaRPr lang="es-CO" sz="2800" b="1" dirty="0">
              <a:solidFill>
                <a:schemeClr val="bg1">
                  <a:lumMod val="50000"/>
                </a:schemeClr>
              </a:solidFill>
              <a:cs typeface="+mn-cs"/>
            </a:endParaRPr>
          </a:p>
          <a:p>
            <a:pPr marL="285750" indent="-285750">
              <a:buFont typeface="Arial" panose="020B0604020202020204" pitchFamily="34" charset="0"/>
              <a:buChar char="•"/>
            </a:pPr>
            <a:endParaRPr lang="es-CO" sz="2800" b="1" dirty="0">
              <a:solidFill>
                <a:schemeClr val="bg1">
                  <a:lumMod val="50000"/>
                </a:schemeClr>
              </a:solidFill>
              <a:cs typeface="+mn-cs"/>
            </a:endParaRPr>
          </a:p>
        </p:txBody>
      </p:sp>
      <p:cxnSp>
        <p:nvCxnSpPr>
          <p:cNvPr id="5" name="4 Conector recto"/>
          <p:cNvCxnSpPr/>
          <p:nvPr/>
        </p:nvCxnSpPr>
        <p:spPr>
          <a:xfrm flipH="1">
            <a:off x="323528" y="1628800"/>
            <a:ext cx="8496944" cy="0"/>
          </a:xfrm>
          <a:prstGeom prst="line">
            <a:avLst/>
          </a:prstGeom>
          <a:ln w="19050">
            <a:solidFill>
              <a:srgbClr val="3A3A3A"/>
            </a:solidFill>
            <a:prstDash val="dash"/>
          </a:ln>
        </p:spPr>
        <p:style>
          <a:lnRef idx="1">
            <a:schemeClr val="accent1"/>
          </a:lnRef>
          <a:fillRef idx="0">
            <a:schemeClr val="accent1"/>
          </a:fillRef>
          <a:effectRef idx="0">
            <a:schemeClr val="accent1"/>
          </a:effectRef>
          <a:fontRef idx="minor">
            <a:schemeClr val="tx1"/>
          </a:fontRef>
        </p:style>
      </p:cxnSp>
      <p:sp>
        <p:nvSpPr>
          <p:cNvPr id="12" name="11 Flecha derecha"/>
          <p:cNvSpPr/>
          <p:nvPr/>
        </p:nvSpPr>
        <p:spPr>
          <a:xfrm>
            <a:off x="1071079" y="3356992"/>
            <a:ext cx="1312242" cy="119481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1696582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35000" y="476672"/>
            <a:ext cx="808141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es-CO" sz="2400" b="1" dirty="0" smtClean="0">
                <a:cs typeface="+mn-cs"/>
              </a:rPr>
              <a:t>FORMULACIÓN DE PREGUNTAS</a:t>
            </a:r>
            <a:endParaRPr lang="en-US" altLang="es-CO" sz="2400" b="1" dirty="0">
              <a:cs typeface="+mn-cs"/>
            </a:endParaRPr>
          </a:p>
          <a:p>
            <a:endParaRPr lang="en-US" altLang="es-CO" sz="1400" dirty="0">
              <a:solidFill>
                <a:srgbClr val="FF0066"/>
              </a:solidFill>
              <a:latin typeface="Times New Roman" pitchFamily="18" charset="0"/>
            </a:endParaRPr>
          </a:p>
        </p:txBody>
      </p:sp>
      <p:sp>
        <p:nvSpPr>
          <p:cNvPr id="4100" name="Text Box 4"/>
          <p:cNvSpPr txBox="1">
            <a:spLocks noChangeArrowheads="1"/>
          </p:cNvSpPr>
          <p:nvPr/>
        </p:nvSpPr>
        <p:spPr bwMode="auto">
          <a:xfrm>
            <a:off x="1335088" y="2667000"/>
            <a:ext cx="392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US" altLang="es-CO" sz="2400">
              <a:latin typeface="Times New Roman" pitchFamily="18" charset="0"/>
            </a:endParaRPr>
          </a:p>
        </p:txBody>
      </p:sp>
      <p:sp>
        <p:nvSpPr>
          <p:cNvPr id="3" name="2 CuadroTexto"/>
          <p:cNvSpPr txBox="1"/>
          <p:nvPr/>
        </p:nvSpPr>
        <p:spPr>
          <a:xfrm>
            <a:off x="395536" y="44624"/>
            <a:ext cx="8856984" cy="646331"/>
          </a:xfrm>
          <a:prstGeom prst="rect">
            <a:avLst/>
          </a:prstGeom>
          <a:noFill/>
        </p:spPr>
        <p:txBody>
          <a:bodyPr wrap="square" rtlCol="0">
            <a:spAutoFit/>
          </a:bodyPr>
          <a:lstStyle/>
          <a:p>
            <a:pPr algn="r"/>
            <a:r>
              <a:rPr lang="es-CO" sz="3600" b="1" dirty="0" smtClean="0">
                <a:solidFill>
                  <a:schemeClr val="bg1"/>
                </a:solidFill>
                <a:cs typeface="Calibri" panose="020F0502020204030204" pitchFamily="34" charset="0"/>
              </a:rPr>
              <a:t>Gran Encuesta Integrada Hogares</a:t>
            </a:r>
            <a:endParaRPr lang="es-CO" sz="3600" b="1" dirty="0">
              <a:solidFill>
                <a:schemeClr val="bg1"/>
              </a:solidFill>
              <a:cs typeface="Calibri" panose="020F0502020204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165982"/>
            <a:ext cx="7560840" cy="3567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a:spLocks noChangeArrowheads="1"/>
          </p:cNvSpPr>
          <p:nvPr/>
        </p:nvSpPr>
        <p:spPr bwMode="auto">
          <a:xfrm>
            <a:off x="1043608" y="1484784"/>
            <a:ext cx="6588732"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s-CO" sz="2400" b="1" dirty="0" smtClean="0">
                <a:solidFill>
                  <a:srgbClr val="C00000"/>
                </a:solidFill>
                <a:cs typeface="+mn-cs"/>
              </a:rPr>
              <a:t>II </a:t>
            </a:r>
            <a:r>
              <a:rPr lang="en-US" altLang="es-CO" sz="2400" b="1" dirty="0" err="1" smtClean="0">
                <a:solidFill>
                  <a:srgbClr val="C00000"/>
                </a:solidFill>
                <a:cs typeface="+mn-cs"/>
              </a:rPr>
              <a:t>trimestre</a:t>
            </a:r>
            <a:r>
              <a:rPr lang="en-US" altLang="es-CO" sz="2400" b="1" dirty="0" smtClean="0">
                <a:solidFill>
                  <a:srgbClr val="C00000"/>
                </a:solidFill>
                <a:cs typeface="+mn-cs"/>
              </a:rPr>
              <a:t> de 2004 </a:t>
            </a:r>
          </a:p>
          <a:p>
            <a:pPr algn="ctr"/>
            <a:r>
              <a:rPr lang="en-US" altLang="es-CO" sz="2400" b="1" dirty="0" err="1" smtClean="0">
                <a:solidFill>
                  <a:srgbClr val="C00000"/>
                </a:solidFill>
                <a:cs typeface="+mn-cs"/>
              </a:rPr>
              <a:t>Módulo</a:t>
            </a:r>
            <a:r>
              <a:rPr lang="en-US" altLang="es-CO" sz="2400" b="1" dirty="0" smtClean="0">
                <a:solidFill>
                  <a:srgbClr val="C00000"/>
                </a:solidFill>
                <a:cs typeface="+mn-cs"/>
              </a:rPr>
              <a:t> de </a:t>
            </a:r>
            <a:r>
              <a:rPr lang="en-US" altLang="es-CO" sz="2400" b="1" dirty="0" err="1" smtClean="0">
                <a:solidFill>
                  <a:srgbClr val="C00000"/>
                </a:solidFill>
                <a:cs typeface="+mn-cs"/>
              </a:rPr>
              <a:t>autoreconocimiento</a:t>
            </a:r>
            <a:endParaRPr lang="en-US" altLang="es-CO" sz="2400" b="1" dirty="0">
              <a:solidFill>
                <a:srgbClr val="C00000"/>
              </a:solidFill>
              <a:cs typeface="+mn-cs"/>
            </a:endParaRPr>
          </a:p>
          <a:p>
            <a:pPr algn="ctr"/>
            <a:endParaRPr lang="en-US" altLang="es-CO" dirty="0">
              <a:solidFill>
                <a:srgbClr val="FF0066"/>
              </a:solidFill>
              <a:latin typeface="Times New Roman" pitchFamily="18" charset="0"/>
            </a:endParaRPr>
          </a:p>
        </p:txBody>
      </p:sp>
      <p:cxnSp>
        <p:nvCxnSpPr>
          <p:cNvPr id="5" name="4 Conector recto"/>
          <p:cNvCxnSpPr/>
          <p:nvPr/>
        </p:nvCxnSpPr>
        <p:spPr>
          <a:xfrm flipH="1">
            <a:off x="323528" y="1412776"/>
            <a:ext cx="8496944" cy="0"/>
          </a:xfrm>
          <a:prstGeom prst="line">
            <a:avLst/>
          </a:prstGeom>
          <a:ln w="19050">
            <a:solidFill>
              <a:srgbClr val="3A3A3A"/>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4745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51520" y="908720"/>
            <a:ext cx="684076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es-CO" sz="2400" b="1" dirty="0" smtClean="0">
                <a:cs typeface="+mn-cs"/>
              </a:rPr>
              <a:t>FORMULACIÓN DE PREGUNTAS</a:t>
            </a:r>
            <a:endParaRPr lang="en-US" altLang="es-CO" sz="2400" b="1" dirty="0">
              <a:cs typeface="+mn-cs"/>
            </a:endParaRPr>
          </a:p>
          <a:p>
            <a:endParaRPr lang="en-US" altLang="es-CO" sz="1400" dirty="0">
              <a:solidFill>
                <a:srgbClr val="FF0066"/>
              </a:solidFill>
              <a:latin typeface="Times New Roman" pitchFamily="18" charset="0"/>
            </a:endParaRPr>
          </a:p>
        </p:txBody>
      </p:sp>
      <p:cxnSp>
        <p:nvCxnSpPr>
          <p:cNvPr id="3" name="2 Conector recto"/>
          <p:cNvCxnSpPr/>
          <p:nvPr/>
        </p:nvCxnSpPr>
        <p:spPr>
          <a:xfrm flipH="1">
            <a:off x="323528" y="1412776"/>
            <a:ext cx="8496944" cy="0"/>
          </a:xfrm>
          <a:prstGeom prst="line">
            <a:avLst/>
          </a:prstGeom>
          <a:ln w="19050">
            <a:solidFill>
              <a:srgbClr val="3A3A3A"/>
            </a:solidFill>
            <a:prstDash val="dash"/>
          </a:ln>
        </p:spPr>
        <p:style>
          <a:lnRef idx="1">
            <a:schemeClr val="accent1"/>
          </a:lnRef>
          <a:fillRef idx="0">
            <a:schemeClr val="accent1"/>
          </a:fillRef>
          <a:effectRef idx="0">
            <a:schemeClr val="accent1"/>
          </a:effectRef>
          <a:fontRef idx="minor">
            <a:schemeClr val="tx1"/>
          </a:fontRef>
        </p:style>
      </p:cxnSp>
      <p:sp>
        <p:nvSpPr>
          <p:cNvPr id="4" name="Rectangle 2"/>
          <p:cNvSpPr>
            <a:spLocks noChangeArrowheads="1"/>
          </p:cNvSpPr>
          <p:nvPr/>
        </p:nvSpPr>
        <p:spPr bwMode="auto">
          <a:xfrm>
            <a:off x="720080" y="1772816"/>
            <a:ext cx="8100392"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s-CO" sz="2400" b="1" dirty="0" smtClean="0">
                <a:solidFill>
                  <a:srgbClr val="C00000"/>
                </a:solidFill>
                <a:cs typeface="+mn-cs"/>
              </a:rPr>
              <a:t>III </a:t>
            </a:r>
            <a:r>
              <a:rPr lang="en-US" altLang="es-CO" sz="2400" b="1" dirty="0" err="1" smtClean="0">
                <a:solidFill>
                  <a:srgbClr val="C00000"/>
                </a:solidFill>
                <a:cs typeface="+mn-cs"/>
              </a:rPr>
              <a:t>trimestre</a:t>
            </a:r>
            <a:r>
              <a:rPr lang="en-US" altLang="es-CO" sz="2400" b="1" dirty="0" smtClean="0">
                <a:solidFill>
                  <a:srgbClr val="C00000"/>
                </a:solidFill>
                <a:cs typeface="+mn-cs"/>
              </a:rPr>
              <a:t> de 2006 hasta IV </a:t>
            </a:r>
            <a:r>
              <a:rPr lang="en-US" altLang="es-CO" sz="2400" b="1" dirty="0" err="1" smtClean="0">
                <a:solidFill>
                  <a:srgbClr val="C00000"/>
                </a:solidFill>
                <a:cs typeface="+mn-cs"/>
              </a:rPr>
              <a:t>trimestre</a:t>
            </a:r>
            <a:r>
              <a:rPr lang="en-US" altLang="es-CO" sz="2400" b="1" dirty="0" smtClean="0">
                <a:solidFill>
                  <a:srgbClr val="C00000"/>
                </a:solidFill>
                <a:cs typeface="+mn-cs"/>
              </a:rPr>
              <a:t> de 2007 </a:t>
            </a:r>
          </a:p>
          <a:p>
            <a:pPr algn="ctr"/>
            <a:r>
              <a:rPr lang="en-US" altLang="es-CO" sz="2400" b="1" dirty="0" err="1" smtClean="0">
                <a:solidFill>
                  <a:srgbClr val="C00000"/>
                </a:solidFill>
                <a:cs typeface="+mn-cs"/>
              </a:rPr>
              <a:t>Pregunta</a:t>
            </a:r>
            <a:r>
              <a:rPr lang="en-US" altLang="es-CO" sz="2400" b="1" dirty="0" smtClean="0">
                <a:solidFill>
                  <a:srgbClr val="C00000"/>
                </a:solidFill>
                <a:cs typeface="+mn-cs"/>
              </a:rPr>
              <a:t> de </a:t>
            </a:r>
            <a:r>
              <a:rPr lang="en-US" altLang="es-CO" sz="2400" b="1" dirty="0" err="1" smtClean="0">
                <a:solidFill>
                  <a:srgbClr val="C00000"/>
                </a:solidFill>
                <a:cs typeface="+mn-cs"/>
              </a:rPr>
              <a:t>autoreconocimiento</a:t>
            </a:r>
            <a:endParaRPr lang="en-US" altLang="es-CO" sz="2400" b="1" dirty="0">
              <a:solidFill>
                <a:srgbClr val="C00000"/>
              </a:solidFill>
              <a:cs typeface="+mn-cs"/>
            </a:endParaRPr>
          </a:p>
          <a:p>
            <a:pPr algn="ctr"/>
            <a:endParaRPr lang="en-US" altLang="es-CO" dirty="0">
              <a:solidFill>
                <a:srgbClr val="FF0066"/>
              </a:solidFill>
              <a:latin typeface="Times New Roman"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996" y="3284984"/>
            <a:ext cx="7920880" cy="174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95536" y="44624"/>
            <a:ext cx="8856984" cy="646331"/>
          </a:xfrm>
          <a:prstGeom prst="rect">
            <a:avLst/>
          </a:prstGeom>
          <a:noFill/>
        </p:spPr>
        <p:txBody>
          <a:bodyPr wrap="square" rtlCol="0">
            <a:spAutoFit/>
          </a:bodyPr>
          <a:lstStyle/>
          <a:p>
            <a:pPr algn="r"/>
            <a:r>
              <a:rPr lang="es-CO" sz="3600" b="1" dirty="0" smtClean="0">
                <a:solidFill>
                  <a:schemeClr val="bg1"/>
                </a:solidFill>
                <a:cs typeface="Calibri" panose="020F0502020204030204" pitchFamily="34" charset="0"/>
              </a:rPr>
              <a:t>Gran Encuesta Integrada Hogares</a:t>
            </a:r>
            <a:endParaRPr lang="es-CO" sz="3600" b="1" dirty="0">
              <a:solidFill>
                <a:schemeClr val="bg1"/>
              </a:solidFill>
              <a:cs typeface="Calibri" panose="020F0502020204030204" pitchFamily="34" charset="0"/>
            </a:endParaRPr>
          </a:p>
        </p:txBody>
      </p:sp>
    </p:spTree>
    <p:extLst>
      <p:ext uri="{BB962C8B-B14F-4D97-AF65-F5344CB8AC3E}">
        <p14:creationId xmlns:p14="http://schemas.microsoft.com/office/powerpoint/2010/main" val="252204641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51520" y="908720"/>
            <a:ext cx="936104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es-CO" sz="2400" b="1" dirty="0" smtClean="0">
                <a:cs typeface="+mn-cs"/>
              </a:rPr>
              <a:t>FORMULACIÓN DE PREGUNTAS</a:t>
            </a:r>
            <a:endParaRPr lang="en-US" altLang="es-CO" sz="2400" b="1" dirty="0">
              <a:cs typeface="+mn-cs"/>
            </a:endParaRPr>
          </a:p>
          <a:p>
            <a:endParaRPr lang="en-US" altLang="es-CO" sz="1400" dirty="0">
              <a:solidFill>
                <a:srgbClr val="FF0066"/>
              </a:solidFill>
              <a:latin typeface="Times New Roman" pitchFamily="18" charset="0"/>
            </a:endParaRPr>
          </a:p>
        </p:txBody>
      </p:sp>
      <p:cxnSp>
        <p:nvCxnSpPr>
          <p:cNvPr id="3" name="2 Conector recto"/>
          <p:cNvCxnSpPr/>
          <p:nvPr/>
        </p:nvCxnSpPr>
        <p:spPr>
          <a:xfrm flipH="1">
            <a:off x="323528" y="1340768"/>
            <a:ext cx="8496944" cy="0"/>
          </a:xfrm>
          <a:prstGeom prst="line">
            <a:avLst/>
          </a:prstGeom>
          <a:ln w="19050">
            <a:solidFill>
              <a:srgbClr val="3A3A3A"/>
            </a:solidFill>
            <a:prstDash val="dash"/>
          </a:ln>
        </p:spPr>
        <p:style>
          <a:lnRef idx="1">
            <a:schemeClr val="accent1"/>
          </a:lnRef>
          <a:fillRef idx="0">
            <a:schemeClr val="accent1"/>
          </a:fillRef>
          <a:effectRef idx="0">
            <a:schemeClr val="accent1"/>
          </a:effectRef>
          <a:fontRef idx="minor">
            <a:schemeClr val="tx1"/>
          </a:fontRef>
        </p:style>
      </p:cxnSp>
      <p:sp>
        <p:nvSpPr>
          <p:cNvPr id="4" name="Rectangle 2"/>
          <p:cNvSpPr>
            <a:spLocks noChangeArrowheads="1"/>
          </p:cNvSpPr>
          <p:nvPr/>
        </p:nvSpPr>
        <p:spPr bwMode="auto">
          <a:xfrm>
            <a:off x="827584" y="1556792"/>
            <a:ext cx="720080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s-CO" sz="2800" b="1" dirty="0" smtClean="0">
                <a:solidFill>
                  <a:srgbClr val="C00000"/>
                </a:solidFill>
                <a:cs typeface="+mn-cs"/>
              </a:rPr>
              <a:t>I- IV </a:t>
            </a:r>
            <a:r>
              <a:rPr lang="en-US" altLang="es-CO" sz="2800" b="1" dirty="0" err="1" smtClean="0">
                <a:solidFill>
                  <a:srgbClr val="C00000"/>
                </a:solidFill>
                <a:cs typeface="+mn-cs"/>
              </a:rPr>
              <a:t>trimestre</a:t>
            </a:r>
            <a:r>
              <a:rPr lang="en-US" altLang="es-CO" sz="2800" b="1" dirty="0" smtClean="0">
                <a:solidFill>
                  <a:srgbClr val="C00000"/>
                </a:solidFill>
                <a:cs typeface="+mn-cs"/>
              </a:rPr>
              <a:t> de 2014</a:t>
            </a:r>
          </a:p>
          <a:p>
            <a:pPr algn="ctr"/>
            <a:r>
              <a:rPr lang="en-US" altLang="es-CO" sz="2800" b="1" dirty="0" err="1" smtClean="0">
                <a:solidFill>
                  <a:srgbClr val="C00000"/>
                </a:solidFill>
                <a:cs typeface="+mn-cs"/>
              </a:rPr>
              <a:t>Pregunta</a:t>
            </a:r>
            <a:r>
              <a:rPr lang="en-US" altLang="es-CO" sz="2800" b="1" dirty="0" smtClean="0">
                <a:solidFill>
                  <a:srgbClr val="C00000"/>
                </a:solidFill>
                <a:cs typeface="+mn-cs"/>
              </a:rPr>
              <a:t> de autoreconocimiento</a:t>
            </a:r>
            <a:endParaRPr lang="en-US" altLang="es-CO" sz="2800" b="1" dirty="0">
              <a:solidFill>
                <a:srgbClr val="C00000"/>
              </a:solidFill>
              <a:cs typeface="+mn-cs"/>
            </a:endParaRPr>
          </a:p>
          <a:p>
            <a:pPr algn="ctr"/>
            <a:endParaRPr lang="en-US" altLang="es-CO" sz="2000" dirty="0">
              <a:solidFill>
                <a:srgbClr val="FF0066"/>
              </a:solidFill>
              <a:latin typeface="Times New Roman" pitchFamily="18" charset="0"/>
            </a:endParaRPr>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1800" r="1227" b="1721"/>
          <a:stretch/>
        </p:blipFill>
        <p:spPr bwMode="auto">
          <a:xfrm>
            <a:off x="395536" y="2276872"/>
            <a:ext cx="7992888" cy="3487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95536" y="44624"/>
            <a:ext cx="8856984" cy="646331"/>
          </a:xfrm>
          <a:prstGeom prst="rect">
            <a:avLst/>
          </a:prstGeom>
          <a:noFill/>
        </p:spPr>
        <p:txBody>
          <a:bodyPr wrap="square" rtlCol="0">
            <a:spAutoFit/>
          </a:bodyPr>
          <a:lstStyle/>
          <a:p>
            <a:pPr algn="r"/>
            <a:r>
              <a:rPr lang="es-CO" sz="3600" b="1" dirty="0" smtClean="0">
                <a:solidFill>
                  <a:schemeClr val="bg1"/>
                </a:solidFill>
                <a:cs typeface="Calibri" panose="020F0502020204030204" pitchFamily="34" charset="0"/>
              </a:rPr>
              <a:t>Gran Encuesta Integrada Hogares</a:t>
            </a:r>
            <a:endParaRPr lang="es-CO" sz="3600" b="1" dirty="0">
              <a:solidFill>
                <a:schemeClr val="bg1"/>
              </a:solidFill>
              <a:cs typeface="Calibri" panose="020F0502020204030204" pitchFamily="34" charset="0"/>
            </a:endParaRPr>
          </a:p>
        </p:txBody>
      </p:sp>
    </p:spTree>
    <p:extLst>
      <p:ext uri="{BB962C8B-B14F-4D97-AF65-F5344CB8AC3E}">
        <p14:creationId xmlns:p14="http://schemas.microsoft.com/office/powerpoint/2010/main" val="42237531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51520" y="1196752"/>
            <a:ext cx="936104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es-CO" sz="4000" b="1" dirty="0" smtClean="0">
                <a:cs typeface="+mn-cs"/>
              </a:rPr>
              <a:t>ESTADÍSTICAS</a:t>
            </a:r>
            <a:endParaRPr lang="en-US" altLang="es-CO" sz="4000" b="1" dirty="0">
              <a:cs typeface="+mn-cs"/>
            </a:endParaRPr>
          </a:p>
          <a:p>
            <a:endParaRPr lang="en-US" altLang="es-CO" sz="2400" dirty="0">
              <a:solidFill>
                <a:srgbClr val="FF0066"/>
              </a:solidFill>
              <a:latin typeface="Times New Roman" pitchFamily="18" charset="0"/>
            </a:endParaRPr>
          </a:p>
        </p:txBody>
      </p:sp>
      <p:cxnSp>
        <p:nvCxnSpPr>
          <p:cNvPr id="3" name="2 Conector recto"/>
          <p:cNvCxnSpPr/>
          <p:nvPr/>
        </p:nvCxnSpPr>
        <p:spPr>
          <a:xfrm flipH="1">
            <a:off x="323528" y="1628800"/>
            <a:ext cx="8496944" cy="0"/>
          </a:xfrm>
          <a:prstGeom prst="line">
            <a:avLst/>
          </a:prstGeom>
          <a:ln w="19050">
            <a:solidFill>
              <a:srgbClr val="3A3A3A"/>
            </a:solidFill>
            <a:prstDash val="dash"/>
          </a:ln>
        </p:spPr>
        <p:style>
          <a:lnRef idx="1">
            <a:schemeClr val="accent1"/>
          </a:lnRef>
          <a:fillRef idx="0">
            <a:schemeClr val="accent1"/>
          </a:fillRef>
          <a:effectRef idx="0">
            <a:schemeClr val="accent1"/>
          </a:effectRef>
          <a:fontRef idx="minor">
            <a:schemeClr val="tx1"/>
          </a:fontRef>
        </p:style>
      </p:cxnSp>
      <p:sp>
        <p:nvSpPr>
          <p:cNvPr id="8" name="Text Box 3"/>
          <p:cNvSpPr txBox="1">
            <a:spLocks noChangeArrowheads="1"/>
          </p:cNvSpPr>
          <p:nvPr/>
        </p:nvSpPr>
        <p:spPr bwMode="auto">
          <a:xfrm>
            <a:off x="647564" y="1700808"/>
            <a:ext cx="784887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ES" altLang="es-CO" sz="2200" b="1" dirty="0" smtClean="0">
                <a:solidFill>
                  <a:srgbClr val="CC0066"/>
                </a:solidFill>
                <a:latin typeface="Arial Narrow" pitchFamily="34" charset="0"/>
              </a:rPr>
              <a:t>Población y proporción de personas con autoreconocimiento étnico.</a:t>
            </a:r>
          </a:p>
          <a:p>
            <a:pPr algn="ctr" eaLnBrk="1" hangingPunct="1">
              <a:spcBef>
                <a:spcPct val="0"/>
              </a:spcBef>
              <a:buFontTx/>
              <a:buNone/>
            </a:pPr>
            <a:r>
              <a:rPr lang="es-ES" altLang="es-CO" sz="2200" b="1" dirty="0" smtClean="0">
                <a:solidFill>
                  <a:srgbClr val="CC0066"/>
                </a:solidFill>
                <a:latin typeface="Arial Narrow" pitchFamily="34" charset="0"/>
              </a:rPr>
              <a:t>Total nacional</a:t>
            </a:r>
            <a:endParaRPr lang="es-ES" altLang="es-CO" sz="2200" b="1" dirty="0">
              <a:solidFill>
                <a:srgbClr val="CC0066"/>
              </a:solidFill>
              <a:latin typeface="Arial Narrow" pitchFamily="34" charset="0"/>
            </a:endParaRPr>
          </a:p>
          <a:p>
            <a:pPr algn="ctr" eaLnBrk="1" hangingPunct="1">
              <a:spcBef>
                <a:spcPct val="0"/>
              </a:spcBef>
              <a:buFont typeface="Arial" charset="0"/>
              <a:buNone/>
            </a:pPr>
            <a:r>
              <a:rPr lang="es-ES" altLang="es-CO" sz="2200" b="1" dirty="0" smtClean="0">
                <a:solidFill>
                  <a:srgbClr val="CC0066"/>
                </a:solidFill>
                <a:latin typeface="Arial Narrow" pitchFamily="34" charset="0"/>
              </a:rPr>
              <a:t>2007</a:t>
            </a:r>
            <a:endParaRPr lang="es-ES" altLang="es-CO" sz="2200" b="1" dirty="0">
              <a:solidFill>
                <a:srgbClr val="CC0066"/>
              </a:solidFill>
              <a:latin typeface="Arial Narrow" pitchFamily="34" charset="0"/>
            </a:endParaRPr>
          </a:p>
        </p:txBody>
      </p:sp>
      <p:sp>
        <p:nvSpPr>
          <p:cNvPr id="7" name="6 Rectángulo"/>
          <p:cNvSpPr/>
          <p:nvPr/>
        </p:nvSpPr>
        <p:spPr>
          <a:xfrm>
            <a:off x="251520" y="4509120"/>
            <a:ext cx="8244916" cy="261610"/>
          </a:xfrm>
          <a:prstGeom prst="rect">
            <a:avLst/>
          </a:prstGeom>
        </p:spPr>
        <p:txBody>
          <a:bodyPr wrap="square">
            <a:spAutoFit/>
          </a:bodyPr>
          <a:lstStyle/>
          <a:p>
            <a:r>
              <a:rPr lang="es-CO" sz="1100" b="1" dirty="0"/>
              <a:t>Nota</a:t>
            </a:r>
            <a:r>
              <a:rPr lang="es-CO" sz="1100" dirty="0"/>
              <a:t>: Resultados en miles. Por efecto del redondeo en miles, los totales pueden diferir ligeramente</a:t>
            </a:r>
          </a:p>
        </p:txBody>
      </p:sp>
      <p:sp>
        <p:nvSpPr>
          <p:cNvPr id="10" name="9 Rectángulo"/>
          <p:cNvSpPr/>
          <p:nvPr/>
        </p:nvSpPr>
        <p:spPr>
          <a:xfrm>
            <a:off x="251520" y="4149080"/>
            <a:ext cx="5616624" cy="261610"/>
          </a:xfrm>
          <a:prstGeom prst="rect">
            <a:avLst/>
          </a:prstGeom>
        </p:spPr>
        <p:txBody>
          <a:bodyPr wrap="square">
            <a:spAutoFit/>
          </a:bodyPr>
          <a:lstStyle/>
          <a:p>
            <a:r>
              <a:rPr lang="es-CO" sz="1100" b="1" dirty="0"/>
              <a:t>Fuente</a:t>
            </a:r>
            <a:r>
              <a:rPr lang="es-CO" sz="1100" dirty="0"/>
              <a:t>: DANE - </a:t>
            </a:r>
            <a:r>
              <a:rPr lang="es-CO" sz="1100" dirty="0" smtClean="0"/>
              <a:t>Gran </a:t>
            </a:r>
            <a:r>
              <a:rPr lang="es-CO" sz="1100" dirty="0"/>
              <a:t>Encuesta Integrada de Hogares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3853" y="2852936"/>
            <a:ext cx="5300250" cy="124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251520" y="5085184"/>
            <a:ext cx="8156376" cy="430887"/>
          </a:xfrm>
          <a:prstGeom prst="rect">
            <a:avLst/>
          </a:prstGeom>
        </p:spPr>
        <p:txBody>
          <a:bodyPr wrap="square">
            <a:spAutoFit/>
          </a:bodyPr>
          <a:lstStyle/>
          <a:p>
            <a:r>
              <a:rPr lang="es-CO" altLang="es-CO" sz="1100" b="1" dirty="0" smtClean="0"/>
              <a:t>Nota</a:t>
            </a:r>
            <a:r>
              <a:rPr lang="es-CO" altLang="es-CO" sz="1100" dirty="0"/>
              <a:t>: La suma de las participaciones puede diferir de 100%  por la no inclusión de </a:t>
            </a:r>
            <a:r>
              <a:rPr lang="es-CO" altLang="es-CO" sz="1100" dirty="0" smtClean="0"/>
              <a:t>las otras categorías (</a:t>
            </a:r>
            <a:r>
              <a:rPr lang="es-CO" sz="1100" dirty="0"/>
              <a:t>Gitano, Raizal del archipiélago de San Andres y </a:t>
            </a:r>
            <a:r>
              <a:rPr lang="es-CO" sz="1100" dirty="0" smtClean="0"/>
              <a:t>providencia, </a:t>
            </a:r>
            <a:r>
              <a:rPr lang="es-CO" sz="1100" dirty="0" err="1" smtClean="0"/>
              <a:t>Palenquero</a:t>
            </a:r>
            <a:r>
              <a:rPr lang="es-CO" sz="1100" dirty="0" smtClean="0"/>
              <a:t> </a:t>
            </a:r>
            <a:r>
              <a:rPr lang="es-CO" sz="1100" dirty="0"/>
              <a:t>de san </a:t>
            </a:r>
            <a:r>
              <a:rPr lang="es-CO" sz="1100" dirty="0" err="1" smtClean="0"/>
              <a:t>basilio</a:t>
            </a:r>
            <a:r>
              <a:rPr lang="es-CO" sz="1100" dirty="0" smtClean="0"/>
              <a:t>)</a:t>
            </a:r>
            <a:endParaRPr lang="es-CO" sz="1100" dirty="0"/>
          </a:p>
        </p:txBody>
      </p:sp>
      <p:sp>
        <p:nvSpPr>
          <p:cNvPr id="17" name="16 CuadroTexto"/>
          <p:cNvSpPr txBox="1"/>
          <p:nvPr/>
        </p:nvSpPr>
        <p:spPr>
          <a:xfrm>
            <a:off x="395536" y="44624"/>
            <a:ext cx="8856984" cy="646331"/>
          </a:xfrm>
          <a:prstGeom prst="rect">
            <a:avLst/>
          </a:prstGeom>
          <a:noFill/>
        </p:spPr>
        <p:txBody>
          <a:bodyPr wrap="square" rtlCol="0">
            <a:spAutoFit/>
          </a:bodyPr>
          <a:lstStyle/>
          <a:p>
            <a:pPr algn="r"/>
            <a:r>
              <a:rPr lang="es-CO" sz="3600" b="1" dirty="0" smtClean="0">
                <a:solidFill>
                  <a:schemeClr val="bg1"/>
                </a:solidFill>
                <a:cs typeface="Calibri" panose="020F0502020204030204" pitchFamily="34" charset="0"/>
              </a:rPr>
              <a:t>Gran Encuesta Integrada Hogares</a:t>
            </a:r>
            <a:endParaRPr lang="es-CO" sz="3600" b="1" dirty="0">
              <a:solidFill>
                <a:schemeClr val="bg1"/>
              </a:solidFill>
              <a:cs typeface="Calibri" panose="020F0502020204030204" pitchFamily="34" charset="0"/>
            </a:endParaRPr>
          </a:p>
        </p:txBody>
      </p:sp>
    </p:spTree>
    <p:extLst>
      <p:ext uri="{BB962C8B-B14F-4D97-AF65-F5344CB8AC3E}">
        <p14:creationId xmlns:p14="http://schemas.microsoft.com/office/powerpoint/2010/main" val="23781633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51520" y="1196752"/>
            <a:ext cx="936104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es-CO" sz="4000" b="1" dirty="0" smtClean="0">
                <a:cs typeface="+mn-cs"/>
              </a:rPr>
              <a:t>ESTADÍSTICAS</a:t>
            </a:r>
            <a:endParaRPr lang="en-US" altLang="es-CO" sz="4000" b="1" dirty="0">
              <a:cs typeface="+mn-cs"/>
            </a:endParaRPr>
          </a:p>
          <a:p>
            <a:endParaRPr lang="en-US" altLang="es-CO" sz="2400" dirty="0">
              <a:solidFill>
                <a:srgbClr val="FF0066"/>
              </a:solidFill>
              <a:latin typeface="Times New Roman" pitchFamily="18" charset="0"/>
            </a:endParaRPr>
          </a:p>
        </p:txBody>
      </p:sp>
      <p:cxnSp>
        <p:nvCxnSpPr>
          <p:cNvPr id="3" name="2 Conector recto"/>
          <p:cNvCxnSpPr/>
          <p:nvPr/>
        </p:nvCxnSpPr>
        <p:spPr>
          <a:xfrm flipH="1">
            <a:off x="323528" y="1628800"/>
            <a:ext cx="8496944" cy="0"/>
          </a:xfrm>
          <a:prstGeom prst="line">
            <a:avLst/>
          </a:prstGeom>
          <a:ln w="19050">
            <a:solidFill>
              <a:srgbClr val="3A3A3A"/>
            </a:solidFill>
            <a:prstDash val="dash"/>
          </a:ln>
        </p:spPr>
        <p:style>
          <a:lnRef idx="1">
            <a:schemeClr val="accent1"/>
          </a:lnRef>
          <a:fillRef idx="0">
            <a:schemeClr val="accent1"/>
          </a:fillRef>
          <a:effectRef idx="0">
            <a:schemeClr val="accent1"/>
          </a:effectRef>
          <a:fontRef idx="minor">
            <a:schemeClr val="tx1"/>
          </a:fontRef>
        </p:style>
      </p:cxnSp>
      <p:sp>
        <p:nvSpPr>
          <p:cNvPr id="8" name="Text Box 3"/>
          <p:cNvSpPr txBox="1">
            <a:spLocks noChangeArrowheads="1"/>
          </p:cNvSpPr>
          <p:nvPr/>
        </p:nvSpPr>
        <p:spPr bwMode="auto">
          <a:xfrm>
            <a:off x="647564" y="1628800"/>
            <a:ext cx="784887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ES" altLang="es-CO" sz="2200" b="1" dirty="0" smtClean="0">
                <a:solidFill>
                  <a:srgbClr val="CC0066"/>
                </a:solidFill>
                <a:latin typeface="Arial Narrow" pitchFamily="34" charset="0"/>
              </a:rPr>
              <a:t>Proporción de personas que se </a:t>
            </a:r>
            <a:r>
              <a:rPr lang="es-ES" altLang="es-CO" sz="2200" b="1" dirty="0" err="1" smtClean="0">
                <a:solidFill>
                  <a:srgbClr val="CC0066"/>
                </a:solidFill>
                <a:latin typeface="Arial Narrow" pitchFamily="34" charset="0"/>
              </a:rPr>
              <a:t>autoreconocen</a:t>
            </a:r>
            <a:r>
              <a:rPr lang="es-ES" altLang="es-CO" sz="2200" b="1" dirty="0" smtClean="0">
                <a:solidFill>
                  <a:srgbClr val="CC0066"/>
                </a:solidFill>
                <a:latin typeface="Arial Narrow" pitchFamily="34" charset="0"/>
              </a:rPr>
              <a:t> como afrodescendientes</a:t>
            </a:r>
          </a:p>
          <a:p>
            <a:pPr algn="ctr" eaLnBrk="1" hangingPunct="1">
              <a:spcBef>
                <a:spcPct val="0"/>
              </a:spcBef>
              <a:buFontTx/>
              <a:buNone/>
            </a:pPr>
            <a:r>
              <a:rPr lang="es-ES" altLang="es-CO" sz="2200" b="1" dirty="0" smtClean="0">
                <a:solidFill>
                  <a:srgbClr val="CC0066"/>
                </a:solidFill>
                <a:latin typeface="Arial Narrow" pitchFamily="34" charset="0"/>
              </a:rPr>
              <a:t>23 ciudades y áreas metropolitanas</a:t>
            </a:r>
            <a:endParaRPr lang="es-ES" altLang="es-CO" sz="2200" b="1" dirty="0">
              <a:solidFill>
                <a:srgbClr val="CC0066"/>
              </a:solidFill>
              <a:latin typeface="Arial Narrow" pitchFamily="34" charset="0"/>
            </a:endParaRPr>
          </a:p>
          <a:p>
            <a:pPr algn="ctr" eaLnBrk="1" hangingPunct="1">
              <a:spcBef>
                <a:spcPct val="0"/>
              </a:spcBef>
              <a:buFont typeface="Arial" charset="0"/>
              <a:buNone/>
            </a:pPr>
            <a:r>
              <a:rPr lang="es-ES" altLang="es-CO" sz="2200" b="1" dirty="0" smtClean="0">
                <a:solidFill>
                  <a:srgbClr val="CC0066"/>
                </a:solidFill>
                <a:latin typeface="Arial Narrow" pitchFamily="34" charset="0"/>
              </a:rPr>
              <a:t>2007</a:t>
            </a:r>
            <a:endParaRPr lang="es-ES" altLang="es-CO" sz="2200" b="1" dirty="0">
              <a:solidFill>
                <a:srgbClr val="CC0066"/>
              </a:solidFill>
              <a:latin typeface="Arial Narrow"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8329" y="2996952"/>
            <a:ext cx="3910728" cy="1573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257274" y="4797152"/>
            <a:ext cx="8244916" cy="261610"/>
          </a:xfrm>
          <a:prstGeom prst="rect">
            <a:avLst/>
          </a:prstGeom>
        </p:spPr>
        <p:txBody>
          <a:bodyPr wrap="square">
            <a:spAutoFit/>
          </a:bodyPr>
          <a:lstStyle/>
          <a:p>
            <a:r>
              <a:rPr lang="es-CO" sz="1100" b="1" dirty="0"/>
              <a:t>Nota</a:t>
            </a:r>
            <a:r>
              <a:rPr lang="es-CO" sz="1100" dirty="0"/>
              <a:t>: Resultados en miles. Por efecto del redondeo en miles, los totales pueden diferir ligeramente</a:t>
            </a:r>
          </a:p>
        </p:txBody>
      </p:sp>
      <p:sp>
        <p:nvSpPr>
          <p:cNvPr id="9" name="8 Rectángulo"/>
          <p:cNvSpPr/>
          <p:nvPr/>
        </p:nvSpPr>
        <p:spPr>
          <a:xfrm>
            <a:off x="251520" y="4581128"/>
            <a:ext cx="5616624" cy="261610"/>
          </a:xfrm>
          <a:prstGeom prst="rect">
            <a:avLst/>
          </a:prstGeom>
        </p:spPr>
        <p:txBody>
          <a:bodyPr wrap="square">
            <a:spAutoFit/>
          </a:bodyPr>
          <a:lstStyle/>
          <a:p>
            <a:r>
              <a:rPr lang="es-CO" sz="1100" b="1" dirty="0"/>
              <a:t>Fuente</a:t>
            </a:r>
            <a:r>
              <a:rPr lang="es-CO" sz="1100" dirty="0"/>
              <a:t>: DANE </a:t>
            </a:r>
            <a:r>
              <a:rPr lang="es-CO" sz="1100" dirty="0" smtClean="0"/>
              <a:t>- </a:t>
            </a:r>
            <a:r>
              <a:rPr lang="es-CO" sz="1100" dirty="0"/>
              <a:t>Gran Encuesta Integrada de Hogares</a:t>
            </a:r>
          </a:p>
        </p:txBody>
      </p:sp>
      <p:sp>
        <p:nvSpPr>
          <p:cNvPr id="10" name="9 Rectángulo"/>
          <p:cNvSpPr/>
          <p:nvPr/>
        </p:nvSpPr>
        <p:spPr>
          <a:xfrm>
            <a:off x="257274" y="5157192"/>
            <a:ext cx="7843118" cy="430887"/>
          </a:xfrm>
          <a:prstGeom prst="rect">
            <a:avLst/>
          </a:prstGeom>
        </p:spPr>
        <p:txBody>
          <a:bodyPr wrap="square">
            <a:spAutoFit/>
          </a:bodyPr>
          <a:lstStyle/>
          <a:p>
            <a:r>
              <a:rPr lang="es-CO" sz="1100" dirty="0" smtClean="0"/>
              <a:t>*</a:t>
            </a:r>
            <a:r>
              <a:rPr lang="es-CO" sz="1100" b="1" dirty="0" smtClean="0"/>
              <a:t>Otras ciudades </a:t>
            </a:r>
            <a:r>
              <a:rPr lang="es-CO" sz="1100" dirty="0" smtClean="0"/>
              <a:t>incluye: Medellín A.M, Barranquilla A.M, Bogotá D.C, Tunja, Manizales A.M, Florencia, Popayán, Valledupar, Montería, Neiva, Riohacha, Santa marta, Villavicencio, Pasto, Cúcuta A.M, Armenia, Pereira A.M, Bucaramanga A.M, Sincelejo, Ibagué, </a:t>
            </a:r>
            <a:endParaRPr lang="es-CO" sz="1100" dirty="0"/>
          </a:p>
        </p:txBody>
      </p:sp>
      <p:sp>
        <p:nvSpPr>
          <p:cNvPr id="11" name="10 CuadroTexto"/>
          <p:cNvSpPr txBox="1"/>
          <p:nvPr/>
        </p:nvSpPr>
        <p:spPr>
          <a:xfrm>
            <a:off x="395536" y="44624"/>
            <a:ext cx="8856984" cy="646331"/>
          </a:xfrm>
          <a:prstGeom prst="rect">
            <a:avLst/>
          </a:prstGeom>
          <a:noFill/>
        </p:spPr>
        <p:txBody>
          <a:bodyPr wrap="square" rtlCol="0">
            <a:spAutoFit/>
          </a:bodyPr>
          <a:lstStyle/>
          <a:p>
            <a:pPr algn="r"/>
            <a:r>
              <a:rPr lang="es-CO" sz="3600" b="1" dirty="0" smtClean="0">
                <a:solidFill>
                  <a:schemeClr val="bg1"/>
                </a:solidFill>
                <a:cs typeface="Calibri" panose="020F0502020204030204" pitchFamily="34" charset="0"/>
              </a:rPr>
              <a:t>Gran Encuesta Integrada Hogares</a:t>
            </a:r>
            <a:endParaRPr lang="es-CO" sz="3600" b="1" dirty="0">
              <a:solidFill>
                <a:schemeClr val="bg1"/>
              </a:solidFill>
              <a:cs typeface="Calibri" panose="020F0502020204030204" pitchFamily="34" charset="0"/>
            </a:endParaRPr>
          </a:p>
        </p:txBody>
      </p:sp>
    </p:spTree>
    <p:extLst>
      <p:ext uri="{BB962C8B-B14F-4D97-AF65-F5344CB8AC3E}">
        <p14:creationId xmlns:p14="http://schemas.microsoft.com/office/powerpoint/2010/main" val="8440424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p:nvPr>
        </p:nvSpPr>
        <p:spPr/>
        <p:txBody>
          <a:bodyPr/>
          <a:lstStyle/>
          <a:p>
            <a:endParaRPr lang="es-MX" dirty="0" smtClean="0"/>
          </a:p>
          <a:p>
            <a:r>
              <a:rPr lang="es-MX" dirty="0" smtClean="0"/>
              <a:t>Otros ejercicios estadísticos</a:t>
            </a:r>
          </a:p>
          <a:p>
            <a:pPr lvl="1"/>
            <a:endParaRPr lang="es-MX" dirty="0" smtClean="0"/>
          </a:p>
          <a:p>
            <a:pPr lvl="1"/>
            <a:r>
              <a:rPr lang="es-MX" dirty="0" smtClean="0"/>
              <a:t>Sobre muestreo en áreas especificas</a:t>
            </a:r>
          </a:p>
          <a:p>
            <a:pPr lvl="2"/>
            <a:endParaRPr lang="es-MX" dirty="0" smtClean="0"/>
          </a:p>
          <a:p>
            <a:pPr lvl="2"/>
            <a:r>
              <a:rPr lang="es-MX" dirty="0" smtClean="0"/>
              <a:t>Encuesta multipropósito de Bogota</a:t>
            </a:r>
          </a:p>
          <a:p>
            <a:pPr lvl="3"/>
            <a:r>
              <a:rPr lang="es-MX" dirty="0" smtClean="0"/>
              <a:t>Encuesta de condiciones de vida + Encuesta de capacidad de pago</a:t>
            </a:r>
          </a:p>
          <a:p>
            <a:pPr lvl="3"/>
            <a:r>
              <a:rPr lang="es-MX" dirty="0" smtClean="0"/>
              <a:t>Muestreo de lista y muestreo de áreas</a:t>
            </a:r>
          </a:p>
          <a:p>
            <a:pPr lvl="4"/>
            <a:r>
              <a:rPr lang="es-MX" dirty="0" smtClean="0"/>
              <a:t>Registro predial</a:t>
            </a:r>
          </a:p>
          <a:p>
            <a:pPr lvl="3"/>
            <a:endParaRPr lang="es-CO" dirty="0"/>
          </a:p>
        </p:txBody>
      </p:sp>
    </p:spTree>
    <p:extLst>
      <p:ext uri="{BB962C8B-B14F-4D97-AF65-F5344CB8AC3E}">
        <p14:creationId xmlns:p14="http://schemas.microsoft.com/office/powerpoint/2010/main" val="1128797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Título"/>
          <p:cNvSpPr txBox="1">
            <a:spLocks/>
          </p:cNvSpPr>
          <p:nvPr/>
        </p:nvSpPr>
        <p:spPr>
          <a:xfrm>
            <a:off x="2412330" y="-27384"/>
            <a:ext cx="5832078" cy="719485"/>
          </a:xfrm>
          <a:prstGeom prst="rect">
            <a:avLst/>
          </a:prstGeom>
          <a:noFill/>
        </p:spPr>
        <p:txBody>
          <a:bodyPr anchor="ctr"/>
          <a:lstStyle>
            <a:defPPr>
              <a:defRPr lang="es-CO"/>
            </a:defPPr>
            <a:lvl1pPr algn="ctr" defTabSz="914400" eaLnBrk="1" fontAlgn="auto" latinLnBrk="0" hangingPunct="1">
              <a:spcAft>
                <a:spcPts val="0"/>
              </a:spcAft>
              <a:buClr>
                <a:schemeClr val="accent6">
                  <a:lumMod val="75000"/>
                </a:schemeClr>
              </a:buClr>
              <a:buNone/>
              <a:defRPr sz="1800" b="1">
                <a:solidFill>
                  <a:srgbClr val="2A513B"/>
                </a:solidFill>
                <a:latin typeface="Arial Rounded MT Bold" pitchFamily="34" charset="0"/>
                <a:ea typeface="+mj-ea"/>
                <a:cs typeface="+mj-cs"/>
              </a:defRPr>
            </a:lvl1pPr>
          </a:lstStyle>
          <a:p>
            <a:pPr algn="l" fontAlgn="base">
              <a:spcAft>
                <a:spcPct val="0"/>
              </a:spcAft>
              <a:defRPr/>
            </a:pPr>
            <a:r>
              <a:rPr lang="es-CO" sz="2800" dirty="0">
                <a:solidFill>
                  <a:schemeClr val="bg1"/>
                </a:solidFill>
                <a:latin typeface="Arial Narrow" pitchFamily="34" charset="0"/>
              </a:rPr>
              <a:t>Hay información que en este censo no se busca obtener</a:t>
            </a:r>
          </a:p>
        </p:txBody>
      </p:sp>
      <p:sp>
        <p:nvSpPr>
          <p:cNvPr id="3" name="5 Rectángulo"/>
          <p:cNvSpPr/>
          <p:nvPr/>
        </p:nvSpPr>
        <p:spPr>
          <a:xfrm>
            <a:off x="395536" y="1988840"/>
            <a:ext cx="8050286" cy="3046988"/>
          </a:xfrm>
          <a:prstGeom prst="rect">
            <a:avLst/>
          </a:prstGeom>
        </p:spPr>
        <p:txBody>
          <a:bodyPr wrap="square">
            <a:spAutoFit/>
          </a:bodyPr>
          <a:lstStyle/>
          <a:p>
            <a:pPr marL="457200" indent="-457200" algn="just">
              <a:buAutoNum type="arabicPeriod"/>
              <a:defRPr/>
            </a:pPr>
            <a:r>
              <a:rPr lang="es-CO" sz="3200" dirty="0" smtClean="0">
                <a:latin typeface="Arial Narrow" panose="020B0606020202030204" pitchFamily="34" charset="0"/>
                <a:cs typeface="Arial" charset="0"/>
              </a:rPr>
              <a:t>No es un censo catastral rural, ni de la información de la legalidad de la propiedad.</a:t>
            </a:r>
          </a:p>
          <a:p>
            <a:pPr algn="just">
              <a:defRPr/>
            </a:pPr>
            <a:endParaRPr lang="es-CO" sz="3200" dirty="0" smtClean="0">
              <a:latin typeface="Arial Narrow" panose="020B0606020202030204" pitchFamily="34" charset="0"/>
              <a:cs typeface="Arial" charset="0"/>
            </a:endParaRPr>
          </a:p>
          <a:p>
            <a:pPr algn="just">
              <a:defRPr/>
            </a:pPr>
            <a:endParaRPr lang="es-CO" sz="3200" dirty="0" smtClean="0">
              <a:latin typeface="Arial Narrow" panose="020B0606020202030204" pitchFamily="34" charset="0"/>
              <a:cs typeface="Arial" charset="0"/>
            </a:endParaRPr>
          </a:p>
          <a:p>
            <a:pPr marL="514350" indent="-514350" algn="just">
              <a:buFont typeface="+mj-lt"/>
              <a:buAutoNum type="arabicPeriod" startAt="2"/>
              <a:defRPr/>
            </a:pPr>
            <a:r>
              <a:rPr lang="es-CO" sz="3200" dirty="0" smtClean="0">
                <a:latin typeface="Arial Narrow" panose="020B0606020202030204" pitchFamily="34" charset="0"/>
                <a:cs typeface="Arial" charset="0"/>
              </a:rPr>
              <a:t>No se levantará información de la actividad ilícita.</a:t>
            </a:r>
          </a:p>
          <a:p>
            <a:pPr algn="just">
              <a:defRPr/>
            </a:pPr>
            <a:endParaRPr lang="es-CO" sz="3200" dirty="0">
              <a:latin typeface="Arial Narrow" panose="020B0606020202030204" pitchFamily="34" charset="0"/>
              <a:cs typeface="Arial" charset="0"/>
            </a:endParaRPr>
          </a:p>
        </p:txBody>
      </p:sp>
    </p:spTree>
    <p:extLst>
      <p:ext uri="{BB962C8B-B14F-4D97-AF65-F5344CB8AC3E}">
        <p14:creationId xmlns:p14="http://schemas.microsoft.com/office/powerpoint/2010/main" val="209809820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4047" y="1844824"/>
            <a:ext cx="8534417" cy="1524003"/>
          </a:xfrm>
          <a:prstGeom prst="rect">
            <a:avLst/>
          </a:prstGeom>
        </p:spPr>
      </p:pic>
      <p:sp>
        <p:nvSpPr>
          <p:cNvPr id="4" name="3 CuadroTexto"/>
          <p:cNvSpPr txBox="1"/>
          <p:nvPr/>
        </p:nvSpPr>
        <p:spPr>
          <a:xfrm>
            <a:off x="827584" y="3803556"/>
            <a:ext cx="7416824" cy="1569660"/>
          </a:xfrm>
          <a:prstGeom prst="rect">
            <a:avLst/>
          </a:prstGeom>
          <a:noFill/>
        </p:spPr>
        <p:txBody>
          <a:bodyPr wrap="square" rtlCol="0">
            <a:spAutoFit/>
          </a:bodyPr>
          <a:lstStyle/>
          <a:p>
            <a:pPr algn="ctr"/>
            <a:r>
              <a:rPr lang="es-MX" sz="2400" dirty="0" smtClean="0">
                <a:solidFill>
                  <a:srgbClr val="C00000"/>
                </a:solidFill>
              </a:rPr>
              <a:t>Eduardo Efraín Freire  Delgado</a:t>
            </a:r>
          </a:p>
          <a:p>
            <a:pPr algn="ctr"/>
            <a:r>
              <a:rPr lang="es-MX" sz="2400" dirty="0" smtClean="0">
                <a:solidFill>
                  <a:srgbClr val="C00000"/>
                </a:solidFill>
              </a:rPr>
              <a:t>Director Técnico</a:t>
            </a:r>
          </a:p>
          <a:p>
            <a:pPr algn="ctr"/>
            <a:r>
              <a:rPr lang="es-MX" sz="2400" dirty="0" smtClean="0">
                <a:solidFill>
                  <a:srgbClr val="C00000"/>
                </a:solidFill>
              </a:rPr>
              <a:t>Metodología y Producción Estadística (DIMPE)</a:t>
            </a:r>
          </a:p>
          <a:p>
            <a:pPr algn="ctr"/>
            <a:r>
              <a:rPr lang="es-MX" sz="2400" dirty="0" smtClean="0">
                <a:solidFill>
                  <a:srgbClr val="C00000"/>
                </a:solidFill>
              </a:rPr>
              <a:t>eefreired@dane.gov.co</a:t>
            </a:r>
            <a:endParaRPr lang="es-CO" sz="2400" dirty="0">
              <a:solidFill>
                <a:srgbClr val="C00000"/>
              </a:solidFill>
            </a:endParaRPr>
          </a:p>
        </p:txBody>
      </p:sp>
    </p:spTree>
    <p:extLst>
      <p:ext uri="{BB962C8B-B14F-4D97-AF65-F5344CB8AC3E}">
        <p14:creationId xmlns:p14="http://schemas.microsoft.com/office/powerpoint/2010/main" val="651406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468313" y="1628775"/>
            <a:ext cx="4443412"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23888" indent="-536575">
              <a:spcBef>
                <a:spcPct val="50000"/>
              </a:spcBef>
              <a:buClr>
                <a:srgbClr val="FF0066"/>
              </a:buClr>
              <a:buFont typeface="Arial" pitchFamily="34" charset="0"/>
              <a:buChar char="•"/>
              <a:tabLst>
                <a:tab pos="533400" algn="l"/>
                <a:tab pos="536575" algn="l"/>
                <a:tab pos="623888" algn="l"/>
              </a:tabLst>
            </a:pPr>
            <a:r>
              <a:rPr lang="es-CO" sz="2400" b="1" dirty="0"/>
              <a:t> </a:t>
            </a:r>
            <a:r>
              <a:rPr lang="es-CO" sz="2000" dirty="0"/>
              <a:t>Indígenas </a:t>
            </a:r>
          </a:p>
          <a:p>
            <a:pPr marL="623888" indent="-536575">
              <a:spcBef>
                <a:spcPct val="50000"/>
              </a:spcBef>
              <a:buClr>
                <a:srgbClr val="FF0066"/>
              </a:buClr>
              <a:buFont typeface="Arial" pitchFamily="34" charset="0"/>
              <a:buChar char="•"/>
              <a:tabLst>
                <a:tab pos="533400" algn="l"/>
                <a:tab pos="536575" algn="l"/>
                <a:tab pos="623888" algn="l"/>
              </a:tabLst>
            </a:pPr>
            <a:r>
              <a:rPr lang="es-CO" sz="2000" dirty="0"/>
              <a:t> </a:t>
            </a:r>
            <a:r>
              <a:rPr lang="es-CO" sz="2000" dirty="0" smtClean="0"/>
              <a:t>Rrom-Gitanos</a:t>
            </a:r>
            <a:endParaRPr lang="es-CO" sz="2000" dirty="0"/>
          </a:p>
          <a:p>
            <a:pPr marL="623888" indent="-536575">
              <a:spcBef>
                <a:spcPct val="50000"/>
              </a:spcBef>
              <a:buClr>
                <a:srgbClr val="FF0066"/>
              </a:buClr>
              <a:buFont typeface="Arial" pitchFamily="34" charset="0"/>
              <a:buChar char="•"/>
              <a:tabLst>
                <a:tab pos="533400" algn="l"/>
                <a:tab pos="536575" algn="l"/>
                <a:tab pos="623888" algn="l"/>
              </a:tabLst>
            </a:pPr>
            <a:r>
              <a:rPr lang="es-CO" sz="2000" dirty="0"/>
              <a:t> Raizales del Archipiélago de San Andrés, Providencia y Santa Catalina</a:t>
            </a:r>
          </a:p>
          <a:p>
            <a:pPr marL="623888" indent="-536575">
              <a:spcBef>
                <a:spcPct val="50000"/>
              </a:spcBef>
              <a:buClr>
                <a:srgbClr val="FF0066"/>
              </a:buClr>
              <a:buFont typeface="Arial" pitchFamily="34" charset="0"/>
              <a:buChar char="•"/>
              <a:tabLst>
                <a:tab pos="533400" algn="l"/>
                <a:tab pos="536575" algn="l"/>
                <a:tab pos="623888" algn="l"/>
              </a:tabLst>
            </a:pPr>
            <a:r>
              <a:rPr lang="es-CO" sz="2000" dirty="0" smtClean="0"/>
              <a:t>Afrocolombianos, Afrodescendientes</a:t>
            </a:r>
            <a:r>
              <a:rPr lang="es-CO" sz="2000" dirty="0"/>
              <a:t>, </a:t>
            </a:r>
            <a:r>
              <a:rPr lang="es-CO" sz="2000" dirty="0" smtClean="0"/>
              <a:t>negros, mulatos y Palenqueros </a:t>
            </a:r>
            <a:r>
              <a:rPr lang="es-CO" sz="2000" dirty="0"/>
              <a:t>de San Basilio</a:t>
            </a:r>
          </a:p>
        </p:txBody>
      </p:sp>
      <p:sp>
        <p:nvSpPr>
          <p:cNvPr id="8" name="Rectangle 2"/>
          <p:cNvSpPr>
            <a:spLocks noChangeArrowheads="1"/>
          </p:cNvSpPr>
          <p:nvPr/>
        </p:nvSpPr>
        <p:spPr bwMode="auto">
          <a:xfrm>
            <a:off x="2404540" y="188640"/>
            <a:ext cx="58398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s-CO" sz="2800" b="1" dirty="0" smtClean="0">
                <a:solidFill>
                  <a:schemeClr val="bg1"/>
                </a:solidFill>
              </a:rPr>
              <a:t>LOS GRUPOS ÉTNICOS COLOMBIANOS</a:t>
            </a:r>
            <a:endParaRPr lang="es-ES" sz="2800" b="1" dirty="0">
              <a:solidFill>
                <a:schemeClr val="bg1"/>
              </a:solidFill>
            </a:endParaRPr>
          </a:p>
        </p:txBody>
      </p:sp>
      <p:pic>
        <p:nvPicPr>
          <p:cNvPr id="10" name="Picture 8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022" t="39559" r="22229" b="32418"/>
          <a:stretch/>
        </p:blipFill>
        <p:spPr bwMode="auto">
          <a:xfrm>
            <a:off x="5417126" y="1628775"/>
            <a:ext cx="2963053" cy="278731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0407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cion_dane2013_marzo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ane_prosperidad">
      <a:majorFont>
        <a:latin typeface="Futura Md BT"/>
        <a:ea typeface=""/>
        <a:cs typeface=""/>
      </a:majorFont>
      <a:minorFont>
        <a:latin typeface="Futura Std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cion_dane2013_marzo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ane_prosperidad">
      <a:majorFont>
        <a:latin typeface="Futura Md BT"/>
        <a:ea typeface=""/>
        <a:cs typeface=""/>
      </a:majorFont>
      <a:minorFont>
        <a:latin typeface="Futura Std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10868</TotalTime>
  <Words>6110</Words>
  <Application>Microsoft Office PowerPoint</Application>
  <PresentationFormat>On-screen Show (4:3)</PresentationFormat>
  <Paragraphs>1017</Paragraphs>
  <Slides>80</Slides>
  <Notes>20</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80</vt:i4>
      </vt:variant>
    </vt:vector>
  </HeadingPairs>
  <TitlesOfParts>
    <vt:vector size="84" baseType="lpstr">
      <vt:lpstr>Presentacion_dane2013_marzo4</vt:lpstr>
      <vt:lpstr>1_Presentacion_dane2013_marzo4</vt:lpstr>
      <vt:lpstr>Worksheet</vt:lpstr>
      <vt:lpstr>Diapositiva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¿Cómo estamos?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ECV realizadas y preguntas sobre autoreconocimiento étnico</vt:lpstr>
      <vt:lpstr>PowerPoint Presentation</vt:lpstr>
      <vt:lpstr>PowerPoint Presentation</vt:lpstr>
      <vt:lpstr>PowerPoint Presentation</vt:lpstr>
      <vt:lpstr>PowerPoint Presentation</vt:lpstr>
      <vt:lpstr>PowerPoint Presentation</vt:lpstr>
      <vt:lpstr> Proceso estadístico</vt:lpstr>
      <vt:lpstr>Proceso estadístico</vt:lpstr>
      <vt:lpstr>Proceso estadístico</vt:lpstr>
      <vt:lpstr>ALGUNOS OBJETIVOS  DE LA GEIH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Dirección de Difusión, Mercadeo y Cultura Estadística</dc:creator>
  <cp:lastModifiedBy>Nancy Doolan</cp:lastModifiedBy>
  <cp:revision>743</cp:revision>
  <cp:lastPrinted>2014-02-24T23:06:42Z</cp:lastPrinted>
  <dcterms:created xsi:type="dcterms:W3CDTF">2012-08-27T13:39:03Z</dcterms:created>
  <dcterms:modified xsi:type="dcterms:W3CDTF">2015-03-19T19:32:43Z</dcterms:modified>
</cp:coreProperties>
</file>