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65" r:id="rId2"/>
    <p:sldId id="256" r:id="rId3"/>
    <p:sldId id="272" r:id="rId4"/>
    <p:sldId id="266" r:id="rId5"/>
    <p:sldId id="275" r:id="rId6"/>
    <p:sldId id="257" r:id="rId7"/>
    <p:sldId id="258" r:id="rId8"/>
    <p:sldId id="267" r:id="rId9"/>
    <p:sldId id="268" r:id="rId10"/>
    <p:sldId id="274" r:id="rId11"/>
    <p:sldId id="264" r:id="rId12"/>
    <p:sldId id="259" r:id="rId13"/>
    <p:sldId id="271" r:id="rId14"/>
    <p:sldId id="270" r:id="rId15"/>
    <p:sldId id="269" r:id="rId16"/>
    <p:sldId id="263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200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0703D-E48E-4C21-9356-0C213515C2C4}" type="datetimeFigureOut">
              <a:rPr lang="en-US" altLang="es-CO"/>
              <a:pPr/>
              <a:t>3/19/2015</a:t>
            </a:fld>
            <a:endParaRPr lang="en-US" alt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B1FB7-B3A1-4C5B-8B88-A641759B489F}" type="slidenum">
              <a:rPr lang="en-US" altLang="es-CO"/>
              <a:pPr/>
              <a:t>‹#›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136262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Colombia </a:t>
            </a:r>
            <a:r>
              <a:rPr lang="en-US" dirty="0" err="1" smtClean="0"/>
              <a:t>en</a:t>
            </a:r>
            <a:r>
              <a:rPr lang="en-US" dirty="0" smtClean="0"/>
              <a:t> 1993 la </a:t>
            </a:r>
            <a:r>
              <a:rPr lang="en-US" dirty="0" err="1" smtClean="0"/>
              <a:t>pregunta</a:t>
            </a:r>
            <a:r>
              <a:rPr lang="en-US" baseline="0" dirty="0" smtClean="0"/>
              <a:t> era 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Pertenece a alguna etnia, grupo indígena o comunidad negra?  Los resultados fueron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1,61% de indígenas y 1,52% de afrocolombianos para el total del país en ese año. </a:t>
            </a:r>
          </a:p>
          <a:p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De acuerdo con su cultura, pueblo o rasgos físicos, se reconoce como: 1. Indígena; 2. </a:t>
            </a:r>
            <a:r>
              <a:rPr lang="es-ES_tradnl" sz="1200" i="1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Rom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; 3. Raizal del Archipiélago de San Andrés y Providencia; 4. </a:t>
            </a:r>
            <a:r>
              <a:rPr lang="es-ES_tradnl" sz="1200" i="1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Palenquero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 de San Basilio; 5. Negro(a), mulato(a), afrocolombiano(a) o afrodescendiente; 6. Ninguno de los anteriores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. Aquí, había un total de 3,40% indígenas, 10,60% afrocolombianos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B1FB7-B3A1-4C5B-8B88-A641759B489F}" type="slidenum">
              <a:rPr lang="en-US" altLang="es-CO" smtClean="0"/>
              <a:pPr/>
              <a:t>2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318849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parecer</a:t>
            </a:r>
            <a:r>
              <a:rPr lang="en-US" dirty="0" smtClean="0"/>
              <a:t> de un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de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B1FB7-B3A1-4C5B-8B88-A641759B489F}" type="slidenum">
              <a:rPr lang="en-US" altLang="es-CO" smtClean="0"/>
              <a:pPr/>
              <a:t>8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160900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CO" dirty="0" smtClean="0"/>
              <a:t>Hay </a:t>
            </a:r>
            <a:r>
              <a:rPr lang="en-US" altLang="es-CO" dirty="0" err="1" smtClean="0"/>
              <a:t>más</a:t>
            </a:r>
            <a:r>
              <a:rPr lang="en-US" altLang="es-CO" dirty="0" smtClean="0"/>
              <a:t> mestizos, </a:t>
            </a:r>
            <a:r>
              <a:rPr lang="en-US" altLang="es-CO" dirty="0" err="1" smtClean="0"/>
              <a:t>blancos</a:t>
            </a:r>
            <a:r>
              <a:rPr lang="en-US" altLang="es-CO" dirty="0" smtClean="0"/>
              <a:t> y </a:t>
            </a:r>
            <a:r>
              <a:rPr lang="en-US" altLang="en-US" dirty="0" smtClean="0"/>
              <a:t>“</a:t>
            </a:r>
            <a:r>
              <a:rPr lang="en-US" altLang="ja-JP" dirty="0" err="1" smtClean="0"/>
              <a:t>ninguno</a:t>
            </a:r>
            <a:r>
              <a:rPr lang="en-US" altLang="ja-JP" dirty="0" smtClean="0"/>
              <a:t> de los </a:t>
            </a:r>
            <a:r>
              <a:rPr lang="en-US" altLang="ja-JP" dirty="0" err="1" smtClean="0"/>
              <a:t>anteriores</a:t>
            </a:r>
            <a:r>
              <a:rPr lang="en-US" altLang="en-US" dirty="0" smtClean="0"/>
              <a:t>”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en</a:t>
            </a:r>
            <a:r>
              <a:rPr lang="en-US" altLang="ja-JP" dirty="0" smtClean="0"/>
              <a:t> Bogotá.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CO" dirty="0" err="1" smtClean="0"/>
              <a:t>En</a:t>
            </a:r>
            <a:r>
              <a:rPr lang="en-US" altLang="es-CO" dirty="0" smtClean="0"/>
              <a:t> Cali hay </a:t>
            </a:r>
            <a:r>
              <a:rPr lang="en-US" altLang="es-CO" dirty="0" err="1" smtClean="0"/>
              <a:t>más</a:t>
            </a:r>
            <a:r>
              <a:rPr lang="en-US" altLang="es-CO" dirty="0" smtClean="0"/>
              <a:t> afros de </a:t>
            </a:r>
            <a:r>
              <a:rPr lang="en-US" altLang="es-CO" dirty="0" err="1" smtClean="0"/>
              <a:t>todos</a:t>
            </a:r>
            <a:r>
              <a:rPr lang="en-US" altLang="es-CO" dirty="0" smtClean="0"/>
              <a:t> los </a:t>
            </a:r>
            <a:r>
              <a:rPr lang="en-US" altLang="es-CO" dirty="0" err="1" smtClean="0"/>
              <a:t>grupos</a:t>
            </a:r>
            <a:r>
              <a:rPr lang="en-US" altLang="es-CO" dirty="0" smtClean="0"/>
              <a:t>. Este </a:t>
            </a:r>
            <a:r>
              <a:rPr lang="en-US" altLang="es-CO" dirty="0" err="1" smtClean="0"/>
              <a:t>resultado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es</a:t>
            </a:r>
            <a:r>
              <a:rPr lang="en-US" altLang="es-CO" dirty="0" smtClean="0"/>
              <a:t> de </a:t>
            </a:r>
            <a:r>
              <a:rPr lang="en-US" altLang="es-CO" dirty="0" err="1" smtClean="0"/>
              <a:t>esperar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según</a:t>
            </a:r>
            <a:r>
              <a:rPr lang="en-US" altLang="es-CO" dirty="0" smtClean="0"/>
              <a:t> el </a:t>
            </a:r>
            <a:r>
              <a:rPr lang="en-US" altLang="es-CO" dirty="0" err="1" smtClean="0"/>
              <a:t>último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Censo</a:t>
            </a:r>
            <a:r>
              <a:rPr lang="en-US" altLang="es-CO" dirty="0" smtClean="0"/>
              <a:t> (Cali </a:t>
            </a:r>
            <a:r>
              <a:rPr lang="en-US" altLang="es-CO" dirty="0" err="1" smtClean="0"/>
              <a:t>es</a:t>
            </a:r>
            <a:r>
              <a:rPr lang="en-US" altLang="es-CO" dirty="0" smtClean="0"/>
              <a:t> la ciudad con mayor </a:t>
            </a:r>
            <a:r>
              <a:rPr lang="en-US" altLang="es-CO" dirty="0" err="1" smtClean="0"/>
              <a:t>volumen</a:t>
            </a:r>
            <a:r>
              <a:rPr lang="en-US" altLang="es-CO" dirty="0" smtClean="0"/>
              <a:t> de </a:t>
            </a:r>
            <a:r>
              <a:rPr lang="en-US" altLang="es-CO" dirty="0" err="1" smtClean="0"/>
              <a:t>población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negra</a:t>
            </a:r>
            <a:r>
              <a:rPr lang="en-US" altLang="es-CO" dirty="0" smtClean="0"/>
              <a:t> de Colombia).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0E5991A-0A59-4408-A944-FA5FA859AC60}" type="slidenum">
              <a:rPr lang="en-US" altLang="es-CO" sz="1200"/>
              <a:pPr eaLnBrk="1" hangingPunct="1"/>
              <a:t>12</a:t>
            </a:fld>
            <a:endParaRPr lang="en-US" altLang="es-CO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paleta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corresponde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colores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paleta</a:t>
            </a:r>
            <a:r>
              <a:rPr lang="en-US" baseline="0" dirty="0" smtClean="0"/>
              <a:t> de PERLA 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B1FB7-B3A1-4C5B-8B88-A641759B489F}" type="slidenum">
              <a:rPr lang="en-US" altLang="es-CO" smtClean="0"/>
              <a:pPr/>
              <a:t>15</a:t>
            </a:fld>
            <a:endParaRPr lang="en-US" altLang="es-CO"/>
          </a:p>
        </p:txBody>
      </p:sp>
    </p:spTree>
    <p:extLst>
      <p:ext uri="{BB962C8B-B14F-4D97-AF65-F5344CB8AC3E}">
        <p14:creationId xmlns:p14="http://schemas.microsoft.com/office/powerpoint/2010/main" val="240938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CO" dirty="0" smtClean="0"/>
              <a:t>Las </a:t>
            </a:r>
            <a:r>
              <a:rPr lang="en-US" altLang="es-CO" dirty="0" err="1" smtClean="0"/>
              <a:t>combinaciones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están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en</a:t>
            </a:r>
            <a:r>
              <a:rPr lang="en-US" altLang="es-CO" dirty="0" smtClean="0"/>
              <a:t> los </a:t>
            </a:r>
            <a:r>
              <a:rPr lang="en-US" altLang="es-CO" dirty="0" err="1" smtClean="0"/>
              <a:t>próximos</a:t>
            </a:r>
            <a:r>
              <a:rPr lang="en-US" altLang="es-CO" dirty="0" smtClean="0"/>
              <a:t> slides.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CO" dirty="0" smtClean="0"/>
              <a:t>Para </a:t>
            </a:r>
            <a:r>
              <a:rPr lang="en-US" altLang="es-CO" dirty="0" err="1" smtClean="0"/>
              <a:t>resaltar</a:t>
            </a:r>
            <a:r>
              <a:rPr lang="en-US" altLang="es-CO" dirty="0" smtClean="0"/>
              <a:t>: El color de </a:t>
            </a:r>
            <a:r>
              <a:rPr lang="en-US" altLang="es-CO" dirty="0" err="1" smtClean="0"/>
              <a:t>piel</a:t>
            </a:r>
            <a:r>
              <a:rPr lang="en-US" altLang="es-CO" dirty="0" smtClean="0"/>
              <a:t> (</a:t>
            </a:r>
            <a:r>
              <a:rPr lang="en-US" altLang="es-CO" dirty="0" err="1" smtClean="0"/>
              <a:t>paleta</a:t>
            </a:r>
            <a:r>
              <a:rPr lang="en-US" altLang="es-CO" dirty="0" smtClean="0"/>
              <a:t>) </a:t>
            </a:r>
            <a:r>
              <a:rPr lang="en-US" altLang="es-CO" dirty="0" err="1" smtClean="0"/>
              <a:t>afecta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siempre</a:t>
            </a:r>
            <a:r>
              <a:rPr lang="en-US" altLang="es-CO" dirty="0" smtClean="0"/>
              <a:t>. Entre </a:t>
            </a:r>
            <a:r>
              <a:rPr lang="en-US" altLang="es-CO" dirty="0" err="1" smtClean="0"/>
              <a:t>más</a:t>
            </a:r>
            <a:r>
              <a:rPr lang="en-US" altLang="es-CO" dirty="0" smtClean="0"/>
              <a:t> </a:t>
            </a:r>
            <a:r>
              <a:rPr lang="en-US" altLang="es-CO" dirty="0" err="1" smtClean="0"/>
              <a:t>oscuro</a:t>
            </a:r>
            <a:r>
              <a:rPr lang="en-US" altLang="es-CO" dirty="0" smtClean="0"/>
              <a:t> el color, mayor </a:t>
            </a:r>
            <a:r>
              <a:rPr lang="en-US" altLang="es-CO" dirty="0" err="1" smtClean="0"/>
              <a:t>reporte</a:t>
            </a:r>
            <a:r>
              <a:rPr lang="en-US" altLang="es-CO" dirty="0" smtClean="0"/>
              <a:t> </a:t>
            </a:r>
            <a:r>
              <a:rPr lang="en-US" altLang="en-US" dirty="0" smtClean="0"/>
              <a:t>“</a:t>
            </a:r>
            <a:r>
              <a:rPr lang="en-US" altLang="ja-JP" dirty="0" err="1" smtClean="0"/>
              <a:t>étnico</a:t>
            </a:r>
            <a:r>
              <a:rPr lang="en-US" altLang="en-US" dirty="0" smtClean="0"/>
              <a:t>”</a:t>
            </a:r>
            <a:r>
              <a:rPr lang="en-US" altLang="ja-JP" dirty="0" smtClean="0"/>
              <a:t>. </a:t>
            </a:r>
            <a:endParaRPr lang="en-US" altLang="es-CO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A84E592-60B4-4D3D-BB53-C6D2651F2569}" type="slidenum">
              <a:rPr lang="en-US" altLang="es-CO" sz="1200"/>
              <a:pPr eaLnBrk="1" hangingPunct="1"/>
              <a:t>16</a:t>
            </a:fld>
            <a:endParaRPr lang="en-US" altLang="es-CO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CO" smtClean="0"/>
              <a:t>Sólo una disminuye la probabilidad: La que tiene más opciones (en la otra slide)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543677C-D3F6-40AE-8AA1-35D218AD6960}" type="slidenum">
              <a:rPr lang="en-US" altLang="es-CO" sz="1200"/>
              <a:pPr eaLnBrk="1" hangingPunct="1"/>
              <a:t>17</a:t>
            </a:fld>
            <a:endParaRPr lang="en-US" altLang="es-C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55DC83-132A-49A5-B36F-EDD8097C5A73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78C560-4884-4097-AE1C-50F8B197D291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638FF-F95B-41DB-AFF6-54B9611B6140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01689-1CC2-4EAC-9BFA-C3C5F8940B1B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A2A8-D6D4-4072-91E1-4A53F8DA28BD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5CDBF-56FC-4BD6-8C28-EE7D7180F9E4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05C4D-8DED-4BB4-BFED-9EAA79A048B0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36D82-9D0C-4F3B-8973-D7312584DA7B}" type="slidenum">
              <a:rPr lang="en-US" altLang="es-CO" smtClean="0"/>
              <a:pPr/>
              <a:t>‹#›</a:t>
            </a:fld>
            <a:endParaRPr lang="en-US" alt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7BDC9-2952-4017-A487-482A6CA60C02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08977-079C-4AE0-AB77-E6A9C80DAA18}" type="slidenum">
              <a:rPr lang="en-US" altLang="es-CO" smtClean="0"/>
              <a:pPr/>
              <a:t>‹#›</a:t>
            </a:fld>
            <a:endParaRPr lang="en-US" altLang="es-C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313A-DC3E-44A8-8EE0-BDB370FE5A95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1E515-88FC-477D-9BEF-3EDEC08DA3D3}" type="slidenum">
              <a:rPr lang="en-US" altLang="es-CO" smtClean="0"/>
              <a:pPr/>
              <a:t>‹#›</a:t>
            </a:fld>
            <a:endParaRPr lang="en-US" alt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8AB0-8D81-46E5-B2ED-ACBB51AED6A8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B2D1D-9DB1-4DDB-863D-988180431B47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038D-2FD6-4E37-8F95-1A6D77D45DC9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F38F5-0E24-4166-BE5C-20F0C6CC82A4}" type="slidenum">
              <a:rPr lang="en-US" altLang="es-CO" smtClean="0"/>
              <a:pPr/>
              <a:t>‹#›</a:t>
            </a:fld>
            <a:endParaRPr lang="en-US" alt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63FCE-B77D-4897-A607-C737FBE3942A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79E43-0DF6-43C6-ADB1-6946BD5CF887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D27098-0664-4810-BD49-EB416CA0E68C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0572D-BE0D-4E06-930A-3B3CDCA18494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709483-CD74-43EF-A641-8D8658EAE7DE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36A980-240E-42D5-AF41-D10F9BC36FCF}" type="slidenum">
              <a:rPr lang="en-US" altLang="es-CO" smtClean="0"/>
              <a:pPr/>
              <a:t>‹#›</a:t>
            </a:fld>
            <a:endParaRPr lang="en-US" alt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B2C8DD-D601-4701-A234-CF3F209D030A}" type="datetimeFigureOut">
              <a:rPr lang="en-US" altLang="es-CO" smtClean="0"/>
              <a:pPr/>
              <a:t>3/19/2015</a:t>
            </a:fld>
            <a:endParaRPr lang="en-US" alt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691BA3-FEAC-40D9-BD92-AAA661DAAC8B}" type="slidenum">
              <a:rPr lang="en-US" altLang="es-CO" smtClean="0"/>
              <a:pPr/>
              <a:t>‹#›</a:t>
            </a:fld>
            <a:endParaRPr lang="en-US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30880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CO" altLang="es-CO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Elementos técnicos para el fortalecimiento de las preguntas sobre las variables étnico-raciales en censos y encuestas colombianas:</a:t>
            </a:r>
            <a:br>
              <a:rPr lang="es-CO" altLang="es-CO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s-CO" altLang="es-CO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Avances y hallazgos principales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9346" y="4357259"/>
            <a:ext cx="3719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Garamond" panose="02020404030301010803" pitchFamily="18" charset="0"/>
              </a:rPr>
              <a:t>Facultad de Economía,</a:t>
            </a:r>
          </a:p>
          <a:p>
            <a:r>
              <a:rPr lang="es-CO" dirty="0" smtClean="0">
                <a:latin typeface="Garamond" panose="02020404030301010803" pitchFamily="18" charset="0"/>
              </a:rPr>
              <a:t>Observatorio de Discriminación Racial,</a:t>
            </a:r>
          </a:p>
          <a:p>
            <a:r>
              <a:rPr lang="es-CO" dirty="0" smtClean="0">
                <a:latin typeface="Garamond" panose="02020404030301010803" pitchFamily="18" charset="0"/>
              </a:rPr>
              <a:t>Universidad de los Andes</a:t>
            </a:r>
            <a:endParaRPr lang="es-CO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66237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s-CO" dirty="0" smtClean="0">
                <a:latin typeface="Garamond" panose="02020404030301010803" pitchFamily="18" charset="0"/>
              </a:rPr>
              <a:t>1. Combinación de Pregunta-Respuesta</a:t>
            </a:r>
          </a:p>
          <a:p>
            <a:pPr marL="109728" indent="0">
              <a:buNone/>
            </a:pPr>
            <a:endParaRPr lang="es-CO" dirty="0" smtClean="0">
              <a:latin typeface="Garamond" panose="02020404030301010803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2. Foto/</a:t>
            </a:r>
            <a:r>
              <a:rPr lang="en-US" dirty="0" err="1" smtClean="0">
                <a:latin typeface="Garamond" panose="02020404030301010803" pitchFamily="18" charset="0"/>
              </a:rPr>
              <a:t>Paleta</a:t>
            </a:r>
            <a:r>
              <a:rPr lang="en-US" dirty="0" smtClean="0">
                <a:latin typeface="Garamond" panose="02020404030301010803" pitchFamily="18" charset="0"/>
              </a:rPr>
              <a:t> de PERLA</a:t>
            </a:r>
          </a:p>
          <a:p>
            <a:pPr marL="109728" indent="0">
              <a:buNone/>
            </a:pPr>
            <a:endParaRPr lang="es-CO" dirty="0" smtClean="0">
              <a:latin typeface="Garamond" panose="02020404030301010803" pitchFamily="18" charset="0"/>
            </a:endParaRPr>
          </a:p>
          <a:p>
            <a:pPr marL="109728" indent="0">
              <a:buNone/>
            </a:pPr>
            <a:r>
              <a:rPr lang="es-CO" dirty="0" smtClean="0">
                <a:latin typeface="Garamond" panose="02020404030301010803" pitchFamily="18" charset="0"/>
              </a:rPr>
              <a:t>3. </a:t>
            </a:r>
            <a:r>
              <a:rPr lang="es-CO" dirty="0">
                <a:latin typeface="Garamond" panose="02020404030301010803" pitchFamily="18" charset="0"/>
              </a:rPr>
              <a:t>Pregunta sobre dificultad</a:t>
            </a:r>
          </a:p>
          <a:p>
            <a:pPr marL="109728" indent="0">
              <a:buNone/>
            </a:pPr>
            <a:endParaRPr lang="es-CO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Orden Encuesta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0070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696913" y="111125"/>
            <a:ext cx="1457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dirty="0" smtClean="0">
                <a:latin typeface="Garamond" pitchFamily="18" charset="0"/>
              </a:rPr>
              <a:t>Aplicación</a:t>
            </a:r>
            <a:endParaRPr lang="en-US" altLang="es-CO" dirty="0">
              <a:latin typeface="Garamond" pitchFamily="18" charset="0"/>
            </a:endParaRPr>
          </a:p>
        </p:txBody>
      </p:sp>
      <p:pic>
        <p:nvPicPr>
          <p:cNvPr id="17410" name="Picture 4" descr="2013-09-30 18.2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798513"/>
            <a:ext cx="3619500" cy="579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 descr="2013-09-30 18.22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798513"/>
            <a:ext cx="3619500" cy="579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1789979" y="212725"/>
            <a:ext cx="6244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2800" dirty="0" err="1">
                <a:latin typeface="Garamond" pitchFamily="18" charset="0"/>
              </a:rPr>
              <a:t>Resultados</a:t>
            </a:r>
            <a:r>
              <a:rPr lang="en-US" altLang="es-CO" sz="2800" dirty="0">
                <a:latin typeface="Garamond" pitchFamily="18" charset="0"/>
              </a:rPr>
              <a:t> de </a:t>
            </a:r>
            <a:r>
              <a:rPr lang="en-US" altLang="es-CO" sz="2800" dirty="0" err="1">
                <a:latin typeface="Garamond" pitchFamily="18" charset="0"/>
              </a:rPr>
              <a:t>autoidentificación</a:t>
            </a:r>
            <a:r>
              <a:rPr lang="en-US" altLang="es-CO" sz="2800" dirty="0">
                <a:latin typeface="Garamond" pitchFamily="18" charset="0"/>
              </a:rPr>
              <a:t> </a:t>
            </a:r>
            <a:r>
              <a:rPr lang="en-US" altLang="es-CO" sz="2800" dirty="0" err="1">
                <a:latin typeface="Garamond" pitchFamily="18" charset="0"/>
              </a:rPr>
              <a:t>por</a:t>
            </a:r>
            <a:r>
              <a:rPr lang="en-US" altLang="es-CO" sz="2800" dirty="0">
                <a:latin typeface="Garamond" pitchFamily="18" charset="0"/>
              </a:rPr>
              <a:t> ciudad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3550" y="841375"/>
          <a:ext cx="8351838" cy="4857750"/>
        </p:xfrm>
        <a:graphic>
          <a:graphicData uri="http://schemas.openxmlformats.org/drawingml/2006/table">
            <a:tbl>
              <a:tblPr/>
              <a:tblGrid>
                <a:gridCol w="3765550"/>
                <a:gridCol w="1363663"/>
                <a:gridCol w="1249362"/>
                <a:gridCol w="1017588"/>
                <a:gridCol w="955675"/>
              </a:tblGrid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Respuestas generales </a:t>
                      </a:r>
                      <a:endParaRPr kumimoji="0" lang="en-US" altLang="es-C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Bogotá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Cali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selección de respuesta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Percent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Freq.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Percent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Freq.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Afrocolombiano/a o afrodescendiente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0,7%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110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7,7%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119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Blanco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16,7%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282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12,0%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187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11,9%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12,4%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193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Mestizo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33,2%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561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28,1%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437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0,1%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3,6%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56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Negro(a) mulato(a) afrocolombiano(a) o</a:t>
                      </a:r>
                      <a:endParaRPr kumimoji="0" lang="en-US" altLang="es-C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2,1%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36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2,6%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41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Negro/a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0,3%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2,6%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41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Negro/a 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1,4%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4,3%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67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Ninguna de las anteriores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18,3%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310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17,5%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272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Otra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6,2%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104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7,2%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112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0,7%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0,9%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ROM o gitano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0,4%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0,6%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Times New Roman" pitchFamily="18" charset="0"/>
                        </a:rPr>
                        <a:t>Raizal del Archipiélago de San Andrés,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1,2%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0,5%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altLang="es-C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9" marR="4444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17673" y="5943600"/>
            <a:ext cx="249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Garamond" panose="02020404030301010803" pitchFamily="18" charset="0"/>
              </a:rPr>
              <a:t>Observaciones</a:t>
            </a:r>
            <a:r>
              <a:rPr lang="en-US" sz="1400" dirty="0" smtClean="0">
                <a:latin typeface="Garamond" panose="02020404030301010803" pitchFamily="18" charset="0"/>
              </a:rPr>
              <a:t>: 3247</a:t>
            </a:r>
            <a:endParaRPr lang="es-CO" sz="14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982" y="2313709"/>
            <a:ext cx="7218218" cy="28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0" dirty="0" smtClean="0">
                <a:effectLst/>
                <a:latin typeface="Garamond" panose="02020404030301010803" pitchFamily="18" charset="0"/>
              </a:rPr>
              <a:t>Diferencia de medias entre preguntas</a:t>
            </a:r>
            <a:endParaRPr lang="es-CO" sz="2800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7527" y="2189018"/>
            <a:ext cx="6802582" cy="30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2800" b="0" dirty="0" smtClean="0">
                <a:effectLst/>
                <a:latin typeface="Garamond" panose="02020404030301010803" pitchFamily="18" charset="0"/>
              </a:rPr>
              <a:t>Diferencia de medias entre menús de respuestas</a:t>
            </a:r>
            <a:endParaRPr lang="es-CO" sz="2800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2232" y="3055224"/>
                <a:ext cx="8503920" cy="125373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20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CO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2000" b="0" i="1" smtClean="0">
                                  <a:latin typeface="Cambria Math"/>
                                </a:rPr>
                                <m:t>𝑎𝑓𝑟𝑜𝑠</m:t>
                              </m:r>
                            </m:e>
                            <m:sub>
                              <m:r>
                                <a:rPr lang="es-ES_tradnl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s-ES_tradnl" sz="2000" i="1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s-ES_tradnl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O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_tradnl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ES_tradnl" sz="2000">
                                      <a:latin typeface="Cambria Math"/>
                                    </a:rPr>
                                    <m:t>Β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𝐶𝑜𝑚𝑏𝑖𝑛𝑎𝑐𝑖𝑜𝑛𝑒𝑠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𝑃𝑎𝑙𝑒𝑡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𝐷𝑖𝑓𝑖𝑐𝑖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𝐶𝑖𝑢𝑑𝑎𝑑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r>
                            <a:rPr lang="es-CO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CO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S_tradnl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s-CO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ES_tradnl" sz="2000">
                                      <a:latin typeface="Cambria Math"/>
                                    </a:rPr>
                                    <m:t>Β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𝐶𝑜𝑚𝑏𝑖𝑛𝑎𝑐𝑖𝑜𝑛𝑒𝑠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𝑃𝑎𝑙𝑒𝑡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𝐷𝑖𝑓𝑖𝑐𝑖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𝐶𝑖𝑢𝑑𝑎𝑑</m:t>
                                  </m:r>
                                  <m:r>
                                    <a:rPr lang="es-ES_tradnl" sz="20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CO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ES_tradn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s-CO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232" y="3055224"/>
                <a:ext cx="8503920" cy="125373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0" dirty="0" err="1" smtClean="0">
                <a:effectLst/>
                <a:latin typeface="Garamond" panose="02020404030301010803" pitchFamily="18" charset="0"/>
              </a:rPr>
              <a:t>Metodologia:Regresión</a:t>
            </a:r>
            <a:r>
              <a:rPr lang="es-CO" sz="2800" b="0" dirty="0" smtClean="0">
                <a:effectLst/>
                <a:latin typeface="Garamond" panose="02020404030301010803" pitchFamily="18" charset="0"/>
              </a:rPr>
              <a:t> Logística </a:t>
            </a:r>
            <a:endParaRPr lang="es-CO" sz="2800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73050" y="52943"/>
            <a:ext cx="50935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Resultados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probabilidad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 de </a:t>
            </a:r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reconocerse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como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grupos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 smtClean="0">
                <a:solidFill>
                  <a:srgbClr val="000000"/>
                </a:solidFill>
                <a:latin typeface="Garamond" pitchFamily="18" charset="0"/>
              </a:rPr>
              <a:t>negros</a:t>
            </a:r>
            <a:r>
              <a:rPr lang="en-US" altLang="es-CO" sz="1800" i="1" dirty="0" smtClean="0">
                <a:solidFill>
                  <a:srgbClr val="000000"/>
                </a:solidFill>
                <a:latin typeface="Garamond" pitchFamily="18" charset="0"/>
              </a:rPr>
              <a:t>/afro:</a:t>
            </a:r>
            <a:endParaRPr lang="en-US" altLang="es-CO" sz="1800" i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5478463" y="52388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1800">
                <a:solidFill>
                  <a:srgbClr val="FFFFFF"/>
                </a:solidFill>
                <a:latin typeface="Garamond" pitchFamily="18" charset="0"/>
              </a:rPr>
              <a:t>Respuesta a grupos indígenas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35415"/>
              </p:ext>
            </p:extLst>
          </p:nvPr>
        </p:nvGraphicFramePr>
        <p:xfrm>
          <a:off x="1870366" y="475941"/>
          <a:ext cx="6414797" cy="5984174"/>
        </p:xfrm>
        <a:graphic>
          <a:graphicData uri="http://schemas.openxmlformats.org/drawingml/2006/table">
            <a:tbl>
              <a:tblPr/>
              <a:tblGrid>
                <a:gridCol w="3176955"/>
                <a:gridCol w="1540626"/>
                <a:gridCol w="1697216"/>
              </a:tblGrid>
              <a:tr h="1929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Variables </a:t>
                      </a:r>
                      <a:r>
                        <a:rPr kumimoji="0" lang="en-US" altLang="es-CO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independientes</a:t>
                      </a:r>
                      <a:endParaRPr kumimoji="0" lang="en-US" altLang="es-CO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Coeficientes</a:t>
                      </a:r>
                      <a:endParaRPr kumimoji="0" lang="en-US" altLang="es-CO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Efectos marginales</a:t>
                      </a:r>
                      <a:endParaRPr kumimoji="0" lang="en-US" altLang="es-CO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1A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-0.164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-0.0185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(0.289)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(0.0309)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1B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-0.227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-0.0251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(0.310)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(0.0317)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1C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0.790***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0.118***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(0.253)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(0.0459)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1D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0.122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0.0150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(0.286)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(0.0366)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1E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0.316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0.0415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(0.282)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(0.0406)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2A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-0.565*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-0.0560**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(0.325)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(0.0264)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2B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-0.376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-0.0397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(0.300)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(0.0279)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2C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0.697***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0.102**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(0.258)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(0.0450)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2D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0.547**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0.0767*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(0.268)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(0.0436)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2E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0.0162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0.00194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(0.283)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(0.0340)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3A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-0.387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-0.0407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(0.299)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(0.0276)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3B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-0.150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-0.0170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(0.294)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(0.0317)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3C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0.633**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0.0908**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(0.256)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(0.0432)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Combinación 3D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0.642**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0.0927**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(0.269)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(0.0459)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Paleta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0.873***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0.104***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(0.0595)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(0.00655)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Dificil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-0.0904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-0.0105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(0.143)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(0.0162)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Ciudad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0.502***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0.0603***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(0.100)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(0.0122)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Constante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-4.570***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(0.277)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Observaciones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3,247</a:t>
                      </a:r>
                      <a:endParaRPr kumimoji="0" lang="en-US" altLang="es-CO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3,247</a:t>
                      </a:r>
                      <a:endParaRPr kumimoji="0" lang="en-US" altLang="es-C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7636" marR="476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808" name="TextBox 8"/>
          <p:cNvSpPr txBox="1">
            <a:spLocks noChangeArrowheads="1"/>
          </p:cNvSpPr>
          <p:nvPr/>
        </p:nvSpPr>
        <p:spPr bwMode="auto">
          <a:xfrm>
            <a:off x="5276850" y="6564313"/>
            <a:ext cx="34528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1000">
                <a:latin typeface="Garamond" pitchFamily="18" charset="0"/>
              </a:rPr>
              <a:t>Errores estándar en paréntesis *** p&lt;0.01, ** p&lt;0.05, * p&lt;0.1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029200" y="1454727"/>
            <a:ext cx="337360" cy="1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ight Arrow 7"/>
          <p:cNvSpPr/>
          <p:nvPr/>
        </p:nvSpPr>
        <p:spPr>
          <a:xfrm>
            <a:off x="5029200" y="3020291"/>
            <a:ext cx="337360" cy="1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ight Arrow 8"/>
          <p:cNvSpPr/>
          <p:nvPr/>
        </p:nvSpPr>
        <p:spPr>
          <a:xfrm>
            <a:off x="5045480" y="3297382"/>
            <a:ext cx="337360" cy="1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ight Arrow 9"/>
          <p:cNvSpPr/>
          <p:nvPr/>
        </p:nvSpPr>
        <p:spPr>
          <a:xfrm>
            <a:off x="5059335" y="4502727"/>
            <a:ext cx="337360" cy="1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ight Arrow 10"/>
          <p:cNvSpPr/>
          <p:nvPr/>
        </p:nvSpPr>
        <p:spPr>
          <a:xfrm>
            <a:off x="5066611" y="4835237"/>
            <a:ext cx="337360" cy="1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01625" y="193675"/>
            <a:ext cx="6751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Aumenta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 la </a:t>
            </a:r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probabilidad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 de </a:t>
            </a:r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reconocerse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como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grupos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altLang="es-CO" sz="1800" i="1" dirty="0" err="1">
                <a:solidFill>
                  <a:srgbClr val="000000"/>
                </a:solidFill>
                <a:latin typeface="Garamond" pitchFamily="18" charset="0"/>
              </a:rPr>
              <a:t>negros</a:t>
            </a:r>
            <a:r>
              <a:rPr lang="en-US" altLang="es-CO" sz="1800" i="1" dirty="0">
                <a:solidFill>
                  <a:srgbClr val="000000"/>
                </a:solidFill>
                <a:latin typeface="Garamond" pitchFamily="18" charset="0"/>
              </a:rPr>
              <a:t>/afro:</a:t>
            </a:r>
          </a:p>
          <a:p>
            <a:pPr eaLnBrk="1" hangingPunct="1"/>
            <a:endParaRPr lang="en-US" altLang="es-CO" sz="1800" dirty="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19625" y="773113"/>
          <a:ext cx="4375150" cy="2755902"/>
        </p:xfrm>
        <a:graphic>
          <a:graphicData uri="http://schemas.openxmlformats.org/drawingml/2006/table">
            <a:tbl>
              <a:tblPr/>
              <a:tblGrid>
                <a:gridCol w="2187575"/>
                <a:gridCol w="2187575"/>
              </a:tblGrid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Menú C:</a:t>
                      </a:r>
                    </a:p>
                  </a:txBody>
                  <a:tcPr marL="91457" marR="91457" marT="45692" marB="4569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57" marR="91457" marT="45692" marB="456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1) Indígena</a:t>
                      </a:r>
                    </a:p>
                  </a:txBody>
                  <a:tcPr marL="91457" marR="91457" marT="45692" marB="4569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2) ROM o gitano</a:t>
                      </a:r>
                    </a:p>
                  </a:txBody>
                  <a:tcPr marL="91457" marR="91457" marT="45692" marB="456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3) Raizal del Archipiélago de San Andrés, Providencia y Santa Catalina</a:t>
                      </a:r>
                    </a:p>
                  </a:txBody>
                  <a:tcPr marL="91457" marR="91457" marT="45692" marB="4569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4) Palenquero de San Basilio</a:t>
                      </a:r>
                    </a:p>
                  </a:txBody>
                  <a:tcPr marL="91457" marR="91457" marT="45692" marB="456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5) Negro/a</a:t>
                      </a:r>
                    </a:p>
                  </a:txBody>
                  <a:tcPr marL="91457" marR="91457" marT="45692" marB="4569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6) Mulato/a</a:t>
                      </a:r>
                    </a:p>
                  </a:txBody>
                  <a:tcPr marL="91457" marR="91457" marT="45692" marB="456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7) Afrocolombiano/a o afrodescendiente</a:t>
                      </a:r>
                    </a:p>
                  </a:txBody>
                  <a:tcPr marL="91457" marR="91457" marT="45692" marB="4569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8) Mestizo</a:t>
                      </a:r>
                    </a:p>
                  </a:txBody>
                  <a:tcPr marL="91457" marR="91457" marT="45692" marB="456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19625" y="3865563"/>
          <a:ext cx="4375150" cy="2760685"/>
        </p:xfrm>
        <a:graphic>
          <a:graphicData uri="http://schemas.openxmlformats.org/drawingml/2006/table">
            <a:tbl>
              <a:tblPr/>
              <a:tblGrid>
                <a:gridCol w="2187575"/>
                <a:gridCol w="2187575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Menú</a:t>
                      </a:r>
                      <a:r>
                        <a:rPr kumimoji="0" lang="en-US" altLang="es-C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D:</a:t>
                      </a:r>
                    </a:p>
                  </a:txBody>
                  <a:tcPr marL="91457" marR="91457" marT="45731" marB="4573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57" marR="91457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1) Indígena</a:t>
                      </a:r>
                    </a:p>
                  </a:txBody>
                  <a:tcPr marL="91457" marR="91457" marT="45731" marB="4573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2) ROM o gitano</a:t>
                      </a:r>
                    </a:p>
                  </a:txBody>
                  <a:tcPr marL="91457" marR="91457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3) Raizal del Archipiélago de San Andrés, Providencia y Santa Catalina</a:t>
                      </a:r>
                    </a:p>
                  </a:txBody>
                  <a:tcPr marL="91457" marR="91457" marT="45731" marB="4573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4) Palenquero de San Basilio</a:t>
                      </a:r>
                    </a:p>
                  </a:txBody>
                  <a:tcPr marL="91457" marR="91457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5) Negro/a, mulato/a</a:t>
                      </a:r>
                    </a:p>
                  </a:txBody>
                  <a:tcPr marL="91457" marR="91457" marT="45731" marB="4573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6) </a:t>
                      </a:r>
                      <a:r>
                        <a:rPr kumimoji="0" lang="en-US" altLang="es-CO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Afrocolombiano</a:t>
                      </a:r>
                      <a:r>
                        <a:rPr kumimoji="0" lang="en-US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/a o </a:t>
                      </a:r>
                      <a:r>
                        <a:rPr kumimoji="0" lang="en-US" altLang="es-CO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afrodescendiente</a:t>
                      </a:r>
                      <a:endParaRPr kumimoji="0" lang="en-US" altLang="es-C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57" marR="91457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7) Blanco</a:t>
                      </a:r>
                    </a:p>
                  </a:txBody>
                  <a:tcPr marL="91457" marR="91457" marT="45731" marB="4573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8) Otra</a:t>
                      </a:r>
                    </a:p>
                  </a:txBody>
                  <a:tcPr marL="91457" marR="91457"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" y="1952625"/>
          <a:ext cx="4048125" cy="3292811"/>
        </p:xfrm>
        <a:graphic>
          <a:graphicData uri="http://schemas.openxmlformats.org/drawingml/2006/table">
            <a:tbl>
              <a:tblPr/>
              <a:tblGrid>
                <a:gridCol w="1193800"/>
                <a:gridCol w="2854325"/>
              </a:tblGrid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1:</a:t>
                      </a: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Usted se considera: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 2:</a:t>
                      </a: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¿A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cuál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de los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siguientes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grupos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étnico-raciales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considera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que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pertenece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?: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 3:</a:t>
                      </a: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De acuerdo con su CULTURA, PUEBLO O RASGOS FÍSICOS, ¿…es o se reconoce como?: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21" marR="91421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3222625" y="944563"/>
            <a:ext cx="1397000" cy="12065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3662363" y="1117600"/>
            <a:ext cx="882650" cy="1936750"/>
          </a:xfrm>
          <a:prstGeom prst="straightConnector1">
            <a:avLst/>
          </a:prstGeom>
          <a:noFill/>
          <a:ln w="254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3662363" y="3054350"/>
            <a:ext cx="957262" cy="965200"/>
          </a:xfrm>
          <a:prstGeom prst="straightConnector1">
            <a:avLst/>
          </a:prstGeom>
          <a:noFill/>
          <a:ln w="254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4008438" y="1311275"/>
            <a:ext cx="536575" cy="2930525"/>
          </a:xfrm>
          <a:prstGeom prst="straightConnector1">
            <a:avLst/>
          </a:prstGeom>
          <a:noFill/>
          <a:ln w="254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4008438" y="4019550"/>
            <a:ext cx="611187" cy="222250"/>
          </a:xfrm>
          <a:prstGeom prst="straightConnector1">
            <a:avLst/>
          </a:prstGeom>
          <a:noFill/>
          <a:ln w="254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altLang="es-CO" dirty="0" smtClean="0">
              <a:latin typeface="Garamond" pitchFamily="18" charset="0"/>
            </a:endParaRPr>
          </a:p>
          <a:p>
            <a:r>
              <a:rPr lang="es-CO" altLang="es-CO" dirty="0" smtClean="0">
                <a:latin typeface="Garamond" pitchFamily="18" charset="0"/>
              </a:rPr>
              <a:t>La amplitud del menú de respuestas es importante: Es mejor un rango medio que incluya mestizo o blanco. Además es importante separar </a:t>
            </a:r>
            <a:r>
              <a:rPr lang="en-US" altLang="es-CO" dirty="0" smtClean="0">
                <a:latin typeface="Garamond" pitchFamily="18" charset="0"/>
              </a:rPr>
              <a:t>“afro” de “negro” y “</a:t>
            </a:r>
            <a:r>
              <a:rPr lang="en-US" altLang="es-CO" dirty="0" err="1" smtClean="0">
                <a:latin typeface="Garamond" pitchFamily="18" charset="0"/>
              </a:rPr>
              <a:t>mulato</a:t>
            </a:r>
            <a:r>
              <a:rPr lang="en-US" altLang="es-CO" dirty="0" smtClean="0">
                <a:latin typeface="Garamond" pitchFamily="18" charset="0"/>
              </a:rPr>
              <a:t>”.</a:t>
            </a:r>
            <a:endParaRPr lang="es-CO" altLang="es-CO" dirty="0" smtClean="0">
              <a:latin typeface="Garamond" pitchFamily="18" charset="0"/>
            </a:endParaRPr>
          </a:p>
          <a:p>
            <a:endParaRPr lang="es-CO" altLang="es-CO" dirty="0" smtClean="0">
              <a:latin typeface="Garamond" pitchFamily="18" charset="0"/>
            </a:endParaRPr>
          </a:p>
          <a:p>
            <a:r>
              <a:rPr lang="en-US" altLang="es-CO" dirty="0">
                <a:latin typeface="Garamond" pitchFamily="18" charset="0"/>
              </a:rPr>
              <a:t>Hay un </a:t>
            </a:r>
            <a:r>
              <a:rPr lang="en-US" altLang="es-CO" dirty="0" err="1">
                <a:latin typeface="Garamond" pitchFamily="18" charset="0"/>
              </a:rPr>
              <a:t>aumento</a:t>
            </a:r>
            <a:r>
              <a:rPr lang="en-US" altLang="es-CO" dirty="0">
                <a:latin typeface="Garamond" pitchFamily="18" charset="0"/>
              </a:rPr>
              <a:t> del </a:t>
            </a:r>
            <a:r>
              <a:rPr lang="en-US" altLang="es-CO" dirty="0" err="1">
                <a:latin typeface="Garamond" pitchFamily="18" charset="0"/>
              </a:rPr>
              <a:t>reporte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en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las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categorías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“</a:t>
            </a:r>
            <a:r>
              <a:rPr lang="en-US" altLang="ja-JP" dirty="0" err="1">
                <a:latin typeface="Garamond" pitchFamily="18" charset="0"/>
              </a:rPr>
              <a:t>étnicas</a:t>
            </a:r>
            <a:r>
              <a:rPr lang="en-US" altLang="en-US" dirty="0">
                <a:latin typeface="Garamond" pitchFamily="18" charset="0"/>
              </a:rPr>
              <a:t>”</a:t>
            </a:r>
            <a:r>
              <a:rPr lang="en-US" altLang="ja-JP" dirty="0">
                <a:latin typeface="Garamond" pitchFamily="18" charset="0"/>
              </a:rPr>
              <a:t> vs el </a:t>
            </a:r>
            <a:r>
              <a:rPr lang="en-US" altLang="en-US" dirty="0">
                <a:latin typeface="Garamond" pitchFamily="18" charset="0"/>
              </a:rPr>
              <a:t>“</a:t>
            </a:r>
            <a:r>
              <a:rPr lang="en-US" altLang="ja-JP" dirty="0" err="1">
                <a:latin typeface="Garamond" pitchFamily="18" charset="0"/>
              </a:rPr>
              <a:t>ninguno</a:t>
            </a:r>
            <a:r>
              <a:rPr lang="en-US" altLang="ja-JP" dirty="0">
                <a:latin typeface="Garamond" pitchFamily="18" charset="0"/>
              </a:rPr>
              <a:t> de los </a:t>
            </a:r>
            <a:r>
              <a:rPr lang="en-US" altLang="ja-JP" dirty="0" err="1">
                <a:latin typeface="Garamond" pitchFamily="18" charset="0"/>
              </a:rPr>
              <a:t>anteriores</a:t>
            </a:r>
            <a:r>
              <a:rPr lang="en-US" altLang="en-US" dirty="0" smtClean="0">
                <a:latin typeface="Garamond" pitchFamily="18" charset="0"/>
              </a:rPr>
              <a:t>”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que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err="1" smtClean="0">
                <a:latin typeface="Garamond" pitchFamily="18" charset="0"/>
              </a:rPr>
              <a:t>marca</a:t>
            </a:r>
            <a:r>
              <a:rPr lang="en-US" altLang="en-US" dirty="0" smtClean="0">
                <a:latin typeface="Garamond" pitchFamily="18" charset="0"/>
              </a:rPr>
              <a:t> la </a:t>
            </a:r>
            <a:r>
              <a:rPr lang="en-US" altLang="en-US" dirty="0" err="1" smtClean="0">
                <a:latin typeface="Garamond" pitchFamily="18" charset="0"/>
              </a:rPr>
              <a:t>diversidad</a:t>
            </a:r>
            <a:r>
              <a:rPr lang="en-US" altLang="en-US" dirty="0" smtClean="0">
                <a:latin typeface="Garamond" pitchFamily="18" charset="0"/>
              </a:rPr>
              <a:t> del </a:t>
            </a:r>
            <a:r>
              <a:rPr lang="en-US" altLang="en-US" dirty="0" err="1" smtClean="0">
                <a:latin typeface="Garamond" pitchFamily="18" charset="0"/>
              </a:rPr>
              <a:t>pais</a:t>
            </a:r>
            <a:r>
              <a:rPr lang="en-US" altLang="en-US" dirty="0" smtClean="0">
                <a:latin typeface="Garamond" pitchFamily="18" charset="0"/>
              </a:rPr>
              <a:t>. </a:t>
            </a:r>
          </a:p>
          <a:p>
            <a:r>
              <a:rPr lang="en-US" altLang="ja-JP" dirty="0" smtClean="0">
                <a:latin typeface="Garamond" pitchFamily="18" charset="0"/>
              </a:rPr>
              <a:t>La </a:t>
            </a:r>
            <a:r>
              <a:rPr lang="en-US" altLang="ja-JP" dirty="0" err="1" smtClean="0">
                <a:latin typeface="Garamond" pitchFamily="18" charset="0"/>
              </a:rPr>
              <a:t>pregunta</a:t>
            </a:r>
            <a:r>
              <a:rPr lang="en-US" altLang="ja-JP" dirty="0" smtClean="0">
                <a:latin typeface="Garamond" pitchFamily="18" charset="0"/>
              </a:rPr>
              <a:t> actual del DANE </a:t>
            </a:r>
            <a:r>
              <a:rPr lang="en-US" altLang="ja-JP" dirty="0" err="1" smtClean="0">
                <a:latin typeface="Garamond" pitchFamily="18" charset="0"/>
              </a:rPr>
              <a:t>parece</a:t>
            </a:r>
            <a:r>
              <a:rPr lang="en-US" altLang="ja-JP" dirty="0" smtClean="0">
                <a:latin typeface="Garamond" pitchFamily="18" charset="0"/>
              </a:rPr>
              <a:t> la mas </a:t>
            </a:r>
            <a:r>
              <a:rPr lang="en-US" altLang="ja-JP" dirty="0" err="1" smtClean="0">
                <a:latin typeface="Garamond" pitchFamily="18" charset="0"/>
              </a:rPr>
              <a:t>indicada</a:t>
            </a:r>
            <a:r>
              <a:rPr lang="en-US" altLang="ja-JP" dirty="0" smtClean="0">
                <a:latin typeface="Garamond" pitchFamily="18" charset="0"/>
              </a:rPr>
              <a:t> de </a:t>
            </a:r>
            <a:r>
              <a:rPr lang="en-US" altLang="ja-JP" dirty="0" err="1" smtClean="0">
                <a:latin typeface="Garamond" pitchFamily="18" charset="0"/>
              </a:rPr>
              <a:t>acuerdo</a:t>
            </a:r>
            <a:r>
              <a:rPr lang="en-US" altLang="ja-JP" dirty="0" smtClean="0">
                <a:latin typeface="Garamond" pitchFamily="18" charset="0"/>
              </a:rPr>
              <a:t> a los </a:t>
            </a:r>
            <a:r>
              <a:rPr lang="en-US" altLang="ja-JP" dirty="0" err="1" smtClean="0">
                <a:latin typeface="Garamond" pitchFamily="18" charset="0"/>
              </a:rPr>
              <a:t>grupos</a:t>
            </a:r>
            <a:r>
              <a:rPr lang="en-US" altLang="ja-JP" dirty="0" smtClean="0">
                <a:latin typeface="Garamond" pitchFamily="18" charset="0"/>
              </a:rPr>
              <a:t> </a:t>
            </a:r>
            <a:r>
              <a:rPr lang="en-US" altLang="ja-JP" dirty="0" err="1" smtClean="0">
                <a:latin typeface="Garamond" pitchFamily="18" charset="0"/>
              </a:rPr>
              <a:t>focales</a:t>
            </a:r>
            <a:r>
              <a:rPr lang="en-US" altLang="ja-JP" dirty="0" smtClean="0">
                <a:latin typeface="Garamond" pitchFamily="18" charset="0"/>
              </a:rPr>
              <a:t> y </a:t>
            </a:r>
            <a:r>
              <a:rPr lang="en-US" altLang="ja-JP" dirty="0" err="1" smtClean="0">
                <a:latin typeface="Garamond" pitchFamily="18" charset="0"/>
              </a:rPr>
              <a:t>encuestas</a:t>
            </a:r>
            <a:r>
              <a:rPr lang="en-US" altLang="ja-JP" dirty="0" smtClean="0">
                <a:latin typeface="Garamond" pitchFamily="18" charset="0"/>
              </a:rPr>
              <a:t>. </a:t>
            </a:r>
            <a:endParaRPr lang="en-US" altLang="ja-JP" dirty="0">
              <a:latin typeface="Garamond" pitchFamily="18" charset="0"/>
            </a:endParaRPr>
          </a:p>
          <a:p>
            <a:pPr marL="109728" indent="0">
              <a:buNone/>
            </a:pPr>
            <a:endParaRPr lang="es-CO" altLang="es-CO" dirty="0" smtClean="0">
              <a:latin typeface="Garamond" pitchFamily="18" charset="0"/>
            </a:endParaRPr>
          </a:p>
          <a:p>
            <a:pPr marL="109728" indent="0">
              <a:buNone/>
            </a:pPr>
            <a:endParaRPr lang="es-C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dirty="0" smtClean="0">
                <a:effectLst/>
                <a:latin typeface="Garamond" panose="02020404030301010803" pitchFamily="18" charset="0"/>
              </a:rPr>
              <a:t>Principales Hallazgos </a:t>
            </a:r>
            <a:endParaRPr lang="es-CO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0" y="927100"/>
            <a:ext cx="9288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dirty="0" smtClean="0">
                <a:latin typeface="Garamond" pitchFamily="18" charset="0"/>
              </a:rPr>
              <a:t>¿</a:t>
            </a:r>
            <a:r>
              <a:rPr lang="en-US" altLang="es-CO" dirty="0" err="1" smtClean="0">
                <a:latin typeface="Garamond" pitchFamily="18" charset="0"/>
              </a:rPr>
              <a:t>Qué</a:t>
            </a:r>
            <a:r>
              <a:rPr lang="en-US" altLang="es-CO" dirty="0" smtClean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criterios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guían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las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preguntas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étnico-raciales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en</a:t>
            </a:r>
            <a:r>
              <a:rPr lang="en-US" altLang="es-CO" dirty="0">
                <a:latin typeface="Garamond" pitchFamily="18" charset="0"/>
              </a:rPr>
              <a:t> los </a:t>
            </a:r>
            <a:r>
              <a:rPr lang="en-US" altLang="es-CO" dirty="0" err="1">
                <a:latin typeface="Garamond" pitchFamily="18" charset="0"/>
              </a:rPr>
              <a:t>censos</a:t>
            </a:r>
            <a:r>
              <a:rPr lang="en-US" altLang="es-CO" dirty="0">
                <a:latin typeface="Garamond" pitchFamily="18" charset="0"/>
              </a:rPr>
              <a:t> </a:t>
            </a:r>
            <a:r>
              <a:rPr lang="en-US" altLang="es-CO" dirty="0" err="1">
                <a:latin typeface="Garamond" pitchFamily="18" charset="0"/>
              </a:rPr>
              <a:t>en</a:t>
            </a:r>
            <a:r>
              <a:rPr lang="en-US" altLang="es-CO" dirty="0">
                <a:latin typeface="Garamond" pitchFamily="18" charset="0"/>
              </a:rPr>
              <a:t> el </a:t>
            </a:r>
            <a:r>
              <a:rPr lang="en-US" altLang="es-CO" dirty="0" err="1">
                <a:latin typeface="Garamond" pitchFamily="18" charset="0"/>
              </a:rPr>
              <a:t>mundo</a:t>
            </a:r>
            <a:r>
              <a:rPr lang="en-US" altLang="es-CO" dirty="0">
                <a:latin typeface="Garamond" pitchFamily="18" charset="0"/>
              </a:rPr>
              <a:t>?</a:t>
            </a: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238250" y="23510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s-CO" altLang="es-CO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216306"/>
              </p:ext>
            </p:extLst>
          </p:nvPr>
        </p:nvGraphicFramePr>
        <p:xfrm>
          <a:off x="388938" y="1798638"/>
          <a:ext cx="8143875" cy="3495676"/>
        </p:xfrm>
        <a:graphic>
          <a:graphicData uri="http://schemas.openxmlformats.org/drawingml/2006/table">
            <a:tbl>
              <a:tblPr/>
              <a:tblGrid>
                <a:gridCol w="2036762"/>
                <a:gridCol w="2187864"/>
                <a:gridCol w="1884074"/>
                <a:gridCol w="2035175"/>
              </a:tblGrid>
              <a:tr h="833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Características fenotípicas</a:t>
                      </a:r>
                      <a:endParaRPr kumimoji="0" lang="en-US" altLang="es-C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Características culturales</a:t>
                      </a:r>
                      <a:endParaRPr kumimoji="0" lang="en-US" altLang="es-C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Combinación</a:t>
                      </a:r>
                      <a:endParaRPr kumimoji="0" lang="en-US" altLang="es-C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Otras formas</a:t>
                      </a:r>
                      <a:endParaRPr kumimoji="0" lang="en-US" altLang="es-CO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2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Costa Rica (2011), Brasil (2010), Estados Unidos (2010), El Salvador (2007),Inglaterra (2011), Sudáfrica (2011)</a:t>
                      </a:r>
                      <a:endParaRPr kumimoji="0" lang="en-US" altLang="es-C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Colombia (1993), Costa Rica (2000), Ecuador (2010), Perú (2012), Panamá (2010), Chile (2012), Paraguay (2012), México (2010)</a:t>
                      </a:r>
                      <a:endParaRPr kumimoji="0" lang="en-US" altLang="es-C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Colombia (2005),        Venezuela (2011)   Honduras (2013),    Canadá (2006)</a:t>
                      </a:r>
                      <a:endParaRPr kumimoji="0" lang="en-US" altLang="es-C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Uruguay (2011), Francia (2008), Haití (2003), Argentina (2011), España (2011), Alemania (2011), Italia (2011), Singapur (2010), Malasia (2000)</a:t>
                      </a:r>
                      <a:endParaRPr kumimoji="0" lang="en-US" altLang="es-C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50797" marR="50797" marT="50809" marB="508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6" name="TextBox 2"/>
          <p:cNvSpPr txBox="1">
            <a:spLocks noChangeArrowheads="1"/>
          </p:cNvSpPr>
          <p:nvPr/>
        </p:nvSpPr>
        <p:spPr bwMode="auto">
          <a:xfrm>
            <a:off x="388938" y="5829011"/>
            <a:ext cx="460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1200" dirty="0">
                <a:latin typeface="Garamond" pitchFamily="18" charset="0"/>
              </a:rPr>
              <a:t>FUENTES: </a:t>
            </a:r>
            <a:r>
              <a:rPr lang="en-US" altLang="es-CO" sz="1200" dirty="0" err="1">
                <a:latin typeface="Garamond" pitchFamily="18" charset="0"/>
              </a:rPr>
              <a:t>Institutos</a:t>
            </a:r>
            <a:r>
              <a:rPr lang="en-US" altLang="es-CO" sz="1200" dirty="0">
                <a:latin typeface="Garamond" pitchFamily="18" charset="0"/>
              </a:rPr>
              <a:t> </a:t>
            </a:r>
            <a:r>
              <a:rPr lang="en-US" altLang="es-CO" sz="1200" dirty="0" err="1">
                <a:latin typeface="Garamond" pitchFamily="18" charset="0"/>
              </a:rPr>
              <a:t>nacionales</a:t>
            </a:r>
            <a:r>
              <a:rPr lang="en-US" altLang="es-CO" sz="1200" dirty="0">
                <a:latin typeface="Garamond" pitchFamily="18" charset="0"/>
              </a:rPr>
              <a:t> de </a:t>
            </a:r>
            <a:r>
              <a:rPr lang="en-US" altLang="es-CO" sz="1200" dirty="0" err="1">
                <a:latin typeface="Garamond" pitchFamily="18" charset="0"/>
              </a:rPr>
              <a:t>estadística</a:t>
            </a:r>
            <a:r>
              <a:rPr lang="en-US" altLang="es-CO" sz="1200" dirty="0">
                <a:latin typeface="Garamond" pitchFamily="18" charset="0"/>
              </a:rPr>
              <a:t> de </a:t>
            </a:r>
            <a:r>
              <a:rPr lang="en-US" altLang="es-CO" sz="1200" dirty="0" err="1">
                <a:latin typeface="Garamond" pitchFamily="18" charset="0"/>
              </a:rPr>
              <a:t>cada</a:t>
            </a:r>
            <a:r>
              <a:rPr lang="en-US" altLang="es-CO" sz="1200" dirty="0">
                <a:latin typeface="Garamond" pitchFamily="18" charset="0"/>
              </a:rPr>
              <a:t> </a:t>
            </a:r>
            <a:r>
              <a:rPr lang="en-US" altLang="es-CO" sz="1200" dirty="0" err="1">
                <a:latin typeface="Garamond" pitchFamily="18" charset="0"/>
              </a:rPr>
              <a:t>uno</a:t>
            </a:r>
            <a:r>
              <a:rPr lang="en-US" altLang="es-CO" sz="1200" dirty="0">
                <a:latin typeface="Garamond" pitchFamily="18" charset="0"/>
              </a:rPr>
              <a:t> de </a:t>
            </a:r>
            <a:r>
              <a:rPr lang="en-US" altLang="es-CO" sz="1200" dirty="0" err="1">
                <a:latin typeface="Garamond" pitchFamily="18" charset="0"/>
              </a:rPr>
              <a:t>esos</a:t>
            </a:r>
            <a:r>
              <a:rPr lang="en-US" altLang="es-CO" sz="1200" dirty="0">
                <a:latin typeface="Garamond" pitchFamily="18" charset="0"/>
              </a:rPr>
              <a:t> </a:t>
            </a:r>
            <a:r>
              <a:rPr lang="en-US" altLang="es-CO" sz="1200" dirty="0" err="1">
                <a:latin typeface="Garamond" pitchFamily="18" charset="0"/>
              </a:rPr>
              <a:t>países</a:t>
            </a:r>
            <a:endParaRPr lang="en-US" altLang="es-CO" sz="1200" dirty="0"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96836" y="1798638"/>
            <a:ext cx="0" cy="349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13563" y="1798638"/>
            <a:ext cx="0" cy="349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2792" y="1798638"/>
            <a:ext cx="0" cy="349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97782" y="1798638"/>
            <a:ext cx="0" cy="349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32813" y="1798638"/>
            <a:ext cx="0" cy="3495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En</a:t>
            </a:r>
            <a:r>
              <a:rPr lang="en-US" dirty="0" smtClean="0">
                <a:latin typeface="Garamond" panose="02020404030301010803" pitchFamily="18" charset="0"/>
              </a:rPr>
              <a:t> 1993 </a:t>
            </a:r>
            <a:r>
              <a:rPr lang="en-US" dirty="0">
                <a:latin typeface="Garamond" panose="02020404030301010803" pitchFamily="18" charset="0"/>
              </a:rPr>
              <a:t>la </a:t>
            </a:r>
            <a:r>
              <a:rPr lang="en-US" dirty="0" err="1">
                <a:latin typeface="Garamond" panose="02020404030301010803" pitchFamily="18" charset="0"/>
              </a:rPr>
              <a:t>pregunta</a:t>
            </a:r>
            <a:r>
              <a:rPr lang="en-US" dirty="0">
                <a:latin typeface="Garamond" panose="02020404030301010803" pitchFamily="18" charset="0"/>
              </a:rPr>
              <a:t> era </a:t>
            </a:r>
            <a:r>
              <a:rPr lang="es-ES_tradnl" sz="2800" i="1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Pertenece a alguna etnia, grupo indígena o comunidad negra?  Los </a:t>
            </a:r>
            <a:r>
              <a:rPr lang="es-ES_tradnl" sz="2800" i="1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resultados mostraron un </a:t>
            </a:r>
            <a:r>
              <a:rPr lang="es-ES_tradnl" sz="2800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1,52</a:t>
            </a:r>
            <a:r>
              <a:rPr lang="es-ES_tradnl" sz="2800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% de </a:t>
            </a:r>
            <a:r>
              <a:rPr lang="es-ES_tradnl" sz="2800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personas afro para </a:t>
            </a:r>
            <a:r>
              <a:rPr lang="es-ES_tradnl" sz="2800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el total del país en ese año. </a:t>
            </a:r>
            <a:endParaRPr lang="es-ES_tradnl" sz="2800" dirty="0" smtClean="0">
              <a:latin typeface="Garamond" panose="02020404030301010803" pitchFamily="18" charset="0"/>
              <a:ea typeface="MS PGothic" pitchFamily="34" charset="-128"/>
              <a:cs typeface="ＭＳ Ｐゴシック" charset="0"/>
            </a:endParaRPr>
          </a:p>
          <a:p>
            <a:pPr marL="109728" indent="0">
              <a:buNone/>
            </a:pPr>
            <a:endParaRPr lang="es-ES_tradnl" sz="2800" dirty="0">
              <a:latin typeface="Garamond" panose="02020404030301010803" pitchFamily="18" charset="0"/>
              <a:ea typeface="MS PGothic" pitchFamily="34" charset="-128"/>
              <a:cs typeface="ＭＳ Ｐゴシック" charset="0"/>
            </a:endParaRPr>
          </a:p>
          <a:p>
            <a:r>
              <a:rPr lang="es-ES_tradnl" sz="2800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En 2005 la pregunta fue</a:t>
            </a:r>
            <a:r>
              <a:rPr lang="en-US" sz="2800" i="1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:</a:t>
            </a:r>
            <a:r>
              <a:rPr lang="es-ES_tradnl" sz="2800" i="1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De </a:t>
            </a:r>
            <a:r>
              <a:rPr lang="es-ES_tradnl" sz="2800" i="1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acuerdo con su cultura, pueblo o rasgos físicos, se reconoce como: 1. Indígena; 2. </a:t>
            </a:r>
            <a:r>
              <a:rPr lang="es-ES_tradnl" sz="2800" i="1" dirty="0" err="1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Rom</a:t>
            </a:r>
            <a:r>
              <a:rPr lang="es-ES_tradnl" sz="2800" i="1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; 3. Raizal del Archipiélago de San Andrés y Providencia; 4. </a:t>
            </a:r>
            <a:r>
              <a:rPr lang="es-ES_tradnl" sz="2800" i="1" dirty="0" err="1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Palenquero</a:t>
            </a:r>
            <a:r>
              <a:rPr lang="es-ES_tradnl" sz="2800" i="1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 de San Basilio; 5. Negro(a), mulato(a), afrocolombiano(a) o afrodescendiente; 6. Ninguno de los anteriores</a:t>
            </a:r>
            <a:r>
              <a:rPr lang="es-ES_tradnl" sz="2800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. </a:t>
            </a:r>
            <a:r>
              <a:rPr lang="es-ES_tradnl" sz="2800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Aquí el resultado del censo mostro un 10,60</a:t>
            </a:r>
            <a:r>
              <a:rPr lang="es-ES_tradnl" sz="2800" dirty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% </a:t>
            </a:r>
            <a:r>
              <a:rPr lang="en-US" sz="2800" dirty="0" smtClean="0">
                <a:latin typeface="Garamond" panose="02020404030301010803" pitchFamily="18" charset="0"/>
                <a:ea typeface="MS PGothic" pitchFamily="34" charset="-128"/>
                <a:cs typeface="ＭＳ Ｐゴシック" charset="0"/>
              </a:rPr>
              <a:t>de personas afro.</a:t>
            </a:r>
            <a:endParaRPr lang="es-CO" dirty="0">
              <a:latin typeface="Garamond" panose="02020404030301010803" pitchFamily="18" charset="0"/>
            </a:endParaRPr>
          </a:p>
          <a:p>
            <a:endParaRPr lang="es-CO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Motivación de la Investigación</a:t>
            </a:r>
            <a:endParaRPr lang="es-CO" sz="2800" b="0" dirty="0"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_tradnl" sz="2800" dirty="0">
                <a:latin typeface="Garamond" panose="02020404030301010803" pitchFamily="18" charset="0"/>
              </a:rPr>
              <a:t>Poner a </a:t>
            </a:r>
            <a:r>
              <a:rPr lang="es-ES_tradnl" sz="2800" dirty="0" smtClean="0">
                <a:latin typeface="Garamond" panose="02020404030301010803" pitchFamily="18" charset="0"/>
              </a:rPr>
              <a:t>prueba, a través de un experimento, </a:t>
            </a:r>
            <a:r>
              <a:rPr lang="es-ES_tradnl" sz="2800" dirty="0">
                <a:latin typeface="Garamond" panose="02020404030301010803" pitchFamily="18" charset="0"/>
              </a:rPr>
              <a:t>el impacto de una serie de </a:t>
            </a:r>
            <a:r>
              <a:rPr lang="es-ES_tradnl" sz="2800" dirty="0" smtClean="0">
                <a:latin typeface="Garamond" panose="02020404030301010803" pitchFamily="18" charset="0"/>
              </a:rPr>
              <a:t>redacciones de preguntas y opciones de respuesta en la </a:t>
            </a:r>
            <a:r>
              <a:rPr lang="es-ES_tradnl" sz="2800" dirty="0" err="1" smtClean="0">
                <a:latin typeface="Garamond" panose="02020404030301010803" pitchFamily="18" charset="0"/>
              </a:rPr>
              <a:t>autoidentificación</a:t>
            </a:r>
            <a:r>
              <a:rPr lang="es-ES_tradnl" sz="2800" dirty="0" smtClean="0">
                <a:latin typeface="Garamond" panose="02020404030301010803" pitchFamily="18" charset="0"/>
              </a:rPr>
              <a:t> étnica.</a:t>
            </a:r>
            <a:endParaRPr lang="es-CO" sz="2500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</a:br>
            <a:r>
              <a:rPr lang="en-US" sz="2800" b="0" dirty="0" err="1" smtClean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Objetivo</a:t>
            </a:r>
            <a:endParaRPr lang="es-CO" sz="2800" b="0" dirty="0"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CO" dirty="0" smtClean="0">
                <a:latin typeface="Garamond" panose="02020404030301010803" pitchFamily="18" charset="0"/>
              </a:rPr>
              <a:t>1. Formulación opciones de preguntas y respuestas</a:t>
            </a:r>
          </a:p>
          <a:p>
            <a:pPr marL="109728" indent="0">
              <a:buNone/>
            </a:pPr>
            <a:endParaRPr lang="es-CO" dirty="0">
              <a:latin typeface="Garamond" panose="02020404030301010803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Garamond" panose="02020404030301010803" pitchFamily="18" charset="0"/>
              </a:rPr>
              <a:t>2. </a:t>
            </a:r>
            <a:r>
              <a:rPr lang="es-CO" dirty="0" smtClean="0">
                <a:latin typeface="Garamond" panose="02020404030301010803" pitchFamily="18" charset="0"/>
              </a:rPr>
              <a:t>Conversación con Grupos Focales</a:t>
            </a:r>
          </a:p>
          <a:p>
            <a:pPr marL="109728" indent="0">
              <a:buNone/>
            </a:pPr>
            <a:endParaRPr lang="es-CO" dirty="0" smtClean="0">
              <a:latin typeface="Garamond" panose="02020404030301010803" pitchFamily="18" charset="0"/>
            </a:endParaRPr>
          </a:p>
          <a:p>
            <a:pPr marL="109728" indent="0">
              <a:buNone/>
            </a:pPr>
            <a:r>
              <a:rPr lang="es-CO" dirty="0" smtClean="0">
                <a:latin typeface="Garamond" panose="02020404030301010803" pitchFamily="18" charset="0"/>
              </a:rPr>
              <a:t>3</a:t>
            </a:r>
            <a:r>
              <a:rPr lang="es-CO" dirty="0">
                <a:latin typeface="Garamond" panose="02020404030301010803" pitchFamily="18" charset="0"/>
              </a:rPr>
              <a:t>. </a:t>
            </a:r>
            <a:r>
              <a:rPr lang="es-CO" dirty="0" smtClean="0">
                <a:latin typeface="Garamond" panose="02020404030301010803" pitchFamily="18" charset="0"/>
              </a:rPr>
              <a:t>Realización Encuestas</a:t>
            </a:r>
            <a:endParaRPr lang="es-CO" dirty="0">
              <a:latin typeface="Garamond" panose="02020404030301010803" pitchFamily="18" charset="0"/>
            </a:endParaRPr>
          </a:p>
          <a:p>
            <a:endParaRPr lang="es-C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CO" sz="2800" b="0" dirty="0" err="1" smtClean="0">
                <a:effectLst/>
                <a:latin typeface="Garamond" pitchFamily="18" charset="0"/>
              </a:rPr>
              <a:t>Orden</a:t>
            </a:r>
            <a:r>
              <a:rPr lang="en-US" altLang="es-CO" sz="2800" b="0" dirty="0" smtClean="0">
                <a:effectLst/>
                <a:latin typeface="Garamond" pitchFamily="18" charset="0"/>
              </a:rPr>
              <a:t> </a:t>
            </a:r>
            <a:r>
              <a:rPr lang="en-US" altLang="es-CO" sz="2800" b="0" dirty="0" err="1" smtClean="0">
                <a:effectLst/>
                <a:latin typeface="Garamond" pitchFamily="18" charset="0"/>
              </a:rPr>
              <a:t>Experimento</a:t>
            </a:r>
            <a:r>
              <a:rPr lang="en-US" altLang="es-CO" sz="2800" dirty="0">
                <a:latin typeface="Garamond" pitchFamily="18" charset="0"/>
              </a:rPr>
              <a:t/>
            </a:r>
            <a:br>
              <a:rPr lang="en-US" altLang="es-CO" sz="2800" dirty="0">
                <a:latin typeface="Garamond" pitchFamily="18" charset="0"/>
              </a:rPr>
            </a:br>
            <a:endParaRPr lang="es-CO" sz="2800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84722"/>
              </p:ext>
            </p:extLst>
          </p:nvPr>
        </p:nvGraphicFramePr>
        <p:xfrm>
          <a:off x="1849438" y="1511300"/>
          <a:ext cx="5581650" cy="3292811"/>
        </p:xfrm>
        <a:graphic>
          <a:graphicData uri="http://schemas.openxmlformats.org/drawingml/2006/table">
            <a:tbl>
              <a:tblPr/>
              <a:tblGrid>
                <a:gridCol w="1646237"/>
                <a:gridCol w="3935413"/>
              </a:tblGrid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</a:t>
                      </a:r>
                      <a:r>
                        <a:rPr kumimoji="0" lang="en-US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1: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Usted se considera: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 2: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¿A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cuál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de los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siguientes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grupos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étnico-raciales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considera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que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pertenece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?: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Pregunta 3: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De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acuerdo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con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su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CULTURA, PUEBLO O RASGOS FÍSICOS, ¿…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es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o se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reconoce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como</a:t>
                      </a:r>
                      <a:r>
                        <a:rPr kumimoji="0" lang="en-US" altLang="es-C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?: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5" name="TextBox 1"/>
          <p:cNvSpPr txBox="1">
            <a:spLocks noChangeArrowheads="1"/>
          </p:cNvSpPr>
          <p:nvPr/>
        </p:nvSpPr>
        <p:spPr bwMode="auto">
          <a:xfrm>
            <a:off x="2494395" y="467014"/>
            <a:ext cx="4626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2800" dirty="0" err="1">
                <a:latin typeface="Garamond" pitchFamily="18" charset="0"/>
              </a:rPr>
              <a:t>Opciones</a:t>
            </a:r>
            <a:r>
              <a:rPr lang="en-US" altLang="es-CO" sz="2800" dirty="0">
                <a:latin typeface="Garamond" pitchFamily="18" charset="0"/>
              </a:rPr>
              <a:t> de </a:t>
            </a:r>
            <a:r>
              <a:rPr lang="en-US" altLang="es-CO" sz="2800" dirty="0" err="1">
                <a:latin typeface="Garamond" pitchFamily="18" charset="0"/>
              </a:rPr>
              <a:t>pregunta</a:t>
            </a:r>
            <a:r>
              <a:rPr lang="en-US" altLang="es-CO" sz="2800" dirty="0">
                <a:latin typeface="Garamond" pitchFamily="18" charset="0"/>
              </a:rPr>
              <a:t> </a:t>
            </a:r>
            <a:r>
              <a:rPr lang="en-US" altLang="es-CO" sz="2800" dirty="0" err="1">
                <a:latin typeface="Garamond" pitchFamily="18" charset="0"/>
              </a:rPr>
              <a:t>utilizadas</a:t>
            </a:r>
            <a:endParaRPr lang="en-US" altLang="es-CO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4000" y="989013"/>
          <a:ext cx="8509000" cy="5059682"/>
        </p:xfrm>
        <a:graphic>
          <a:graphicData uri="http://schemas.openxmlformats.org/drawingml/2006/table">
            <a:tbl>
              <a:tblPr/>
              <a:tblGrid>
                <a:gridCol w="1701800"/>
                <a:gridCol w="1701800"/>
                <a:gridCol w="1701800"/>
                <a:gridCol w="1701800"/>
                <a:gridCol w="1701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Menú A: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Menú B: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Menú C: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Menú D: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Menú E:</a:t>
                      </a:r>
                      <a:endParaRPr kumimoji="0" lang="en-US" altLang="es-C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1. 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1. 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1. 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1. 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1. Indígena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2. ROM o gitano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2. ROM o gitano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2. ROM o gitano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2. ROM o gitano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2. Rom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54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3. Raizal del Archipiélago de San Andrés, Providencia y Santa Catalina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3. Raizal del Archipiélago de San Andrés, Providencia y Santa Catalina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3. Raizal del Archipiélago de San Andrés, Providencia y Santa Catalina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3. Raizal del Archipiélago de San Andrés, Providencia y Santa Catalina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3. Raizal del Archipiélago de San Andrés, Providencia y Santa Catalina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4. 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4. 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4. 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4. 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4. Palenquero de San Basilio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5. Negro/a, 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5. Negro/a, 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5. Negro/a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5. Negro/a, 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5. Negro(a), mulato(a), afrocolombiano(a) o afrodescendiente?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6. Afrocolombiano/a o afrodescendiente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6. Afrocolombiano/a o afrodescendiente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6. Mulato/a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6. Afrocolombiano/a o afrodescendiente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6. Ninguno de los anteriores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7. Blanco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7. Blanco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7. Afrocolombiano/a o afrodescendiente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7. Blanco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8. Mestizo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8. Mestizo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8. Mestizo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8. Otra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9. Ninguna de las anteriores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9. Ninguna de las anteriores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" pitchFamily="34" charset="0"/>
                        </a:rPr>
                        <a:t>10. Otra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 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 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 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Times New Roman" pitchFamily="18" charset="0"/>
                        </a:rPr>
                        <a:t> </a:t>
                      </a:r>
                      <a:endParaRPr kumimoji="0" lang="en-US" alt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448" marR="4444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459" name="TextBox 2"/>
          <p:cNvSpPr txBox="1">
            <a:spLocks noChangeArrowheads="1"/>
          </p:cNvSpPr>
          <p:nvPr/>
        </p:nvSpPr>
        <p:spPr bwMode="auto">
          <a:xfrm>
            <a:off x="2814493" y="305128"/>
            <a:ext cx="3323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CO" sz="2800" dirty="0" err="1">
                <a:latin typeface="Garamond" pitchFamily="18" charset="0"/>
              </a:rPr>
              <a:t>Opciones</a:t>
            </a:r>
            <a:r>
              <a:rPr lang="en-US" altLang="es-CO" sz="2800" dirty="0">
                <a:latin typeface="Garamond" pitchFamily="18" charset="0"/>
              </a:rPr>
              <a:t> de </a:t>
            </a:r>
            <a:r>
              <a:rPr lang="en-US" altLang="es-CO" sz="2800" dirty="0" err="1">
                <a:latin typeface="Garamond" pitchFamily="18" charset="0"/>
              </a:rPr>
              <a:t>respuesta</a:t>
            </a:r>
            <a:endParaRPr lang="en-US" altLang="es-CO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>
                <a:latin typeface="Garamond" panose="02020404030301010803" pitchFamily="18" charset="0"/>
              </a:rPr>
              <a:t>A</a:t>
            </a:r>
            <a:r>
              <a:rPr lang="es-ES_tradnl" dirty="0" smtClean="0">
                <a:latin typeface="Garamond" panose="02020404030301010803" pitchFamily="18" charset="0"/>
              </a:rPr>
              <a:t>lgunos </a:t>
            </a:r>
            <a:r>
              <a:rPr lang="es-ES_tradnl" dirty="0">
                <a:latin typeface="Garamond" panose="02020404030301010803" pitchFamily="18" charset="0"/>
              </a:rPr>
              <a:t>participantes manifestaron que en el censo anterior, el encuestador no hizo la pregunta étnico-racial</a:t>
            </a:r>
            <a:r>
              <a:rPr lang="es-ES_tradnl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s-ES_tradnl" dirty="0" smtClean="0">
                <a:latin typeface="Garamond" panose="02020404030301010803" pitchFamily="18" charset="0"/>
              </a:rPr>
              <a:t>Se piensa que el ultimo resultado esta sesgado por una “negación </a:t>
            </a:r>
            <a:r>
              <a:rPr lang="es-ES_tradnl" dirty="0">
                <a:latin typeface="Garamond" panose="02020404030301010803" pitchFamily="18" charset="0"/>
              </a:rPr>
              <a:t>a la pertenencia étnica” de parte de las personas negras o </a:t>
            </a:r>
            <a:r>
              <a:rPr lang="es-ES_tradnl" dirty="0" err="1" smtClean="0">
                <a:latin typeface="Garamond" panose="02020404030301010803" pitchFamily="18" charset="0"/>
              </a:rPr>
              <a:t>afrocolombianas,dado</a:t>
            </a:r>
            <a:r>
              <a:rPr lang="es-ES_tradnl" dirty="0" smtClean="0">
                <a:latin typeface="Garamond" panose="02020404030301010803" pitchFamily="18" charset="0"/>
              </a:rPr>
              <a:t> </a:t>
            </a:r>
            <a:r>
              <a:rPr lang="es-ES_tradnl" dirty="0">
                <a:latin typeface="Garamond" panose="02020404030301010803" pitchFamily="18" charset="0"/>
              </a:rPr>
              <a:t>que en el contexto nacional existe una fuerte discriminación en distintos escenarios hacia los grupos étnicos </a:t>
            </a:r>
            <a:r>
              <a:rPr lang="es-ES_tradnl" dirty="0" smtClean="0">
                <a:latin typeface="Garamond" panose="02020404030301010803" pitchFamily="18" charset="0"/>
              </a:rPr>
              <a:t>minoritarios.</a:t>
            </a:r>
          </a:p>
          <a:p>
            <a:r>
              <a:rPr lang="es-ES_tradnl" dirty="0">
                <a:latin typeface="Garamond" panose="02020404030301010803" pitchFamily="18" charset="0"/>
              </a:rPr>
              <a:t>Pregunta 1 incentiva a una respuesta más personal </a:t>
            </a:r>
            <a:endParaRPr lang="es-CO" dirty="0">
              <a:latin typeface="Garamond" panose="02020404030301010803" pitchFamily="18" charset="0"/>
            </a:endParaRPr>
          </a:p>
          <a:p>
            <a:r>
              <a:rPr lang="es-ES_tradnl" dirty="0" smtClean="0">
                <a:latin typeface="Garamond" panose="02020404030301010803" pitchFamily="18" charset="0"/>
              </a:rPr>
              <a:t>Pregunta 2 es difícil porque la gente desconoce la definición de étnico.</a:t>
            </a:r>
          </a:p>
          <a:p>
            <a:r>
              <a:rPr lang="es-ES_tradnl" dirty="0" smtClean="0">
                <a:latin typeface="Garamond" panose="02020404030301010803" pitchFamily="18" charset="0"/>
              </a:rPr>
              <a:t>Pregunta 3 una </a:t>
            </a:r>
            <a:r>
              <a:rPr lang="es-ES_tradnl" dirty="0">
                <a:latin typeface="Garamond" panose="02020404030301010803" pitchFamily="18" charset="0"/>
              </a:rPr>
              <a:t>persona puede considerar que pertenece a algún grupo étnico de acuerdo a uno de los criterios y a otro grupo de acuerdo a otro </a:t>
            </a:r>
            <a:r>
              <a:rPr lang="es-ES_tradnl" dirty="0" smtClean="0">
                <a:latin typeface="Garamond" panose="02020404030301010803" pitchFamily="18" charset="0"/>
              </a:rPr>
              <a:t>criterio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effectLst/>
                <a:latin typeface="Garamond" panose="02020404030301010803" pitchFamily="18" charset="0"/>
              </a:rPr>
              <a:t>Grupos</a:t>
            </a:r>
            <a:r>
              <a:rPr lang="en-US" b="0" dirty="0" smtClean="0">
                <a:effectLst/>
                <a:latin typeface="Garamond" panose="02020404030301010803" pitchFamily="18" charset="0"/>
              </a:rPr>
              <a:t> </a:t>
            </a:r>
            <a:r>
              <a:rPr lang="en-US" b="0" dirty="0" err="1" smtClean="0">
                <a:effectLst/>
                <a:latin typeface="Garamond" panose="02020404030301010803" pitchFamily="18" charset="0"/>
              </a:rPr>
              <a:t>Focales</a:t>
            </a:r>
            <a:endParaRPr lang="es-CO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latin typeface="Garamond" panose="02020404030301010803" pitchFamily="18" charset="0"/>
              </a:rPr>
              <a:t>D</a:t>
            </a:r>
            <a:r>
              <a:rPr lang="es-ES_tradnl" dirty="0" smtClean="0">
                <a:latin typeface="Garamond" panose="02020404030301010803" pitchFamily="18" charset="0"/>
              </a:rPr>
              <a:t>ebían </a:t>
            </a:r>
            <a:r>
              <a:rPr lang="es-ES_tradnl" dirty="0">
                <a:latin typeface="Garamond" panose="02020404030301010803" pitchFamily="18" charset="0"/>
              </a:rPr>
              <a:t>incluirse la mayor cantidad de opciones de respuestas posibles, para dar una mejor cuenta de la diversidad del país</a:t>
            </a:r>
            <a:r>
              <a:rPr lang="es-ES_tradnl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s-ES_tradnl" dirty="0" smtClean="0">
                <a:latin typeface="Garamond" panose="02020404030301010803" pitchFamily="18" charset="0"/>
              </a:rPr>
              <a:t>Opción mestizo puede ser un concepto sombrilla producto del mito de nación mestiza (</a:t>
            </a:r>
            <a:r>
              <a:rPr lang="es-ES_tradnl" dirty="0" err="1" smtClean="0">
                <a:latin typeface="Garamond" panose="02020404030301010803" pitchFamily="18" charset="0"/>
              </a:rPr>
              <a:t>Telles</a:t>
            </a:r>
            <a:r>
              <a:rPr lang="es-ES_tradnl" dirty="0" smtClean="0">
                <a:latin typeface="Garamond" panose="02020404030301010803" pitchFamily="18" charset="0"/>
              </a:rPr>
              <a:t> 2004)</a:t>
            </a:r>
          </a:p>
          <a:p>
            <a:r>
              <a:rPr lang="es-ES_tradnl" dirty="0">
                <a:latin typeface="Garamond" panose="02020404030301010803" pitchFamily="18" charset="0"/>
              </a:rPr>
              <a:t>La </a:t>
            </a:r>
            <a:r>
              <a:rPr lang="es-ES_tradnl" dirty="0" smtClean="0">
                <a:latin typeface="Garamond" panose="02020404030301010803" pitchFamily="18" charset="0"/>
              </a:rPr>
              <a:t>opción </a:t>
            </a:r>
            <a:r>
              <a:rPr lang="es-ES_tradnl" dirty="0">
                <a:latin typeface="Garamond" panose="02020404030301010803" pitchFamily="18" charset="0"/>
              </a:rPr>
              <a:t>del censo </a:t>
            </a:r>
            <a:r>
              <a:rPr lang="es-ES_tradnl" dirty="0" smtClean="0">
                <a:latin typeface="Garamond" panose="02020404030301010803" pitchFamily="18" charset="0"/>
              </a:rPr>
              <a:t> que dice </a:t>
            </a:r>
            <a:r>
              <a:rPr lang="es-ES_tradnl" dirty="0">
                <a:latin typeface="Garamond" panose="02020404030301010803" pitchFamily="18" charset="0"/>
              </a:rPr>
              <a:t>“negro/a, mulato/a, afrocolombiano/a o afrodescendiente”, </a:t>
            </a:r>
            <a:r>
              <a:rPr lang="es-ES_tradnl" dirty="0" smtClean="0">
                <a:latin typeface="Garamond" panose="02020404030301010803" pitchFamily="18" charset="0"/>
              </a:rPr>
              <a:t>quiso </a:t>
            </a:r>
            <a:r>
              <a:rPr lang="es-ES_tradnl" dirty="0">
                <a:latin typeface="Garamond" panose="02020404030301010803" pitchFamily="18" charset="0"/>
              </a:rPr>
              <a:t>ser separada por la mayoría de los </a:t>
            </a:r>
            <a:r>
              <a:rPr lang="es-ES_tradnl" dirty="0" smtClean="0">
                <a:latin typeface="Garamond" panose="02020404030301010803" pitchFamily="18" charset="0"/>
              </a:rPr>
              <a:t>participantes.</a:t>
            </a:r>
            <a:endParaRPr lang="es-CO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 smtClean="0">
                <a:effectLst/>
                <a:latin typeface="Garamond" panose="02020404030301010803" pitchFamily="18" charset="0"/>
              </a:rPr>
              <a:t>Grupos</a:t>
            </a:r>
            <a:r>
              <a:rPr lang="en-US" b="0" dirty="0" smtClean="0">
                <a:effectLst/>
                <a:latin typeface="Garamond" panose="02020404030301010803" pitchFamily="18" charset="0"/>
              </a:rPr>
              <a:t> </a:t>
            </a:r>
            <a:r>
              <a:rPr lang="en-US" b="0" dirty="0" err="1" smtClean="0">
                <a:effectLst/>
                <a:latin typeface="Garamond" panose="02020404030301010803" pitchFamily="18" charset="0"/>
              </a:rPr>
              <a:t>Focales</a:t>
            </a:r>
            <a:r>
              <a:rPr lang="en-US" b="0" dirty="0" smtClean="0">
                <a:effectLst/>
                <a:latin typeface="Garamond" panose="02020404030301010803" pitchFamily="18" charset="0"/>
              </a:rPr>
              <a:t>: </a:t>
            </a:r>
            <a:r>
              <a:rPr lang="en-US" b="0" dirty="0" err="1" smtClean="0">
                <a:effectLst/>
                <a:latin typeface="Garamond" panose="02020404030301010803" pitchFamily="18" charset="0"/>
              </a:rPr>
              <a:t>Opciones</a:t>
            </a:r>
            <a:r>
              <a:rPr lang="en-US" b="0" dirty="0" smtClean="0">
                <a:effectLst/>
                <a:latin typeface="Garamond" panose="02020404030301010803" pitchFamily="18" charset="0"/>
              </a:rPr>
              <a:t> de </a:t>
            </a:r>
            <a:r>
              <a:rPr lang="en-US" b="0" dirty="0" err="1" smtClean="0">
                <a:effectLst/>
                <a:latin typeface="Garamond" panose="02020404030301010803" pitchFamily="18" charset="0"/>
              </a:rPr>
              <a:t>Respuesta</a:t>
            </a:r>
            <a:endParaRPr lang="es-CO" b="0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19710</TotalTime>
  <Words>1776</Words>
  <Application>Microsoft Office PowerPoint</Application>
  <PresentationFormat>On-screen Show (4:3)</PresentationFormat>
  <Paragraphs>346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Elementos técnicos para el fortalecimiento de las preguntas sobre las variables étnico-raciales en censos y encuestas colombianas: Avances y hallazgos principales</vt:lpstr>
      <vt:lpstr>PowerPoint Presentation</vt:lpstr>
      <vt:lpstr>Motivación de la Investigación</vt:lpstr>
      <vt:lpstr> Objetivo</vt:lpstr>
      <vt:lpstr>Orden Experimento </vt:lpstr>
      <vt:lpstr>PowerPoint Presentation</vt:lpstr>
      <vt:lpstr>PowerPoint Presentation</vt:lpstr>
      <vt:lpstr>Grupos Focales</vt:lpstr>
      <vt:lpstr>Grupos Focales: Opciones de Respuesta</vt:lpstr>
      <vt:lpstr>Orden Encuesta</vt:lpstr>
      <vt:lpstr>PowerPoint Presentation</vt:lpstr>
      <vt:lpstr>PowerPoint Presentation</vt:lpstr>
      <vt:lpstr>Diferencia de medias entre preguntas</vt:lpstr>
      <vt:lpstr>Diferencia de medias entre menús de respuestas</vt:lpstr>
      <vt:lpstr>Metodologia:Regresión Logística </vt:lpstr>
      <vt:lpstr>PowerPoint Presentation</vt:lpstr>
      <vt:lpstr>PowerPoint Presentation</vt:lpstr>
      <vt:lpstr>Principales Hallazgos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SVS</dc:creator>
  <cp:lastModifiedBy>Nancy Doolan</cp:lastModifiedBy>
  <cp:revision>41</cp:revision>
  <dcterms:created xsi:type="dcterms:W3CDTF">2014-02-12T17:14:51Z</dcterms:created>
  <dcterms:modified xsi:type="dcterms:W3CDTF">2015-03-19T19:41:38Z</dcterms:modified>
</cp:coreProperties>
</file>