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9" r:id="rId7"/>
    <p:sldId id="270" r:id="rId8"/>
    <p:sldId id="271" r:id="rId9"/>
    <p:sldId id="272" r:id="rId10"/>
    <p:sldId id="273" r:id="rId11"/>
    <p:sldId id="279" r:id="rId12"/>
    <p:sldId id="289" r:id="rId13"/>
    <p:sldId id="257" r:id="rId14"/>
    <p:sldId id="258" r:id="rId15"/>
    <p:sldId id="259" r:id="rId16"/>
    <p:sldId id="260" r:id="rId17"/>
    <p:sldId id="274" r:id="rId18"/>
    <p:sldId id="275" r:id="rId19"/>
    <p:sldId id="278" r:id="rId20"/>
    <p:sldId id="276" r:id="rId21"/>
    <p:sldId id="277" r:id="rId22"/>
    <p:sldId id="280" r:id="rId23"/>
    <p:sldId id="281" r:id="rId24"/>
    <p:sldId id="282" r:id="rId25"/>
    <p:sldId id="286" r:id="rId26"/>
    <p:sldId id="283" r:id="rId27"/>
    <p:sldId id="284" r:id="rId28"/>
    <p:sldId id="285" r:id="rId29"/>
    <p:sldId id="287" r:id="rId30"/>
    <p:sldId id="288" r:id="rId3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99" d="100"/>
          <a:sy n="99" d="100"/>
        </p:scale>
        <p:origin x="-12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s%2010,%2011%20y%201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s%2010,%2011%20y%201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s%2010,%2011%20y%2012.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OWEREDGE\h\Programa%20Fundaci&#243;n%20Ford\Seminario%20Internacional_Noviembre%202014\Presentaciones%20Fernando%20Urrea%20seminario\PERLA%20Colombia\Gr&#225;fico%201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Copia%20de%20Gr&#225;fico%2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4.xlsx" TargetMode="External"/></Relationships>
</file>

<file path=ppt/charts/_rels/chart5.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POWEREDGE\h\Programa%20Fundaci&#243;n%20Ford\Seminario%20Internacional_Noviembre%202014\Presentaciones%20Fernando%20Urrea%20seminario\PERLA%20Colombia\Gr&#225;fico%20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6.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7.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8.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lang="es-ES" sz="1800"/>
            </a:pPr>
            <a:r>
              <a:rPr lang="es-CO" sz="1800" b="1" i="0" u="none" strike="noStrike" baseline="0" dirty="0" smtClean="0">
                <a:effectLst/>
              </a:rPr>
              <a:t>Gráfico 1. Peso porcentual de las poblaciones Indígena y Afrodescendiente en los censos de población de Colombia</a:t>
            </a:r>
            <a:endParaRPr lang="es-CO" sz="1800" dirty="0"/>
          </a:p>
        </c:rich>
      </c:tx>
      <c:overlay val="0"/>
    </c:title>
    <c:autoTitleDeleted val="0"/>
    <c:plotArea>
      <c:layout>
        <c:manualLayout>
          <c:layoutTarget val="inner"/>
          <c:xMode val="edge"/>
          <c:yMode val="edge"/>
          <c:x val="6.6196818773771995E-2"/>
          <c:y val="0.16523465004030699"/>
          <c:w val="0.91644665583115903"/>
          <c:h val="0.75366592854883296"/>
        </c:manualLayout>
      </c:layout>
      <c:barChart>
        <c:barDir val="bar"/>
        <c:grouping val="clustered"/>
        <c:varyColors val="0"/>
        <c:ser>
          <c:idx val="0"/>
          <c:order val="0"/>
          <c:tx>
            <c:v>Indígena</c:v>
          </c:tx>
          <c:spPr>
            <a:solidFill>
              <a:schemeClr val="bg1">
                <a:lumMod val="65000"/>
              </a:schemeClr>
            </a:solidFill>
          </c:spPr>
          <c:invertIfNegative val="0"/>
          <c:dLbls>
            <c:spPr>
              <a:noFill/>
              <a:ln>
                <a:noFill/>
              </a:ln>
              <a:effectLst/>
            </c:spPr>
            <c:txPr>
              <a:bodyPr/>
              <a:lstStyle/>
              <a:p>
                <a:pPr>
                  <a:defRPr lang="es-ES"/>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[1]Census!$B$105:$B$113</c:f>
              <c:numCache>
                <c:formatCode>General</c:formatCode>
                <c:ptCount val="9"/>
                <c:pt idx="0">
                  <c:v>1912</c:v>
                </c:pt>
                <c:pt idx="1">
                  <c:v>1918</c:v>
                </c:pt>
                <c:pt idx="2">
                  <c:v>1938</c:v>
                </c:pt>
                <c:pt idx="3">
                  <c:v>1951</c:v>
                </c:pt>
                <c:pt idx="4">
                  <c:v>1964</c:v>
                </c:pt>
                <c:pt idx="5">
                  <c:v>1973</c:v>
                </c:pt>
                <c:pt idx="6">
                  <c:v>1985</c:v>
                </c:pt>
                <c:pt idx="7">
                  <c:v>1993</c:v>
                </c:pt>
                <c:pt idx="8">
                  <c:v>2005</c:v>
                </c:pt>
              </c:numCache>
            </c:numRef>
          </c:cat>
          <c:val>
            <c:numRef>
              <c:f>[1]Census!$C$105:$C$113</c:f>
              <c:numCache>
                <c:formatCode>General</c:formatCode>
                <c:ptCount val="9"/>
                <c:pt idx="0">
                  <c:v>6.8</c:v>
                </c:pt>
                <c:pt idx="1">
                  <c:v>2.7</c:v>
                </c:pt>
                <c:pt idx="2">
                  <c:v>1.1499999999999999</c:v>
                </c:pt>
                <c:pt idx="3">
                  <c:v>1.4</c:v>
                </c:pt>
                <c:pt idx="4">
                  <c:v>0.7</c:v>
                </c:pt>
                <c:pt idx="5">
                  <c:v>1.9</c:v>
                </c:pt>
                <c:pt idx="6">
                  <c:v>0.8</c:v>
                </c:pt>
                <c:pt idx="7">
                  <c:v>1.6</c:v>
                </c:pt>
                <c:pt idx="8">
                  <c:v>3.4</c:v>
                </c:pt>
              </c:numCache>
            </c:numRef>
          </c:val>
        </c:ser>
        <c:ser>
          <c:idx val="1"/>
          <c:order val="1"/>
          <c:tx>
            <c:v>Afrodescendiente</c:v>
          </c:tx>
          <c:spPr>
            <a:solidFill>
              <a:schemeClr val="tx1">
                <a:lumMod val="85000"/>
                <a:lumOff val="15000"/>
              </a:schemeClr>
            </a:solidFill>
          </c:spPr>
          <c:invertIfNegative val="0"/>
          <c:dLbls>
            <c:dLbl>
              <c:idx val="1"/>
              <c:tx>
                <c:rich>
                  <a:bodyPr/>
                  <a:lstStyle/>
                  <a:p>
                    <a:r>
                      <a:rPr lang="en-US"/>
                      <a:t>6.0</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lang="es-ES"/>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[1]Census!$B$105:$B$113</c:f>
              <c:numCache>
                <c:formatCode>General</c:formatCode>
                <c:ptCount val="9"/>
                <c:pt idx="0">
                  <c:v>1912</c:v>
                </c:pt>
                <c:pt idx="1">
                  <c:v>1918</c:v>
                </c:pt>
                <c:pt idx="2">
                  <c:v>1938</c:v>
                </c:pt>
                <c:pt idx="3">
                  <c:v>1951</c:v>
                </c:pt>
                <c:pt idx="4">
                  <c:v>1964</c:v>
                </c:pt>
                <c:pt idx="5">
                  <c:v>1973</c:v>
                </c:pt>
                <c:pt idx="6">
                  <c:v>1985</c:v>
                </c:pt>
                <c:pt idx="7">
                  <c:v>1993</c:v>
                </c:pt>
                <c:pt idx="8">
                  <c:v>2005</c:v>
                </c:pt>
              </c:numCache>
            </c:numRef>
          </c:cat>
          <c:val>
            <c:numRef>
              <c:f>[1]Census!$D$105:$D$113</c:f>
              <c:numCache>
                <c:formatCode>General</c:formatCode>
                <c:ptCount val="9"/>
                <c:pt idx="0">
                  <c:v>6.4</c:v>
                </c:pt>
                <c:pt idx="1">
                  <c:v>6</c:v>
                </c:pt>
                <c:pt idx="2">
                  <c:v>0</c:v>
                </c:pt>
                <c:pt idx="3">
                  <c:v>0</c:v>
                </c:pt>
                <c:pt idx="4">
                  <c:v>0</c:v>
                </c:pt>
                <c:pt idx="5">
                  <c:v>0</c:v>
                </c:pt>
                <c:pt idx="6">
                  <c:v>0</c:v>
                </c:pt>
                <c:pt idx="7">
                  <c:v>1.5</c:v>
                </c:pt>
                <c:pt idx="8">
                  <c:v>10.6</c:v>
                </c:pt>
              </c:numCache>
            </c:numRef>
          </c:val>
        </c:ser>
        <c:dLbls>
          <c:showLegendKey val="0"/>
          <c:showVal val="1"/>
          <c:showCatName val="0"/>
          <c:showSerName val="0"/>
          <c:showPercent val="0"/>
          <c:showBubbleSize val="0"/>
        </c:dLbls>
        <c:gapWidth val="150"/>
        <c:overlap val="-25"/>
        <c:axId val="45059072"/>
        <c:axId val="45060864"/>
      </c:barChart>
      <c:catAx>
        <c:axId val="45059072"/>
        <c:scaling>
          <c:orientation val="minMax"/>
        </c:scaling>
        <c:delete val="0"/>
        <c:axPos val="l"/>
        <c:numFmt formatCode="General" sourceLinked="1"/>
        <c:majorTickMark val="none"/>
        <c:minorTickMark val="none"/>
        <c:tickLblPos val="nextTo"/>
        <c:txPr>
          <a:bodyPr/>
          <a:lstStyle/>
          <a:p>
            <a:pPr>
              <a:defRPr lang="es-ES" sz="1200"/>
            </a:pPr>
            <a:endParaRPr lang="en-US"/>
          </a:p>
        </c:txPr>
        <c:crossAx val="45060864"/>
        <c:crosses val="autoZero"/>
        <c:auto val="1"/>
        <c:lblAlgn val="ctr"/>
        <c:lblOffset val="100"/>
        <c:noMultiLvlLbl val="0"/>
      </c:catAx>
      <c:valAx>
        <c:axId val="45060864"/>
        <c:scaling>
          <c:orientation val="minMax"/>
        </c:scaling>
        <c:delete val="1"/>
        <c:axPos val="b"/>
        <c:numFmt formatCode="General" sourceLinked="1"/>
        <c:majorTickMark val="out"/>
        <c:minorTickMark val="none"/>
        <c:tickLblPos val="nextTo"/>
        <c:crossAx val="45059072"/>
        <c:crosses val="autoZero"/>
        <c:crossBetween val="between"/>
      </c:valAx>
      <c:spPr>
        <a:ln w="3175" cmpd="sng">
          <a:solidFill>
            <a:schemeClr val="bg2">
              <a:lumMod val="50000"/>
              <a:alpha val="95000"/>
            </a:schemeClr>
          </a:solidFill>
        </a:ln>
      </c:spPr>
    </c:plotArea>
    <c:legend>
      <c:legendPos val="b"/>
      <c:overlay val="0"/>
      <c:txPr>
        <a:bodyPr/>
        <a:lstStyle/>
        <a:p>
          <a:pPr>
            <a:defRPr lang="es-ES" sz="1100"/>
          </a:pPr>
          <a:endParaRPr lang="en-US"/>
        </a:p>
      </c:txPr>
    </c:legend>
    <c:plotVisOnly val="1"/>
    <c:dispBlanksAs val="gap"/>
    <c:showDLblsOverMax val="0"/>
  </c:chart>
  <c:spPr>
    <a:ln w="9525">
      <a:solidFill>
        <a:schemeClr val="tx1">
          <a:lumMod val="85000"/>
          <a:lumOff val="15000"/>
        </a:schemeClr>
      </a:solid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1"/>
          <c:order val="0"/>
          <c:tx>
            <c:v>Sí, ha ocurrido</c:v>
          </c:tx>
          <c:invertIfNegative val="0"/>
          <c:dLbls>
            <c:dLbl>
              <c:idx val="5"/>
              <c:layout>
                <c:manualLayout>
                  <c:x val="-8.34518436035376E-17"/>
                  <c:y val="8.8194444444444492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s-ES" sz="1100" b="0"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'experien by skin color 5 years'!$D$53:$K$54</c:f>
              <c:multiLvlStrCache>
                <c:ptCount val="8"/>
                <c:lvl>
                  <c:pt idx="0">
                    <c:v>Negro-a</c:v>
                  </c:pt>
                  <c:pt idx="1">
                    <c:v>Indígena</c:v>
                  </c:pt>
                  <c:pt idx="2">
                    <c:v>Mulato-a</c:v>
                  </c:pt>
                  <c:pt idx="3">
                    <c:v>Mestizo-a</c:v>
                  </c:pt>
                  <c:pt idx="4">
                    <c:v>Blanco-a</c:v>
                  </c:pt>
                  <c:pt idx="5">
                    <c:v>Oscuro</c:v>
                  </c:pt>
                  <c:pt idx="6">
                    <c:v>Intermedio</c:v>
                  </c:pt>
                  <c:pt idx="7">
                    <c:v>Claro</c:v>
                  </c:pt>
                </c:lvl>
                <c:lvl>
                  <c:pt idx="0">
                    <c:v>Autoidentidad étnica-racial</c:v>
                  </c:pt>
                  <c:pt idx="5">
                    <c:v>Color de piel</c:v>
                  </c:pt>
                </c:lvl>
              </c:multiLvlStrCache>
            </c:multiLvlStrRef>
          </c:cat>
          <c:val>
            <c:numRef>
              <c:f>'experien by skin color 5 years'!$D$55:$K$55</c:f>
              <c:numCache>
                <c:formatCode>0.0</c:formatCode>
                <c:ptCount val="8"/>
                <c:pt idx="0">
                  <c:v>34.6</c:v>
                </c:pt>
                <c:pt idx="1">
                  <c:v>20</c:v>
                </c:pt>
                <c:pt idx="2">
                  <c:v>14.3</c:v>
                </c:pt>
                <c:pt idx="3">
                  <c:v>10.4</c:v>
                </c:pt>
                <c:pt idx="4">
                  <c:v>4.0999999999999996</c:v>
                </c:pt>
                <c:pt idx="5">
                  <c:v>32.411674347158211</c:v>
                </c:pt>
                <c:pt idx="6">
                  <c:v>10.19108280254777</c:v>
                </c:pt>
                <c:pt idx="7">
                  <c:v>4.838709677419355</c:v>
                </c:pt>
              </c:numCache>
            </c:numRef>
          </c:val>
        </c:ser>
        <c:dLbls>
          <c:showLegendKey val="0"/>
          <c:showVal val="0"/>
          <c:showCatName val="0"/>
          <c:showSerName val="0"/>
          <c:showPercent val="0"/>
          <c:showBubbleSize val="0"/>
        </c:dLbls>
        <c:gapWidth val="150"/>
        <c:axId val="55593216"/>
        <c:axId val="55603200"/>
      </c:barChart>
      <c:catAx>
        <c:axId val="55593216"/>
        <c:scaling>
          <c:orientation val="minMax"/>
        </c:scaling>
        <c:delete val="0"/>
        <c:axPos val="b"/>
        <c:numFmt formatCode="General" sourceLinked="1"/>
        <c:majorTickMark val="none"/>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n-US"/>
          </a:p>
        </c:txPr>
        <c:crossAx val="55603200"/>
        <c:crosses val="autoZero"/>
        <c:auto val="1"/>
        <c:lblAlgn val="ctr"/>
        <c:lblOffset val="100"/>
        <c:noMultiLvlLbl val="0"/>
      </c:catAx>
      <c:valAx>
        <c:axId val="55603200"/>
        <c:scaling>
          <c:orientation val="minMax"/>
          <c:max val="50"/>
        </c:scaling>
        <c:delete val="0"/>
        <c:axPos val="l"/>
        <c:majorGridlines/>
        <c:numFmt formatCode="0.0" sourceLinked="1"/>
        <c:majorTickMark val="none"/>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n-US"/>
          </a:p>
        </c:txPr>
        <c:crossAx val="55593216"/>
        <c:crosses val="autoZero"/>
        <c:crossBetween val="between"/>
      </c:valAx>
      <c:spPr>
        <a:ln w="3175">
          <a:solidFill>
            <a:schemeClr val="bg2">
              <a:lumMod val="50000"/>
            </a:schemeClr>
          </a:solidFill>
        </a:ln>
      </c:spPr>
    </c:plotArea>
    <c:legend>
      <c:legendPos val="b"/>
      <c:overlay val="0"/>
      <c:txPr>
        <a:bodyPr/>
        <a:lstStyle/>
        <a:p>
          <a:pPr>
            <a:defRPr lang="es-ES" sz="1100" b="0" i="0" u="none" strike="noStrike" baseline="0">
              <a:solidFill>
                <a:srgbClr val="000000"/>
              </a:solidFill>
              <a:latin typeface="Calibri"/>
              <a:ea typeface="Calibri"/>
              <a:cs typeface="Calibri"/>
            </a:defRPr>
          </a:pPr>
          <a:endParaRPr lang="en-US"/>
        </a:p>
      </c:txPr>
    </c:legend>
    <c:plotVisOnly val="1"/>
    <c:dispBlanksAs val="gap"/>
    <c:showDLblsOverMax val="0"/>
  </c:chart>
  <c:spPr>
    <a:ln>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1"/>
          <c:order val="0"/>
          <c:tx>
            <c:strRef>
              <c:f>'experie by econo status 5 years'!$E$57</c:f>
              <c:strCache>
                <c:ptCount val="1"/>
                <c:pt idx="0">
                  <c:v>Sí, ha ocurrido</c:v>
                </c:pt>
              </c:strCache>
            </c:strRef>
          </c:tx>
          <c:invertIfNegative val="0"/>
          <c:dLbls>
            <c:dLbl>
              <c:idx val="0"/>
              <c:layout>
                <c:manualLayout>
                  <c:x val="0"/>
                  <c:y val="6.1736111111111103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s-ES" sz="1100" b="0"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'experie by econo status 5 years'!$F$55:$M$56</c:f>
              <c:multiLvlStrCache>
                <c:ptCount val="8"/>
                <c:lvl>
                  <c:pt idx="0">
                    <c:v>Negro-a</c:v>
                  </c:pt>
                  <c:pt idx="1">
                    <c:v>Indígena</c:v>
                  </c:pt>
                  <c:pt idx="2">
                    <c:v>Mulato-a</c:v>
                  </c:pt>
                  <c:pt idx="3">
                    <c:v>Mestizo-a</c:v>
                  </c:pt>
                  <c:pt idx="4">
                    <c:v>Blanco-a</c:v>
                  </c:pt>
                  <c:pt idx="5">
                    <c:v>Oscuro</c:v>
                  </c:pt>
                  <c:pt idx="6">
                    <c:v>Intermedio</c:v>
                  </c:pt>
                  <c:pt idx="7">
                    <c:v>Claro</c:v>
                  </c:pt>
                </c:lvl>
                <c:lvl>
                  <c:pt idx="0">
                    <c:v>Autoidentidad étnica-racial</c:v>
                  </c:pt>
                  <c:pt idx="5">
                    <c:v>Color de piel</c:v>
                  </c:pt>
                </c:lvl>
              </c:multiLvlStrCache>
            </c:multiLvlStrRef>
          </c:cat>
          <c:val>
            <c:numRef>
              <c:f>'experie by econo status 5 years'!$F$57:$M$57</c:f>
              <c:numCache>
                <c:formatCode>0.0</c:formatCode>
                <c:ptCount val="8"/>
                <c:pt idx="0">
                  <c:v>48.2</c:v>
                </c:pt>
                <c:pt idx="1">
                  <c:v>36.300000000000011</c:v>
                </c:pt>
                <c:pt idx="2">
                  <c:v>28.6</c:v>
                </c:pt>
                <c:pt idx="3">
                  <c:v>27.9</c:v>
                </c:pt>
                <c:pt idx="4">
                  <c:v>25.599999999999991</c:v>
                </c:pt>
                <c:pt idx="5">
                  <c:v>35.483870967741929</c:v>
                </c:pt>
                <c:pt idx="6">
                  <c:v>30.084745762711862</c:v>
                </c:pt>
                <c:pt idx="7">
                  <c:v>26.27345844504022</c:v>
                </c:pt>
              </c:numCache>
            </c:numRef>
          </c:val>
        </c:ser>
        <c:dLbls>
          <c:showLegendKey val="0"/>
          <c:showVal val="0"/>
          <c:showCatName val="0"/>
          <c:showSerName val="0"/>
          <c:showPercent val="0"/>
          <c:showBubbleSize val="0"/>
        </c:dLbls>
        <c:gapWidth val="150"/>
        <c:axId val="55631872"/>
        <c:axId val="55633408"/>
      </c:barChart>
      <c:catAx>
        <c:axId val="55631872"/>
        <c:scaling>
          <c:orientation val="minMax"/>
        </c:scaling>
        <c:delete val="0"/>
        <c:axPos val="b"/>
        <c:numFmt formatCode="General"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n-US"/>
          </a:p>
        </c:txPr>
        <c:crossAx val="55633408"/>
        <c:crosses val="autoZero"/>
        <c:auto val="1"/>
        <c:lblAlgn val="ctr"/>
        <c:lblOffset val="100"/>
        <c:noMultiLvlLbl val="0"/>
      </c:catAx>
      <c:valAx>
        <c:axId val="55633408"/>
        <c:scaling>
          <c:orientation val="minMax"/>
          <c:max val="50"/>
        </c:scaling>
        <c:delete val="0"/>
        <c:axPos val="l"/>
        <c:majorGridlines/>
        <c:numFmt formatCode="0.0"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n-US"/>
          </a:p>
        </c:txPr>
        <c:crossAx val="55631872"/>
        <c:crosses val="autoZero"/>
        <c:crossBetween val="between"/>
      </c:valAx>
      <c:spPr>
        <a:ln w="3175">
          <a:solidFill>
            <a:schemeClr val="bg2">
              <a:lumMod val="50000"/>
            </a:schemeClr>
          </a:solidFill>
        </a:ln>
      </c:spPr>
    </c:plotArea>
    <c:legend>
      <c:legendPos val="b"/>
      <c:overlay val="0"/>
      <c:txPr>
        <a:bodyPr/>
        <a:lstStyle/>
        <a:p>
          <a:pPr>
            <a:defRPr lang="es-ES" sz="1100" b="0" i="0" u="none" strike="noStrike" baseline="0">
              <a:solidFill>
                <a:srgbClr val="000000"/>
              </a:solidFill>
              <a:latin typeface="Calibri"/>
              <a:ea typeface="Calibri"/>
              <a:cs typeface="Calibri"/>
            </a:defRPr>
          </a:pPr>
          <a:endParaRPr lang="en-US"/>
        </a:p>
      </c:txPr>
    </c:legend>
    <c:plotVisOnly val="1"/>
    <c:dispBlanksAs val="gap"/>
    <c:showDLblsOverMax val="0"/>
  </c:chart>
  <c:spPr>
    <a:ln>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bg1">
                <a:lumMod val="50000"/>
              </a:schemeClr>
            </a:solidFill>
          </c:spPr>
          <c:invertIfNegative val="0"/>
          <c:dLbls>
            <c:spPr>
              <a:noFill/>
              <a:ln>
                <a:noFill/>
              </a:ln>
              <a:effectLst/>
            </c:spPr>
            <c:txPr>
              <a:bodyPr wrap="square" lIns="38100" tIns="19050" rIns="38100" bIns="19050" anchor="ctr">
                <a:spAutoFit/>
              </a:bodyPr>
              <a:lstStyle/>
              <a:p>
                <a:pPr>
                  <a:defRPr lang="es-ES" sz="11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'improve race'!$C$51:$J$52</c:f>
              <c:multiLvlStrCache>
                <c:ptCount val="8"/>
                <c:lvl>
                  <c:pt idx="0">
                    <c:v>Negro-a</c:v>
                  </c:pt>
                  <c:pt idx="1">
                    <c:v>Mulato-a</c:v>
                  </c:pt>
                  <c:pt idx="2">
                    <c:v>Indígena</c:v>
                  </c:pt>
                  <c:pt idx="3">
                    <c:v>Mestizo-a</c:v>
                  </c:pt>
                  <c:pt idx="4">
                    <c:v>Blanco-a</c:v>
                  </c:pt>
                  <c:pt idx="5">
                    <c:v>Oscurso</c:v>
                  </c:pt>
                  <c:pt idx="6">
                    <c:v>Intermedio</c:v>
                  </c:pt>
                  <c:pt idx="7">
                    <c:v>Claro</c:v>
                  </c:pt>
                </c:lvl>
                <c:lvl>
                  <c:pt idx="0">
                    <c:v>Autoidentidad étnica-racial</c:v>
                  </c:pt>
                  <c:pt idx="5">
                    <c:v>Color de piel</c:v>
                  </c:pt>
                </c:lvl>
              </c:multiLvlStrCache>
            </c:multiLvlStrRef>
          </c:cat>
          <c:val>
            <c:numRef>
              <c:f>'improve race'!$C$53:$J$53</c:f>
              <c:numCache>
                <c:formatCode>General</c:formatCode>
                <c:ptCount val="8"/>
                <c:pt idx="0">
                  <c:v>42.1</c:v>
                </c:pt>
                <c:pt idx="1">
                  <c:v>35.700000000000003</c:v>
                </c:pt>
                <c:pt idx="2" formatCode="0.0">
                  <c:v>25</c:v>
                </c:pt>
                <c:pt idx="3">
                  <c:v>15.8</c:v>
                </c:pt>
                <c:pt idx="4" formatCode="0.0">
                  <c:v>10</c:v>
                </c:pt>
                <c:pt idx="5" formatCode="0.0">
                  <c:v>36.923076923076927</c:v>
                </c:pt>
                <c:pt idx="6" formatCode="0.0">
                  <c:v>19.279661016949149</c:v>
                </c:pt>
                <c:pt idx="7" formatCode="0.0">
                  <c:v>13.90374331550802</c:v>
                </c:pt>
              </c:numCache>
            </c:numRef>
          </c:val>
        </c:ser>
        <c:dLbls>
          <c:showLegendKey val="0"/>
          <c:showVal val="0"/>
          <c:showCatName val="0"/>
          <c:showSerName val="0"/>
          <c:showPercent val="0"/>
          <c:showBubbleSize val="0"/>
        </c:dLbls>
        <c:gapWidth val="150"/>
        <c:axId val="55258112"/>
        <c:axId val="55284480"/>
      </c:barChart>
      <c:catAx>
        <c:axId val="55258112"/>
        <c:scaling>
          <c:orientation val="minMax"/>
        </c:scaling>
        <c:delete val="0"/>
        <c:axPos val="b"/>
        <c:numFmt formatCode="General"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n-US"/>
          </a:p>
        </c:txPr>
        <c:crossAx val="55284480"/>
        <c:crosses val="autoZero"/>
        <c:auto val="1"/>
        <c:lblAlgn val="ctr"/>
        <c:lblOffset val="100"/>
        <c:noMultiLvlLbl val="0"/>
      </c:catAx>
      <c:valAx>
        <c:axId val="55284480"/>
        <c:scaling>
          <c:orientation val="minMax"/>
        </c:scaling>
        <c:delete val="0"/>
        <c:axPos val="l"/>
        <c:majorGridlines/>
        <c:numFmt formatCode="General"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n-US"/>
          </a:p>
        </c:txPr>
        <c:crossAx val="55258112"/>
        <c:crosses val="autoZero"/>
        <c:crossBetween val="between"/>
      </c:valAx>
      <c:spPr>
        <a:ln w="3175">
          <a:solidFill>
            <a:schemeClr val="bg2">
              <a:lumMod val="50000"/>
            </a:schemeClr>
          </a:solidFill>
        </a:ln>
      </c:spPr>
    </c:plotArea>
    <c:plotVisOnly val="1"/>
    <c:dispBlanksAs val="gap"/>
    <c:showDLblsOverMax val="0"/>
  </c:chart>
  <c:spPr>
    <a:ln>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48358097965993002"/>
          <c:y val="8.0224618825673305E-2"/>
          <c:w val="0.475212027238683"/>
          <c:h val="0.83938500691574103"/>
        </c:manualLayout>
      </c:layout>
      <c:barChart>
        <c:barDir val="bar"/>
        <c:grouping val="stacked"/>
        <c:varyColors val="0"/>
        <c:ser>
          <c:idx val="0"/>
          <c:order val="0"/>
          <c:invertIfNegative val="0"/>
          <c:cat>
            <c:strRef>
              <c:f>'Figure 3.16'!$D$7:$D$14</c:f>
              <c:strCache>
                <c:ptCount val="8"/>
                <c:pt idx="0">
                  <c:v>El gobierno debe proteger las tierras indígenas</c:v>
                </c:pt>
                <c:pt idx="1">
                  <c:v>Las escuelas deben enseñar la historia de los pueblos indígenas</c:v>
                </c:pt>
                <c:pt idx="2">
                  <c:v>Las escuelas deben enseñar la historia de los afrodescendientes</c:v>
                </c:pt>
                <c:pt idx="3">
                  <c:v>Favorece la acción afirmativa en las universidades para los indígenas</c:v>
                </c:pt>
                <c:pt idx="4">
                  <c:v>Favorece la acción afirmativa para los afrodescendientes</c:v>
                </c:pt>
                <c:pt idx="5">
                  <c:v>Favorece la legislación antidiscriminación para los indígenas</c:v>
                </c:pt>
                <c:pt idx="6">
                  <c:v>Favorece la legislación antidiscriminación para los afrodescendientes</c:v>
                </c:pt>
                <c:pt idx="7">
                  <c:v>Apoya las organizaciones afrodescendientes</c:v>
                </c:pt>
              </c:strCache>
            </c:strRef>
          </c:cat>
          <c:val>
            <c:numRef>
              <c:f>'Figure 3.16'!$E$7:$E$14</c:f>
              <c:numCache>
                <c:formatCode>General</c:formatCode>
                <c:ptCount val="8"/>
              </c:numCache>
            </c:numRef>
          </c:val>
        </c:ser>
        <c:ser>
          <c:idx val="1"/>
          <c:order val="1"/>
          <c:invertIfNegative val="0"/>
          <c:cat>
            <c:strRef>
              <c:f>'Figure 3.16'!$D$7:$D$14</c:f>
              <c:strCache>
                <c:ptCount val="8"/>
                <c:pt idx="0">
                  <c:v>El gobierno debe proteger las tierras indígenas</c:v>
                </c:pt>
                <c:pt idx="1">
                  <c:v>Las escuelas deben enseñar la historia de los pueblos indígenas</c:v>
                </c:pt>
                <c:pt idx="2">
                  <c:v>Las escuelas deben enseñar la historia de los afrodescendientes</c:v>
                </c:pt>
                <c:pt idx="3">
                  <c:v>Favorece la acción afirmativa en las universidades para los indígenas</c:v>
                </c:pt>
                <c:pt idx="4">
                  <c:v>Favorece la acción afirmativa para los afrodescendientes</c:v>
                </c:pt>
                <c:pt idx="5">
                  <c:v>Favorece la legislación antidiscriminación para los indígenas</c:v>
                </c:pt>
                <c:pt idx="6">
                  <c:v>Favorece la legislación antidiscriminación para los afrodescendientes</c:v>
                </c:pt>
                <c:pt idx="7">
                  <c:v>Apoya las organizaciones afrodescendientes</c:v>
                </c:pt>
              </c:strCache>
            </c:strRef>
          </c:cat>
          <c:val>
            <c:numRef>
              <c:f>'Figure 3.16'!$F$7:$F$14</c:f>
              <c:numCache>
                <c:formatCode>General</c:formatCode>
                <c:ptCount val="8"/>
              </c:numCache>
            </c:numRef>
          </c:val>
        </c:ser>
        <c:ser>
          <c:idx val="2"/>
          <c:order val="2"/>
          <c:invertIfNegative val="0"/>
          <c:dLbls>
            <c:dLbl>
              <c:idx val="0"/>
              <c:layout>
                <c:manualLayout>
                  <c:x val="0.2563937781509090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0.24191343955608399"/>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
              <c:layout>
                <c:manualLayout>
                  <c:x val="0.241277065725436"/>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3"/>
              <c:layout>
                <c:manualLayout>
                  <c:x val="0.238222157424132"/>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4"/>
              <c:layout>
                <c:manualLayout>
                  <c:x val="0.23841730741495001"/>
                  <c:y val="-5.8830707521473602E-17"/>
                </c:manualLayout>
              </c:layout>
              <c:dLblPos val="ctr"/>
              <c:showLegendKey val="0"/>
              <c:showVal val="1"/>
              <c:showCatName val="0"/>
              <c:showSerName val="0"/>
              <c:showPercent val="0"/>
              <c:showBubbleSize val="0"/>
              <c:extLst>
                <c:ext xmlns:c15="http://schemas.microsoft.com/office/drawing/2012/chart" uri="{CE6537A1-D6FC-4f65-9D91-7224C49458BB}"/>
              </c:extLst>
            </c:dLbl>
            <c:dLbl>
              <c:idx val="5"/>
              <c:layout>
                <c:manualLayout>
                  <c:x val="0.25396181512860599"/>
                  <c:y val="0"/>
                </c:manualLayout>
              </c:layout>
              <c:dLblPos val="ctr"/>
              <c:showLegendKey val="0"/>
              <c:showVal val="1"/>
              <c:showCatName val="0"/>
              <c:showSerName val="0"/>
              <c:showPercent val="0"/>
              <c:showBubbleSize val="0"/>
              <c:extLst>
                <c:ext xmlns:c15="http://schemas.microsoft.com/office/drawing/2012/chart" uri="{CE6537A1-D6FC-4f65-9D91-7224C49458BB}"/>
              </c:extLst>
            </c:dLbl>
            <c:dLbl>
              <c:idx val="6"/>
              <c:layout>
                <c:manualLayout>
                  <c:x val="0.24108174133784299"/>
                  <c:y val="2.9415353760736801E-17"/>
                </c:manualLayout>
              </c:layout>
              <c:dLblPos val="ctr"/>
              <c:showLegendKey val="0"/>
              <c:showVal val="1"/>
              <c:showCatName val="0"/>
              <c:showSerName val="0"/>
              <c:showPercent val="0"/>
              <c:showBubbleSize val="0"/>
              <c:extLst>
                <c:ext xmlns:c15="http://schemas.microsoft.com/office/drawing/2012/chart" uri="{CE6537A1-D6FC-4f65-9D91-7224C49458BB}"/>
              </c:extLst>
            </c:dLbl>
            <c:dLbl>
              <c:idx val="7"/>
              <c:layout>
                <c:manualLayout>
                  <c:x val="0.237665308522718"/>
                  <c:y val="0"/>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s-ES" sz="1100" b="0" i="0" u="none" strike="noStrike" baseline="0">
                    <a:solidFill>
                      <a:srgbClr val="000000"/>
                    </a:solidFill>
                    <a:latin typeface="Calibri"/>
                    <a:ea typeface="Calibri"/>
                    <a:cs typeface="Calibri"/>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'Figure 3.16'!$D$7:$D$14</c:f>
              <c:strCache>
                <c:ptCount val="8"/>
                <c:pt idx="0">
                  <c:v>El gobierno debe proteger las tierras indígenas</c:v>
                </c:pt>
                <c:pt idx="1">
                  <c:v>Las escuelas deben enseñar la historia de los pueblos indígenas</c:v>
                </c:pt>
                <c:pt idx="2">
                  <c:v>Las escuelas deben enseñar la historia de los afrodescendientes</c:v>
                </c:pt>
                <c:pt idx="3">
                  <c:v>Favorece la acción afirmativa en las universidades para los indígenas</c:v>
                </c:pt>
                <c:pt idx="4">
                  <c:v>Favorece la acción afirmativa para los afrodescendientes</c:v>
                </c:pt>
                <c:pt idx="5">
                  <c:v>Favorece la legislación antidiscriminación para los indígenas</c:v>
                </c:pt>
                <c:pt idx="6">
                  <c:v>Favorece la legislación antidiscriminación para los afrodescendientes</c:v>
                </c:pt>
                <c:pt idx="7">
                  <c:v>Apoya las organizaciones afrodescendientes</c:v>
                </c:pt>
              </c:strCache>
            </c:strRef>
          </c:cat>
          <c:val>
            <c:numRef>
              <c:f>'Figure 3.16'!$G$7:$G$14</c:f>
              <c:numCache>
                <c:formatCode>0.0</c:formatCode>
                <c:ptCount val="8"/>
                <c:pt idx="0">
                  <c:v>97.53</c:v>
                </c:pt>
                <c:pt idx="1">
                  <c:v>93.3</c:v>
                </c:pt>
                <c:pt idx="2">
                  <c:v>92.1</c:v>
                </c:pt>
                <c:pt idx="3">
                  <c:v>88.95</c:v>
                </c:pt>
                <c:pt idx="4">
                  <c:v>88.1</c:v>
                </c:pt>
                <c:pt idx="5">
                  <c:v>93.71</c:v>
                </c:pt>
                <c:pt idx="6">
                  <c:v>92.95</c:v>
                </c:pt>
                <c:pt idx="7">
                  <c:v>90.58</c:v>
                </c:pt>
              </c:numCache>
            </c:numRef>
          </c:val>
        </c:ser>
        <c:dLbls>
          <c:showLegendKey val="0"/>
          <c:showVal val="0"/>
          <c:showCatName val="0"/>
          <c:showSerName val="0"/>
          <c:showPercent val="0"/>
          <c:showBubbleSize val="0"/>
        </c:dLbls>
        <c:gapWidth val="150"/>
        <c:overlap val="100"/>
        <c:axId val="55396224"/>
        <c:axId val="55397760"/>
      </c:barChart>
      <c:catAx>
        <c:axId val="55396224"/>
        <c:scaling>
          <c:orientation val="minMax"/>
        </c:scaling>
        <c:delete val="0"/>
        <c:axPos val="l"/>
        <c:numFmt formatCode="General" sourceLinked="1"/>
        <c:majorTickMark val="out"/>
        <c:minorTickMark val="none"/>
        <c:tickLblPos val="nextTo"/>
        <c:txPr>
          <a:bodyPr rot="0" vert="horz"/>
          <a:lstStyle/>
          <a:p>
            <a:pPr>
              <a:defRPr lang="es-ES" sz="1100" b="0" i="0" u="none" strike="noStrike" baseline="0">
                <a:solidFill>
                  <a:srgbClr val="000000"/>
                </a:solidFill>
                <a:latin typeface="Calibri"/>
                <a:ea typeface="Calibri"/>
                <a:cs typeface="Calibri"/>
              </a:defRPr>
            </a:pPr>
            <a:endParaRPr lang="en-US"/>
          </a:p>
        </c:txPr>
        <c:crossAx val="55397760"/>
        <c:crosses val="autoZero"/>
        <c:auto val="1"/>
        <c:lblAlgn val="ctr"/>
        <c:lblOffset val="100"/>
        <c:noMultiLvlLbl val="0"/>
      </c:catAx>
      <c:valAx>
        <c:axId val="55397760"/>
        <c:scaling>
          <c:orientation val="minMax"/>
          <c:max val="100"/>
        </c:scaling>
        <c:delete val="0"/>
        <c:axPos val="b"/>
        <c:majorGridlines/>
        <c:numFmt formatCode="General"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n-US"/>
          </a:p>
        </c:txPr>
        <c:crossAx val="55396224"/>
        <c:crosses val="autoZero"/>
        <c:crossBetween val="between"/>
        <c:majorUnit val="10"/>
      </c:valAx>
      <c:spPr>
        <a:ln w="3175">
          <a:solidFill>
            <a:schemeClr val="bg2">
              <a:lumMod val="50000"/>
              <a:alpha val="85000"/>
            </a:schemeClr>
          </a:solidFill>
        </a:ln>
      </c:spPr>
    </c:plotArea>
    <c:plotVisOnly val="1"/>
    <c:dispBlanksAs val="gap"/>
    <c:showDLblsOverMax val="0"/>
  </c:chart>
  <c:spPr>
    <a:ln>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S" sz="1800"/>
            </a:pPr>
            <a:r>
              <a:rPr lang="es-CO" sz="1800" b="1" i="0" u="none" strike="noStrike" baseline="0" dirty="0" smtClean="0">
                <a:effectLst/>
              </a:rPr>
              <a:t>Gráfico 2. Diferentes criterios en la encuesta PERLA de identificación de la población Afrodescendiente, total y por género</a:t>
            </a:r>
            <a:endParaRPr lang="es-CO" sz="1800" b="1" dirty="0"/>
          </a:p>
        </c:rich>
      </c:tx>
      <c:overlay val="0"/>
    </c:title>
    <c:autoTitleDeleted val="0"/>
    <c:plotArea>
      <c:layout>
        <c:manualLayout>
          <c:layoutTarget val="inner"/>
          <c:xMode val="edge"/>
          <c:yMode val="edge"/>
          <c:x val="7.1924242007790198E-2"/>
          <c:y val="0.124550141319515"/>
          <c:w val="0.91544224812505404"/>
          <c:h val="0.38051854738716201"/>
        </c:manualLayout>
      </c:layout>
      <c:barChart>
        <c:barDir val="col"/>
        <c:grouping val="clustered"/>
        <c:varyColors val="0"/>
        <c:ser>
          <c:idx val="0"/>
          <c:order val="0"/>
          <c:tx>
            <c:v>Hombre</c:v>
          </c:tx>
          <c:spPr>
            <a:solidFill>
              <a:schemeClr val="bg1">
                <a:lumMod val="50000"/>
              </a:schemeClr>
            </a:solidFill>
          </c:spPr>
          <c:invertIfNegative val="0"/>
          <c:dPt>
            <c:idx val="0"/>
            <c:invertIfNegative val="0"/>
            <c:bubble3D val="0"/>
            <c:spPr>
              <a:solidFill>
                <a:srgbClr val="000000"/>
              </a:solidFill>
            </c:spPr>
          </c:dPt>
          <c:dPt>
            <c:idx val="1"/>
            <c:invertIfNegative val="0"/>
            <c:bubble3D val="0"/>
            <c:spPr>
              <a:solidFill>
                <a:srgbClr val="000000"/>
              </a:solidFill>
            </c:spPr>
          </c:dPt>
          <c:dPt>
            <c:idx val="2"/>
            <c:invertIfNegative val="0"/>
            <c:bubble3D val="0"/>
            <c:spPr>
              <a:solidFill>
                <a:srgbClr val="000000"/>
              </a:solidFill>
            </c:spPr>
          </c:dPt>
          <c:dPt>
            <c:idx val="3"/>
            <c:invertIfNegative val="0"/>
            <c:bubble3D val="0"/>
            <c:spPr>
              <a:solidFill>
                <a:srgbClr val="000000"/>
              </a:solidFill>
            </c:spPr>
          </c:dPt>
          <c:dPt>
            <c:idx val="4"/>
            <c:invertIfNegative val="0"/>
            <c:bubble3D val="0"/>
            <c:spPr>
              <a:solidFill>
                <a:srgbClr val="000000"/>
              </a:solidFill>
            </c:spPr>
          </c:dPt>
          <c:dPt>
            <c:idx val="5"/>
            <c:invertIfNegative val="0"/>
            <c:bubble3D val="0"/>
            <c:spPr>
              <a:solidFill>
                <a:srgbClr val="000000"/>
              </a:solidFill>
            </c:spPr>
          </c:dPt>
          <c:dPt>
            <c:idx val="6"/>
            <c:invertIfNegative val="0"/>
            <c:bubble3D val="0"/>
            <c:spPr>
              <a:solidFill>
                <a:srgbClr val="000000"/>
              </a:solidFill>
            </c:spPr>
          </c:dPt>
          <c:dPt>
            <c:idx val="7"/>
            <c:invertIfNegative val="0"/>
            <c:bubble3D val="0"/>
            <c:spPr>
              <a:solidFill>
                <a:srgbClr val="000000"/>
              </a:solidFill>
            </c:spPr>
          </c:dPt>
          <c:dPt>
            <c:idx val="8"/>
            <c:invertIfNegative val="0"/>
            <c:bubble3D val="0"/>
            <c:spPr>
              <a:solidFill>
                <a:srgbClr val="000000"/>
              </a:solidFill>
            </c:spPr>
          </c:dPt>
          <c:dPt>
            <c:idx val="9"/>
            <c:invertIfNegative val="0"/>
            <c:bubble3D val="0"/>
            <c:spPr>
              <a:solidFill>
                <a:srgbClr val="000000"/>
              </a:solidFill>
            </c:spPr>
          </c:dPt>
          <c:dPt>
            <c:idx val="10"/>
            <c:invertIfNegative val="0"/>
            <c:bubble3D val="0"/>
            <c:spPr>
              <a:solidFill>
                <a:srgbClr val="000000"/>
              </a:solidFill>
            </c:spPr>
          </c:dPt>
          <c:dPt>
            <c:idx val="11"/>
            <c:invertIfNegative val="0"/>
            <c:bubble3D val="0"/>
            <c:spPr>
              <a:solidFill>
                <a:srgbClr val="000000"/>
              </a:solidFill>
            </c:spPr>
          </c:dPt>
          <c:dLbls>
            <c:dLbl>
              <c:idx val="18"/>
              <c:layout>
                <c:manualLayout>
                  <c:x val="-5.55844322273461E-3"/>
                  <c:y val="8.3026563978388801E-8"/>
                </c:manualLayout>
              </c:layout>
              <c:showLegendKey val="0"/>
              <c:showVal val="1"/>
              <c:showCatName val="0"/>
              <c:showSerName val="0"/>
              <c:showPercent val="0"/>
              <c:showBubbleSize val="0"/>
              <c:extLst>
                <c:ext xmlns:c15="http://schemas.microsoft.com/office/drawing/2012/chart" uri="{CE6537A1-D6FC-4f65-9D91-7224C49458BB}">
                  <c15:layout>
                    <c:manualLayout>
                      <c:w val="2.4373817298960737E-2"/>
                      <c:h val="2.949269607013685E-2"/>
                    </c:manualLayout>
                  </c15:layout>
                </c:ext>
              </c:extLst>
            </c:dLbl>
            <c:spPr>
              <a:noFill/>
              <a:ln>
                <a:noFill/>
              </a:ln>
              <a:effectLst/>
            </c:spPr>
            <c:txPr>
              <a:bodyPr/>
              <a:lstStyle/>
              <a:p>
                <a:pPr>
                  <a:defRPr lang="es-ES" sz="9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'gráficos comparados'!$S$18:$AP$19</c:f>
              <c:multiLvlStrCache>
                <c:ptCount val="24"/>
                <c:lvl>
                  <c:pt idx="0">
                    <c:v>Iden.Mulato-a</c:v>
                  </c:pt>
                  <c:pt idx="1">
                    <c:v>Colores de piel 6 a 11 y cabello crespo</c:v>
                  </c:pt>
                  <c:pt idx="2">
                    <c:v>Los dos padres negros o mulatos</c:v>
                  </c:pt>
                  <c:pt idx="3">
                    <c:v>Colores de piel 6 a 11 </c:v>
                  </c:pt>
                  <c:pt idx="4">
                    <c:v>Iden.Negro-a</c:v>
                  </c:pt>
                  <c:pt idx="5">
                    <c:v>Madre negra o mulata</c:v>
                  </c:pt>
                  <c:pt idx="6">
                    <c:v>Padre negro o mulato</c:v>
                  </c:pt>
                  <c:pt idx="7">
                    <c:v>Cabello crespo </c:v>
                  </c:pt>
                  <c:pt idx="8">
                    <c:v>Ancestros africanos o negros</c:v>
                  </c:pt>
                  <c:pt idx="9">
                    <c:v>Clasificación externa por el entrevistador</c:v>
                  </c:pt>
                  <c:pt idx="10">
                    <c:v>Categorías raciales como persona negra o mulata respuesta abierta</c:v>
                  </c:pt>
                  <c:pt idx="11">
                    <c:v>Pregunta de pertenencia étnica del Censo 2005 DANE</c:v>
                  </c:pt>
                  <c:pt idx="12">
                    <c:v>Iden.Mulato-a</c:v>
                  </c:pt>
                  <c:pt idx="13">
                    <c:v>Colores de piel 6 a 11 y cabello crespo</c:v>
                  </c:pt>
                  <c:pt idx="14">
                    <c:v>Los dos padres negros o mulatos</c:v>
                  </c:pt>
                  <c:pt idx="15">
                    <c:v>Colores de piel 6 a 11 </c:v>
                  </c:pt>
                  <c:pt idx="16">
                    <c:v>Iden.Negro-a</c:v>
                  </c:pt>
                  <c:pt idx="17">
                    <c:v>Madre negra o mulata</c:v>
                  </c:pt>
                  <c:pt idx="18">
                    <c:v>Padre negro o mulato</c:v>
                  </c:pt>
                  <c:pt idx="19">
                    <c:v>Cabello crespo </c:v>
                  </c:pt>
                  <c:pt idx="20">
                    <c:v>Ancestros africanos o negros</c:v>
                  </c:pt>
                  <c:pt idx="21">
                    <c:v>Clasificación externa por el entrevistador</c:v>
                  </c:pt>
                  <c:pt idx="22">
                    <c:v>Categorías raciales como persona negra o mulata respuesta abierta</c:v>
                  </c:pt>
                  <c:pt idx="23">
                    <c:v>Pregunta de pertenencia étnica del Censo 2005 DANE</c:v>
                  </c:pt>
                </c:lvl>
                <c:lvl>
                  <c:pt idx="0">
                    <c:v>Total</c:v>
                  </c:pt>
                  <c:pt idx="12">
                    <c:v>Por género</c:v>
                  </c:pt>
                </c:lvl>
              </c:multiLvlStrCache>
            </c:multiLvlStrRef>
          </c:cat>
          <c:val>
            <c:numRef>
              <c:f>'gráficos comparados'!$S$20:$AP$20</c:f>
              <c:numCache>
                <c:formatCode>0.0</c:formatCode>
                <c:ptCount val="24"/>
                <c:pt idx="0">
                  <c:v>3.39</c:v>
                </c:pt>
                <c:pt idx="1">
                  <c:v>3.69</c:v>
                </c:pt>
                <c:pt idx="2">
                  <c:v>7.59</c:v>
                </c:pt>
                <c:pt idx="3">
                  <c:v>9.18</c:v>
                </c:pt>
                <c:pt idx="4">
                  <c:v>8.91</c:v>
                </c:pt>
                <c:pt idx="5">
                  <c:v>11.1</c:v>
                </c:pt>
                <c:pt idx="6">
                  <c:v>12.29</c:v>
                </c:pt>
                <c:pt idx="7">
                  <c:v>12.65</c:v>
                </c:pt>
                <c:pt idx="8">
                  <c:v>15.1</c:v>
                </c:pt>
                <c:pt idx="9">
                  <c:v>12.48</c:v>
                </c:pt>
                <c:pt idx="10">
                  <c:v>18.62</c:v>
                </c:pt>
                <c:pt idx="11">
                  <c:v>19.37</c:v>
                </c:pt>
                <c:pt idx="12">
                  <c:v>2.66</c:v>
                </c:pt>
                <c:pt idx="13">
                  <c:v>5.67</c:v>
                </c:pt>
                <c:pt idx="14">
                  <c:v>8.43</c:v>
                </c:pt>
                <c:pt idx="15">
                  <c:v>10.75</c:v>
                </c:pt>
                <c:pt idx="16">
                  <c:v>10.02</c:v>
                </c:pt>
                <c:pt idx="17">
                  <c:v>11.48</c:v>
                </c:pt>
                <c:pt idx="18">
                  <c:v>12.22</c:v>
                </c:pt>
                <c:pt idx="19">
                  <c:v>13.52</c:v>
                </c:pt>
                <c:pt idx="20">
                  <c:v>17.309999999999999</c:v>
                </c:pt>
                <c:pt idx="21">
                  <c:v>15.05</c:v>
                </c:pt>
                <c:pt idx="22">
                  <c:v>20.12</c:v>
                </c:pt>
                <c:pt idx="23">
                  <c:v>21.38</c:v>
                </c:pt>
              </c:numCache>
            </c:numRef>
          </c:val>
        </c:ser>
        <c:ser>
          <c:idx val="1"/>
          <c:order val="1"/>
          <c:tx>
            <c:v>Mujer</c:v>
          </c:tx>
          <c:spPr>
            <a:solidFill>
              <a:schemeClr val="bg1">
                <a:lumMod val="85000"/>
              </a:schemeClr>
            </a:solidFill>
          </c:spPr>
          <c:invertIfNegative val="0"/>
          <c:dLbls>
            <c:dLbl>
              <c:idx val="17"/>
              <c:layout>
                <c:manualLayout>
                  <c:x val="-8.1522892174034096E-17"/>
                  <c:y val="8.435498904132339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2.2233772890938399E-3"/>
                  <c:y val="-3.8662256680918397E-1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lang="es-ES" sz="9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'gráficos comparados'!$S$18:$AP$19</c:f>
              <c:multiLvlStrCache>
                <c:ptCount val="24"/>
                <c:lvl>
                  <c:pt idx="0">
                    <c:v>Iden.Mulato-a</c:v>
                  </c:pt>
                  <c:pt idx="1">
                    <c:v>Colores de piel 6 a 11 y cabello crespo</c:v>
                  </c:pt>
                  <c:pt idx="2">
                    <c:v>Los dos padres negros o mulatos</c:v>
                  </c:pt>
                  <c:pt idx="3">
                    <c:v>Colores de piel 6 a 11 </c:v>
                  </c:pt>
                  <c:pt idx="4">
                    <c:v>Iden.Negro-a</c:v>
                  </c:pt>
                  <c:pt idx="5">
                    <c:v>Madre negra o mulata</c:v>
                  </c:pt>
                  <c:pt idx="6">
                    <c:v>Padre negro o mulato</c:v>
                  </c:pt>
                  <c:pt idx="7">
                    <c:v>Cabello crespo </c:v>
                  </c:pt>
                  <c:pt idx="8">
                    <c:v>Ancestros africanos o negros</c:v>
                  </c:pt>
                  <c:pt idx="9">
                    <c:v>Clasificación externa por el entrevistador</c:v>
                  </c:pt>
                  <c:pt idx="10">
                    <c:v>Categorías raciales como persona negra o mulata respuesta abierta</c:v>
                  </c:pt>
                  <c:pt idx="11">
                    <c:v>Pregunta de pertenencia étnica del Censo 2005 DANE</c:v>
                  </c:pt>
                  <c:pt idx="12">
                    <c:v>Iden.Mulato-a</c:v>
                  </c:pt>
                  <c:pt idx="13">
                    <c:v>Colores de piel 6 a 11 y cabello crespo</c:v>
                  </c:pt>
                  <c:pt idx="14">
                    <c:v>Los dos padres negros o mulatos</c:v>
                  </c:pt>
                  <c:pt idx="15">
                    <c:v>Colores de piel 6 a 11 </c:v>
                  </c:pt>
                  <c:pt idx="16">
                    <c:v>Iden.Negro-a</c:v>
                  </c:pt>
                  <c:pt idx="17">
                    <c:v>Madre negra o mulata</c:v>
                  </c:pt>
                  <c:pt idx="18">
                    <c:v>Padre negro o mulato</c:v>
                  </c:pt>
                  <c:pt idx="19">
                    <c:v>Cabello crespo </c:v>
                  </c:pt>
                  <c:pt idx="20">
                    <c:v>Ancestros africanos o negros</c:v>
                  </c:pt>
                  <c:pt idx="21">
                    <c:v>Clasificación externa por el entrevistador</c:v>
                  </c:pt>
                  <c:pt idx="22">
                    <c:v>Categorías raciales como persona negra o mulata respuesta abierta</c:v>
                  </c:pt>
                  <c:pt idx="23">
                    <c:v>Pregunta de pertenencia étnica del Censo 2005 DANE</c:v>
                  </c:pt>
                </c:lvl>
                <c:lvl>
                  <c:pt idx="0">
                    <c:v>Total</c:v>
                  </c:pt>
                  <c:pt idx="12">
                    <c:v>Por género</c:v>
                  </c:pt>
                </c:lvl>
              </c:multiLvlStrCache>
            </c:multiLvlStrRef>
          </c:cat>
          <c:val>
            <c:numRef>
              <c:f>'gráficos comparados'!$S$21:$AP$21</c:f>
              <c:numCache>
                <c:formatCode>General</c:formatCode>
                <c:ptCount val="24"/>
                <c:pt idx="12" formatCode="0.0">
                  <c:v>4.0999999999999996</c:v>
                </c:pt>
                <c:pt idx="13" formatCode="0.0">
                  <c:v>1.73</c:v>
                </c:pt>
                <c:pt idx="14" formatCode="0.0">
                  <c:v>6.76</c:v>
                </c:pt>
                <c:pt idx="15" formatCode="0.0">
                  <c:v>7.6199999999999992</c:v>
                </c:pt>
                <c:pt idx="16" formatCode="0.0">
                  <c:v>7.81</c:v>
                </c:pt>
                <c:pt idx="17" formatCode="0.0">
                  <c:v>10.72</c:v>
                </c:pt>
                <c:pt idx="18" formatCode="0.0">
                  <c:v>12.36</c:v>
                </c:pt>
                <c:pt idx="19" formatCode="0.0">
                  <c:v>11.79</c:v>
                </c:pt>
                <c:pt idx="20" formatCode="0.0">
                  <c:v>12.92</c:v>
                </c:pt>
                <c:pt idx="21" formatCode="0.0">
                  <c:v>9.94</c:v>
                </c:pt>
                <c:pt idx="22" formatCode="0.0">
                  <c:v>17.13</c:v>
                </c:pt>
                <c:pt idx="23" formatCode="0.0">
                  <c:v>17.39</c:v>
                </c:pt>
              </c:numCache>
            </c:numRef>
          </c:val>
        </c:ser>
        <c:dLbls>
          <c:showLegendKey val="0"/>
          <c:showVal val="1"/>
          <c:showCatName val="0"/>
          <c:showSerName val="0"/>
          <c:showPercent val="0"/>
          <c:showBubbleSize val="0"/>
        </c:dLbls>
        <c:gapWidth val="149"/>
        <c:overlap val="-39"/>
        <c:axId val="45786240"/>
        <c:axId val="45787776"/>
      </c:barChart>
      <c:catAx>
        <c:axId val="45786240"/>
        <c:scaling>
          <c:orientation val="minMax"/>
        </c:scaling>
        <c:delete val="0"/>
        <c:axPos val="b"/>
        <c:numFmt formatCode="General" sourceLinked="1"/>
        <c:majorTickMark val="none"/>
        <c:minorTickMark val="none"/>
        <c:tickLblPos val="nextTo"/>
        <c:spPr>
          <a:ln w="0"/>
        </c:spPr>
        <c:txPr>
          <a:bodyPr rot="-2700000" vert="horz"/>
          <a:lstStyle/>
          <a:p>
            <a:pPr>
              <a:defRPr lang="es-ES" sz="1100" b="0" i="0" u="none" strike="noStrike" baseline="0">
                <a:solidFill>
                  <a:srgbClr val="000000"/>
                </a:solidFill>
                <a:latin typeface="Calibri"/>
                <a:ea typeface="Calibri"/>
                <a:cs typeface="Calibri"/>
              </a:defRPr>
            </a:pPr>
            <a:endParaRPr lang="en-US"/>
          </a:p>
        </c:txPr>
        <c:crossAx val="45787776"/>
        <c:crosses val="autoZero"/>
        <c:auto val="1"/>
        <c:lblAlgn val="ctr"/>
        <c:lblOffset val="100"/>
        <c:noMultiLvlLbl val="0"/>
      </c:catAx>
      <c:valAx>
        <c:axId val="45787776"/>
        <c:scaling>
          <c:orientation val="minMax"/>
        </c:scaling>
        <c:delete val="1"/>
        <c:axPos val="l"/>
        <c:numFmt formatCode="0.0" sourceLinked="1"/>
        <c:majorTickMark val="none"/>
        <c:minorTickMark val="none"/>
        <c:tickLblPos val="nextTo"/>
        <c:crossAx val="45786240"/>
        <c:crosses val="autoZero"/>
        <c:crossBetween val="between"/>
      </c:valAx>
      <c:spPr>
        <a:ln w="3175">
          <a:solidFill>
            <a:schemeClr val="bg2">
              <a:lumMod val="50000"/>
              <a:alpha val="90000"/>
            </a:schemeClr>
          </a:solidFill>
        </a:ln>
      </c:spPr>
    </c:plotArea>
    <c:legend>
      <c:legendPos val="b"/>
      <c:layout>
        <c:manualLayout>
          <c:xMode val="edge"/>
          <c:yMode val="edge"/>
          <c:x val="0.84495969997361697"/>
          <c:y val="0.94243685290133805"/>
          <c:w val="0.117166555993831"/>
          <c:h val="4.0692149290396898E-2"/>
        </c:manualLayout>
      </c:layout>
      <c:overlay val="0"/>
      <c:txPr>
        <a:bodyPr/>
        <a:lstStyle/>
        <a:p>
          <a:pPr>
            <a:defRPr lang="es-ES" sz="1200" b="0" i="0" u="none" strike="noStrike" baseline="0">
              <a:solidFill>
                <a:srgbClr val="000000"/>
              </a:solidFill>
              <a:latin typeface="Calibri"/>
              <a:ea typeface="Calibri"/>
              <a:cs typeface="Calibri"/>
            </a:defRPr>
          </a:pPr>
          <a:endParaRPr lang="en-US"/>
        </a:p>
      </c:txPr>
    </c:legend>
    <c:plotVisOnly val="1"/>
    <c:dispBlanksAs val="gap"/>
    <c:showDLblsOverMax val="0"/>
  </c:chart>
  <c:spPr>
    <a:ln w="3175" cmpd="sng">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S" sz="1800"/>
            </a:pPr>
            <a:r>
              <a:rPr lang="es-CO" sz="1800" b="1" i="0" u="none" strike="noStrike" baseline="0" dirty="0" smtClean="0">
                <a:effectLst/>
              </a:rPr>
              <a:t>Gráfico 3. </a:t>
            </a:r>
            <a:r>
              <a:rPr lang="es-CO" sz="1800" b="1" i="0" u="none" strike="noStrike" baseline="0" dirty="0" err="1" smtClean="0">
                <a:effectLst/>
              </a:rPr>
              <a:t>Autoidentidades</a:t>
            </a:r>
            <a:r>
              <a:rPr lang="es-CO" sz="1800" b="1" i="0" u="none" strike="noStrike" baseline="0" dirty="0" smtClean="0">
                <a:effectLst/>
              </a:rPr>
              <a:t> étnico-raciales  según tres grupos de colores de piel, muestra nacional PERLA Colombia</a:t>
            </a:r>
            <a:endParaRPr lang="es-CO" sz="1800" dirty="0"/>
          </a:p>
        </c:rich>
      </c:tx>
      <c:overlay val="0"/>
    </c:title>
    <c:autoTitleDeleted val="0"/>
    <c:plotArea>
      <c:layout>
        <c:manualLayout>
          <c:layoutTarget val="inner"/>
          <c:xMode val="edge"/>
          <c:yMode val="edge"/>
          <c:x val="1.32850241545894E-2"/>
          <c:y val="0.17567347428404301"/>
          <c:w val="0.97342995169082103"/>
          <c:h val="0.71086034068372395"/>
        </c:manualLayout>
      </c:layout>
      <c:barChart>
        <c:barDir val="col"/>
        <c:grouping val="clustered"/>
        <c:varyColors val="0"/>
        <c:ser>
          <c:idx val="0"/>
          <c:order val="0"/>
          <c:tx>
            <c:strRef>
              <c:f>'Figure 3.4'!$F$6</c:f>
              <c:strCache>
                <c:ptCount val="1"/>
                <c:pt idx="0">
                  <c:v>Claro (1, 2 y 3)</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lang="es-ES" sz="11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'Figure 3.4'!$G$5:$M$5</c:f>
              <c:strCache>
                <c:ptCount val="7"/>
                <c:pt idx="0">
                  <c:v>Blanco-a</c:v>
                </c:pt>
                <c:pt idx="1">
                  <c:v>Mestizo-a</c:v>
                </c:pt>
                <c:pt idx="2">
                  <c:v>Indígena</c:v>
                </c:pt>
                <c:pt idx="3">
                  <c:v>Mulato-a</c:v>
                </c:pt>
                <c:pt idx="4">
                  <c:v>Negro-a</c:v>
                </c:pt>
                <c:pt idx="5">
                  <c:v>Otras y no respuesta</c:v>
                </c:pt>
                <c:pt idx="6">
                  <c:v>Total</c:v>
                </c:pt>
              </c:strCache>
            </c:strRef>
          </c:cat>
          <c:val>
            <c:numRef>
              <c:f>'Figure 3.4'!$G$6:$M$6</c:f>
              <c:numCache>
                <c:formatCode>0.0</c:formatCode>
                <c:ptCount val="7"/>
                <c:pt idx="0">
                  <c:v>68.045112781954884</c:v>
                </c:pt>
                <c:pt idx="1">
                  <c:v>30.952380952380949</c:v>
                </c:pt>
                <c:pt idx="2">
                  <c:v>31.481481481481481</c:v>
                </c:pt>
                <c:pt idx="3">
                  <c:v>16.279069767441861</c:v>
                </c:pt>
                <c:pt idx="4">
                  <c:v>0</c:v>
                </c:pt>
                <c:pt idx="5">
                  <c:v>18.181818181818201</c:v>
                </c:pt>
                <c:pt idx="6">
                  <c:v>35.142857142857139</c:v>
                </c:pt>
              </c:numCache>
            </c:numRef>
          </c:val>
        </c:ser>
        <c:ser>
          <c:idx val="1"/>
          <c:order val="1"/>
          <c:tx>
            <c:strRef>
              <c:f>'Figure 3.4'!$F$7</c:f>
              <c:strCache>
                <c:ptCount val="1"/>
                <c:pt idx="0">
                  <c:v>Intermedio (4 y 5)</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lang="es-ES" sz="11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'Figure 3.4'!$G$5:$M$5</c:f>
              <c:strCache>
                <c:ptCount val="7"/>
                <c:pt idx="0">
                  <c:v>Blanco-a</c:v>
                </c:pt>
                <c:pt idx="1">
                  <c:v>Mestizo-a</c:v>
                </c:pt>
                <c:pt idx="2">
                  <c:v>Indígena</c:v>
                </c:pt>
                <c:pt idx="3">
                  <c:v>Mulato-a</c:v>
                </c:pt>
                <c:pt idx="4">
                  <c:v>Negro-a</c:v>
                </c:pt>
                <c:pt idx="5">
                  <c:v>Otras y no respuesta</c:v>
                </c:pt>
                <c:pt idx="6">
                  <c:v>Total</c:v>
                </c:pt>
              </c:strCache>
            </c:strRef>
          </c:cat>
          <c:val>
            <c:numRef>
              <c:f>'Figure 3.4'!$G$7:$M$7</c:f>
              <c:numCache>
                <c:formatCode>0.0</c:formatCode>
                <c:ptCount val="7"/>
                <c:pt idx="0">
                  <c:v>27.819548872180441</c:v>
                </c:pt>
                <c:pt idx="1">
                  <c:v>55.357142857142847</c:v>
                </c:pt>
                <c:pt idx="2">
                  <c:v>46.296296296296298</c:v>
                </c:pt>
                <c:pt idx="3">
                  <c:v>51.162790697674417</c:v>
                </c:pt>
                <c:pt idx="4">
                  <c:v>10.7</c:v>
                </c:pt>
                <c:pt idx="5">
                  <c:v>51.515151515151523</c:v>
                </c:pt>
                <c:pt idx="6">
                  <c:v>41.047619047619037</c:v>
                </c:pt>
              </c:numCache>
            </c:numRef>
          </c:val>
        </c:ser>
        <c:ser>
          <c:idx val="2"/>
          <c:order val="2"/>
          <c:tx>
            <c:strRef>
              <c:f>'Figure 3.4'!$F$8</c:f>
              <c:strCache>
                <c:ptCount val="1"/>
                <c:pt idx="0">
                  <c:v>Oscuro (6 a 11)</c:v>
                </c:pt>
              </c:strCache>
            </c:strRef>
          </c:tx>
          <c:spPr>
            <a:solidFill>
              <a:schemeClr val="tx1"/>
            </a:solidFill>
          </c:spPr>
          <c:invertIfNegative val="0"/>
          <c:dLbls>
            <c:spPr>
              <a:noFill/>
              <a:ln>
                <a:noFill/>
              </a:ln>
              <a:effectLst/>
            </c:spPr>
            <c:txPr>
              <a:bodyPr wrap="square" lIns="38100" tIns="19050" rIns="38100" bIns="19050" anchor="ctr">
                <a:spAutoFit/>
              </a:bodyPr>
              <a:lstStyle/>
              <a:p>
                <a:pPr>
                  <a:defRPr lang="es-ES" sz="11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'Figure 3.4'!$G$5:$M$5</c:f>
              <c:strCache>
                <c:ptCount val="7"/>
                <c:pt idx="0">
                  <c:v>Blanco-a</c:v>
                </c:pt>
                <c:pt idx="1">
                  <c:v>Mestizo-a</c:v>
                </c:pt>
                <c:pt idx="2">
                  <c:v>Indígena</c:v>
                </c:pt>
                <c:pt idx="3">
                  <c:v>Mulato-a</c:v>
                </c:pt>
                <c:pt idx="4">
                  <c:v>Negro-a</c:v>
                </c:pt>
                <c:pt idx="5">
                  <c:v>Otras y no respuesta</c:v>
                </c:pt>
                <c:pt idx="6">
                  <c:v>Total</c:v>
                </c:pt>
              </c:strCache>
            </c:strRef>
          </c:cat>
          <c:val>
            <c:numRef>
              <c:f>'Figure 3.4'!$G$8:$M$8</c:f>
              <c:numCache>
                <c:formatCode>0.0</c:formatCode>
                <c:ptCount val="7"/>
                <c:pt idx="0">
                  <c:v>4.1353383458646622</c:v>
                </c:pt>
                <c:pt idx="1">
                  <c:v>13.69047619047619</c:v>
                </c:pt>
                <c:pt idx="2">
                  <c:v>22.222222222222211</c:v>
                </c:pt>
                <c:pt idx="3">
                  <c:v>32.558139534883722</c:v>
                </c:pt>
                <c:pt idx="4">
                  <c:v>89.333333333333329</c:v>
                </c:pt>
                <c:pt idx="5">
                  <c:v>30.303030303030301</c:v>
                </c:pt>
                <c:pt idx="6">
                  <c:v>23.80952380952381</c:v>
                </c:pt>
              </c:numCache>
            </c:numRef>
          </c:val>
        </c:ser>
        <c:dLbls>
          <c:showLegendKey val="0"/>
          <c:showVal val="1"/>
          <c:showCatName val="0"/>
          <c:showSerName val="0"/>
          <c:showPercent val="0"/>
          <c:showBubbleSize val="0"/>
        </c:dLbls>
        <c:gapWidth val="150"/>
        <c:overlap val="-25"/>
        <c:axId val="45708416"/>
        <c:axId val="45709952"/>
      </c:barChart>
      <c:catAx>
        <c:axId val="45708416"/>
        <c:scaling>
          <c:orientation val="minMax"/>
        </c:scaling>
        <c:delete val="0"/>
        <c:axPos val="b"/>
        <c:numFmt formatCode="General" sourceLinked="1"/>
        <c:majorTickMark val="none"/>
        <c:minorTickMark val="none"/>
        <c:tickLblPos val="nextTo"/>
        <c:txPr>
          <a:bodyPr/>
          <a:lstStyle/>
          <a:p>
            <a:pPr>
              <a:defRPr lang="es-ES"/>
            </a:pPr>
            <a:endParaRPr lang="en-US"/>
          </a:p>
        </c:txPr>
        <c:crossAx val="45709952"/>
        <c:crosses val="autoZero"/>
        <c:auto val="1"/>
        <c:lblAlgn val="ctr"/>
        <c:lblOffset val="100"/>
        <c:noMultiLvlLbl val="0"/>
      </c:catAx>
      <c:valAx>
        <c:axId val="45709952"/>
        <c:scaling>
          <c:orientation val="minMax"/>
          <c:max val="90"/>
        </c:scaling>
        <c:delete val="1"/>
        <c:axPos val="l"/>
        <c:numFmt formatCode="0.0" sourceLinked="1"/>
        <c:majorTickMark val="out"/>
        <c:minorTickMark val="none"/>
        <c:tickLblPos val="nextTo"/>
        <c:crossAx val="45708416"/>
        <c:crosses val="autoZero"/>
        <c:crossBetween val="between"/>
      </c:valAx>
      <c:spPr>
        <a:ln w="3175">
          <a:solidFill>
            <a:schemeClr val="bg2">
              <a:lumMod val="50000"/>
              <a:alpha val="85000"/>
            </a:schemeClr>
          </a:solidFill>
        </a:ln>
      </c:spPr>
    </c:plotArea>
    <c:legend>
      <c:legendPos val="b"/>
      <c:overlay val="0"/>
      <c:txPr>
        <a:bodyPr/>
        <a:lstStyle/>
        <a:p>
          <a:pPr>
            <a:defRPr lang="es-ES" sz="1100"/>
          </a:pPr>
          <a:endParaRPr lang="en-US"/>
        </a:p>
      </c:txPr>
    </c:legend>
    <c:plotVisOnly val="1"/>
    <c:dispBlanksAs val="gap"/>
    <c:showDLblsOverMax val="0"/>
  </c:chart>
  <c:spPr>
    <a:ln>
      <a:solidFill>
        <a:schemeClr val="tx1">
          <a:lumMod val="85000"/>
          <a:lumOff val="15000"/>
        </a:schemeClr>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S" sz="1400" b="0"/>
            </a:pPr>
            <a:r>
              <a:rPr lang="es-CO" sz="1400" b="1" i="0" u="none" strike="noStrike" baseline="0" dirty="0" smtClean="0">
                <a:effectLst/>
              </a:rPr>
              <a:t>Gráfico 4. Años promedio de escolaridad de ambos padres, según </a:t>
            </a:r>
            <a:r>
              <a:rPr lang="es-CO" sz="1400" b="1" i="0" u="none" strike="noStrike" baseline="0" dirty="0" err="1" smtClean="0">
                <a:effectLst/>
              </a:rPr>
              <a:t>autoidentidad</a:t>
            </a:r>
            <a:r>
              <a:rPr lang="es-CO" sz="1400" b="1" i="0" u="none" strike="noStrike" baseline="0" dirty="0" smtClean="0">
                <a:effectLst/>
              </a:rPr>
              <a:t> étnica-racial y color de piel</a:t>
            </a:r>
            <a:endParaRPr lang="es-CO" sz="1400" b="1" dirty="0"/>
          </a:p>
        </c:rich>
      </c:tx>
      <c:overlay val="0"/>
    </c:title>
    <c:autoTitleDeleted val="0"/>
    <c:plotArea>
      <c:layout/>
      <c:barChart>
        <c:barDir val="col"/>
        <c:grouping val="stacked"/>
        <c:varyColors val="0"/>
        <c:ser>
          <c:idx val="0"/>
          <c:order val="0"/>
          <c:spPr>
            <a:solidFill>
              <a:schemeClr val="bg1">
                <a:lumMod val="50000"/>
              </a:schemeClr>
            </a:solidFill>
          </c:spPr>
          <c:invertIfNegative val="0"/>
          <c:dLbls>
            <c:spPr>
              <a:noFill/>
              <a:ln>
                <a:noFill/>
              </a:ln>
              <a:effectLst/>
            </c:spPr>
            <c:txPr>
              <a:bodyPr/>
              <a:lstStyle/>
              <a:p>
                <a:pPr>
                  <a:defRPr lang="es-ES"/>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Hoja1!$E$4:$L$5</c:f>
              <c:multiLvlStrCache>
                <c:ptCount val="8"/>
                <c:lvl>
                  <c:pt idx="0">
                    <c:v>Blanco-a</c:v>
                  </c:pt>
                  <c:pt idx="1">
                    <c:v>Mestizo-a</c:v>
                  </c:pt>
                  <c:pt idx="2">
                    <c:v>Indígena</c:v>
                  </c:pt>
                  <c:pt idx="3">
                    <c:v>Mulato-a</c:v>
                  </c:pt>
                  <c:pt idx="4">
                    <c:v>Negro-a</c:v>
                  </c:pt>
                  <c:pt idx="5">
                    <c:v>Claro (1,2 y 3)</c:v>
                  </c:pt>
                  <c:pt idx="6">
                    <c:v>Intermedio (4 y 5)</c:v>
                  </c:pt>
                  <c:pt idx="7">
                    <c:v>Oscuro (6 a 11)</c:v>
                  </c:pt>
                </c:lvl>
                <c:lvl>
                  <c:pt idx="0">
                    <c:v>Autoidentidad étnica-racial</c:v>
                  </c:pt>
                  <c:pt idx="5">
                    <c:v>Color de piel</c:v>
                  </c:pt>
                </c:lvl>
              </c:multiLvlStrCache>
            </c:multiLvlStrRef>
          </c:cat>
          <c:val>
            <c:numRef>
              <c:f>Hoja1!$E$6:$L$6</c:f>
              <c:numCache>
                <c:formatCode>General</c:formatCode>
                <c:ptCount val="8"/>
                <c:pt idx="0">
                  <c:v>6.03</c:v>
                </c:pt>
                <c:pt idx="1">
                  <c:v>6.24</c:v>
                </c:pt>
                <c:pt idx="2">
                  <c:v>4.46</c:v>
                </c:pt>
                <c:pt idx="3">
                  <c:v>8.44</c:v>
                </c:pt>
                <c:pt idx="4">
                  <c:v>5.0999999999999996</c:v>
                </c:pt>
                <c:pt idx="5">
                  <c:v>6.8199999999999994</c:v>
                </c:pt>
                <c:pt idx="6">
                  <c:v>5.63</c:v>
                </c:pt>
                <c:pt idx="7">
                  <c:v>5.37</c:v>
                </c:pt>
              </c:numCache>
            </c:numRef>
          </c:val>
        </c:ser>
        <c:dLbls>
          <c:showLegendKey val="0"/>
          <c:showVal val="1"/>
          <c:showCatName val="0"/>
          <c:showSerName val="0"/>
          <c:showPercent val="0"/>
          <c:showBubbleSize val="0"/>
        </c:dLbls>
        <c:gapWidth val="95"/>
        <c:overlap val="100"/>
        <c:axId val="45742336"/>
        <c:axId val="45831296"/>
      </c:barChart>
      <c:catAx>
        <c:axId val="45742336"/>
        <c:scaling>
          <c:orientation val="minMax"/>
        </c:scaling>
        <c:delete val="0"/>
        <c:axPos val="b"/>
        <c:numFmt formatCode="General" sourceLinked="1"/>
        <c:majorTickMark val="none"/>
        <c:minorTickMark val="none"/>
        <c:tickLblPos val="nextTo"/>
        <c:txPr>
          <a:bodyPr/>
          <a:lstStyle/>
          <a:p>
            <a:pPr>
              <a:defRPr lang="es-ES" sz="1050"/>
            </a:pPr>
            <a:endParaRPr lang="en-US"/>
          </a:p>
        </c:txPr>
        <c:crossAx val="45831296"/>
        <c:crosses val="autoZero"/>
        <c:auto val="1"/>
        <c:lblAlgn val="ctr"/>
        <c:lblOffset val="100"/>
        <c:noMultiLvlLbl val="0"/>
      </c:catAx>
      <c:valAx>
        <c:axId val="45831296"/>
        <c:scaling>
          <c:orientation val="minMax"/>
        </c:scaling>
        <c:delete val="1"/>
        <c:axPos val="l"/>
        <c:numFmt formatCode="General" sourceLinked="1"/>
        <c:majorTickMark val="out"/>
        <c:minorTickMark val="none"/>
        <c:tickLblPos val="nextTo"/>
        <c:crossAx val="45742336"/>
        <c:crosses val="autoZero"/>
        <c:crossBetween val="between"/>
      </c:valAx>
      <c:spPr>
        <a:ln w="3175">
          <a:solidFill>
            <a:schemeClr val="bg2">
              <a:lumMod val="50000"/>
              <a:alpha val="85000"/>
            </a:schemeClr>
          </a:solidFill>
        </a:ln>
      </c:spPr>
    </c:plotArea>
    <c:plotVisOnly val="1"/>
    <c:dispBlanksAs val="gap"/>
    <c:showDLblsOverMax val="0"/>
  </c:chart>
  <c:spPr>
    <a:ln>
      <a:solidFill>
        <a:schemeClr val="tx1">
          <a:lumMod val="85000"/>
          <a:lumOff val="15000"/>
        </a:schemeClr>
      </a:solidFill>
    </a:ln>
  </c:spPr>
  <c:txPr>
    <a:bodyPr/>
    <a:lstStyle/>
    <a:p>
      <a:pPr>
        <a:defRPr sz="11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lang="es-ES" sz="1400" b="1" i="0" u="none" strike="noStrike" kern="1200" cap="none" spc="50" baseline="0">
                <a:solidFill>
                  <a:schemeClr val="tx1">
                    <a:lumMod val="65000"/>
                    <a:lumOff val="35000"/>
                  </a:schemeClr>
                </a:solidFill>
                <a:latin typeface="+mn-lt"/>
                <a:ea typeface="+mn-ea"/>
                <a:cs typeface="+mn-cs"/>
              </a:defRPr>
            </a:pPr>
            <a:r>
              <a:rPr lang="es-CO" sz="1400" cap="none" dirty="0" smtClean="0">
                <a:solidFill>
                  <a:schemeClr val="tx1"/>
                </a:solidFill>
                <a:effectLst/>
              </a:rPr>
              <a:t>Gráfico 5. Tipo de ocupación del jefe del hogar cuando el entrevistado-a tenía 14 años de edad</a:t>
            </a:r>
            <a:endParaRPr lang="es-CO" sz="1400" cap="none" dirty="0">
              <a:solidFill>
                <a:schemeClr val="tx1"/>
              </a:solidFill>
              <a:effectLst/>
            </a:endParaRPr>
          </a:p>
        </c:rich>
      </c:tx>
      <c:overlay val="0"/>
      <c:spPr>
        <a:noFill/>
        <a:ln>
          <a:noFill/>
        </a:ln>
        <a:effectLst/>
      </c:spPr>
    </c:title>
    <c:autoTitleDeleted val="0"/>
    <c:plotArea>
      <c:layout>
        <c:manualLayout>
          <c:layoutTarget val="inner"/>
          <c:xMode val="edge"/>
          <c:yMode val="edge"/>
          <c:x val="2.42788174530113E-2"/>
          <c:y val="0.16571834053478199"/>
          <c:w val="0.95144236509397695"/>
          <c:h val="0.57627516199274598"/>
        </c:manualLayout>
      </c:layout>
      <c:barChart>
        <c:barDir val="col"/>
        <c:grouping val="percentStacked"/>
        <c:varyColors val="0"/>
        <c:ser>
          <c:idx val="0"/>
          <c:order val="0"/>
          <c:tx>
            <c:strRef>
              <c:f>'[Gráfico 5.xlsx]Ocupación Padres y Ego'!$O$49</c:f>
              <c:strCache>
                <c:ptCount val="1"/>
                <c:pt idx="0">
                  <c:v>Trabajos manuales no calificados</c:v>
                </c:pt>
              </c:strCache>
            </c:strRef>
          </c:tx>
          <c:spPr>
            <a:solidFill>
              <a:schemeClr val="dk1">
                <a:tint val="88500"/>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s-ES" sz="105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'[Gráfico 5.xlsx]Ocupación Padres y Ego'!$M$50:$N$57</c:f>
              <c:multiLvlStrCache>
                <c:ptCount val="8"/>
                <c:lvl>
                  <c:pt idx="0">
                    <c:v>Blanco-a</c:v>
                  </c:pt>
                  <c:pt idx="1">
                    <c:v>Mestizo-a</c:v>
                  </c:pt>
                  <c:pt idx="2">
                    <c:v>Indígena</c:v>
                  </c:pt>
                  <c:pt idx="3">
                    <c:v>Mulato-a</c:v>
                  </c:pt>
                  <c:pt idx="4">
                    <c:v>Negro-a</c:v>
                  </c:pt>
                  <c:pt idx="5">
                    <c:v>Claro</c:v>
                  </c:pt>
                  <c:pt idx="6">
                    <c:v>Intermedio</c:v>
                  </c:pt>
                  <c:pt idx="7">
                    <c:v>Oscuro</c:v>
                  </c:pt>
                </c:lvl>
                <c:lvl>
                  <c:pt idx="0">
                    <c:v>Autoidentidad</c:v>
                  </c:pt>
                  <c:pt idx="5">
                    <c:v>Color de piel</c:v>
                  </c:pt>
                </c:lvl>
              </c:multiLvlStrCache>
            </c:multiLvlStrRef>
          </c:cat>
          <c:val>
            <c:numRef>
              <c:f>'[Gráfico 5.xlsx]Ocupación Padres y Ego'!$O$50:$O$57</c:f>
              <c:numCache>
                <c:formatCode>0.0</c:formatCode>
                <c:ptCount val="8"/>
                <c:pt idx="0">
                  <c:v>69.05</c:v>
                </c:pt>
                <c:pt idx="1">
                  <c:v>67.16</c:v>
                </c:pt>
                <c:pt idx="2">
                  <c:v>75.930000000000007</c:v>
                </c:pt>
                <c:pt idx="3">
                  <c:v>61.9</c:v>
                </c:pt>
                <c:pt idx="4">
                  <c:v>72.03</c:v>
                </c:pt>
                <c:pt idx="5">
                  <c:v>64.12</c:v>
                </c:pt>
                <c:pt idx="6">
                  <c:v>71.22</c:v>
                </c:pt>
                <c:pt idx="7">
                  <c:v>70.94</c:v>
                </c:pt>
              </c:numCache>
            </c:numRef>
          </c:val>
        </c:ser>
        <c:ser>
          <c:idx val="1"/>
          <c:order val="1"/>
          <c:tx>
            <c:strRef>
              <c:f>'[Gráfico 5.xlsx]Ocupación Padres y Ego'!$P$49</c:f>
              <c:strCache>
                <c:ptCount val="1"/>
                <c:pt idx="0">
                  <c:v>Trabajos manuales calificados</c:v>
                </c:pt>
              </c:strCache>
            </c:strRef>
          </c:tx>
          <c:spPr>
            <a:solidFill>
              <a:schemeClr val="dk1">
                <a:tint val="55000"/>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s-ES" sz="105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'[Gráfico 5.xlsx]Ocupación Padres y Ego'!$M$50:$N$57</c:f>
              <c:multiLvlStrCache>
                <c:ptCount val="8"/>
                <c:lvl>
                  <c:pt idx="0">
                    <c:v>Blanco-a</c:v>
                  </c:pt>
                  <c:pt idx="1">
                    <c:v>Mestizo-a</c:v>
                  </c:pt>
                  <c:pt idx="2">
                    <c:v>Indígena</c:v>
                  </c:pt>
                  <c:pt idx="3">
                    <c:v>Mulato-a</c:v>
                  </c:pt>
                  <c:pt idx="4">
                    <c:v>Negro-a</c:v>
                  </c:pt>
                  <c:pt idx="5">
                    <c:v>Claro</c:v>
                  </c:pt>
                  <c:pt idx="6">
                    <c:v>Intermedio</c:v>
                  </c:pt>
                  <c:pt idx="7">
                    <c:v>Oscuro</c:v>
                  </c:pt>
                </c:lvl>
                <c:lvl>
                  <c:pt idx="0">
                    <c:v>Autoidentidad</c:v>
                  </c:pt>
                  <c:pt idx="5">
                    <c:v>Color de piel</c:v>
                  </c:pt>
                </c:lvl>
              </c:multiLvlStrCache>
            </c:multiLvlStrRef>
          </c:cat>
          <c:val>
            <c:numRef>
              <c:f>'[Gráfico 5.xlsx]Ocupación Padres y Ego'!$P$50:$P$57</c:f>
              <c:numCache>
                <c:formatCode>0.0</c:formatCode>
                <c:ptCount val="8"/>
                <c:pt idx="0">
                  <c:v>15.48</c:v>
                </c:pt>
                <c:pt idx="1">
                  <c:v>17.89</c:v>
                </c:pt>
                <c:pt idx="2">
                  <c:v>18.52</c:v>
                </c:pt>
                <c:pt idx="3">
                  <c:v>7.14</c:v>
                </c:pt>
                <c:pt idx="4">
                  <c:v>20.28</c:v>
                </c:pt>
                <c:pt idx="5">
                  <c:v>16.670000000000009</c:v>
                </c:pt>
                <c:pt idx="6">
                  <c:v>17.559999999999999</c:v>
                </c:pt>
                <c:pt idx="7">
                  <c:v>18.8</c:v>
                </c:pt>
              </c:numCache>
            </c:numRef>
          </c:val>
        </c:ser>
        <c:ser>
          <c:idx val="2"/>
          <c:order val="2"/>
          <c:tx>
            <c:strRef>
              <c:f>'[Gráfico 5.xlsx]Ocupación Padres y Ego'!$Q$49</c:f>
              <c:strCache>
                <c:ptCount val="1"/>
                <c:pt idx="0">
                  <c:v>Trabajadores no manuales no calificados</c:v>
                </c:pt>
              </c:strCache>
            </c:strRef>
          </c:tx>
          <c:spPr>
            <a:solidFill>
              <a:schemeClr val="dk1">
                <a:tint val="75000"/>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s-ES" sz="105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'[Gráfico 5.xlsx]Ocupación Padres y Ego'!$M$50:$N$57</c:f>
              <c:multiLvlStrCache>
                <c:ptCount val="8"/>
                <c:lvl>
                  <c:pt idx="0">
                    <c:v>Blanco-a</c:v>
                  </c:pt>
                  <c:pt idx="1">
                    <c:v>Mestizo-a</c:v>
                  </c:pt>
                  <c:pt idx="2">
                    <c:v>Indígena</c:v>
                  </c:pt>
                  <c:pt idx="3">
                    <c:v>Mulato-a</c:v>
                  </c:pt>
                  <c:pt idx="4">
                    <c:v>Negro-a</c:v>
                  </c:pt>
                  <c:pt idx="5">
                    <c:v>Claro</c:v>
                  </c:pt>
                  <c:pt idx="6">
                    <c:v>Intermedio</c:v>
                  </c:pt>
                  <c:pt idx="7">
                    <c:v>Oscuro</c:v>
                  </c:pt>
                </c:lvl>
                <c:lvl>
                  <c:pt idx="0">
                    <c:v>Autoidentidad</c:v>
                  </c:pt>
                  <c:pt idx="5">
                    <c:v>Color de piel</c:v>
                  </c:pt>
                </c:lvl>
              </c:multiLvlStrCache>
            </c:multiLvlStrRef>
          </c:cat>
          <c:val>
            <c:numRef>
              <c:f>'[Gráfico 5.xlsx]Ocupación Padres y Ego'!$Q$50:$Q$57</c:f>
              <c:numCache>
                <c:formatCode>0.0</c:formatCode>
                <c:ptCount val="8"/>
                <c:pt idx="0">
                  <c:v>8.33</c:v>
                </c:pt>
                <c:pt idx="1">
                  <c:v>5.47</c:v>
                </c:pt>
                <c:pt idx="2">
                  <c:v>3.7</c:v>
                </c:pt>
                <c:pt idx="3">
                  <c:v>9.52</c:v>
                </c:pt>
                <c:pt idx="4">
                  <c:v>3.5</c:v>
                </c:pt>
                <c:pt idx="5">
                  <c:v>7.91</c:v>
                </c:pt>
                <c:pt idx="6">
                  <c:v>5.6099999999999994</c:v>
                </c:pt>
                <c:pt idx="7">
                  <c:v>3.42</c:v>
                </c:pt>
              </c:numCache>
            </c:numRef>
          </c:val>
        </c:ser>
        <c:ser>
          <c:idx val="3"/>
          <c:order val="3"/>
          <c:tx>
            <c:strRef>
              <c:f>'[Gráfico 5.xlsx]Ocupación Padres y Ego'!$R$49</c:f>
              <c:strCache>
                <c:ptCount val="1"/>
                <c:pt idx="0">
                  <c:v>Trabajadores no manuales calificados</c:v>
                </c:pt>
              </c:strCache>
            </c:strRef>
          </c:tx>
          <c:spPr>
            <a:solidFill>
              <a:schemeClr val="dk1">
                <a:tint val="98500"/>
                <a:alpha val="70000"/>
              </a:schemeClr>
            </a:solidFill>
            <a:ln>
              <a:noFill/>
            </a:ln>
            <a:effectLst/>
          </c:spPr>
          <c:invertIfNegative val="0"/>
          <c:dLbls>
            <c:dLbl>
              <c:idx val="2"/>
              <c:layout>
                <c:manualLayout>
                  <c:x val="-2.2071652230010699E-3"/>
                  <c:y val="-2.6029058722740701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2.602905872274060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lang="es-ES" sz="105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'[Gráfico 5.xlsx]Ocupación Padres y Ego'!$M$50:$N$57</c:f>
              <c:multiLvlStrCache>
                <c:ptCount val="8"/>
                <c:lvl>
                  <c:pt idx="0">
                    <c:v>Blanco-a</c:v>
                  </c:pt>
                  <c:pt idx="1">
                    <c:v>Mestizo-a</c:v>
                  </c:pt>
                  <c:pt idx="2">
                    <c:v>Indígena</c:v>
                  </c:pt>
                  <c:pt idx="3">
                    <c:v>Mulato-a</c:v>
                  </c:pt>
                  <c:pt idx="4">
                    <c:v>Negro-a</c:v>
                  </c:pt>
                  <c:pt idx="5">
                    <c:v>Claro</c:v>
                  </c:pt>
                  <c:pt idx="6">
                    <c:v>Intermedio</c:v>
                  </c:pt>
                  <c:pt idx="7">
                    <c:v>Oscuro</c:v>
                  </c:pt>
                </c:lvl>
                <c:lvl>
                  <c:pt idx="0">
                    <c:v>Autoidentidad</c:v>
                  </c:pt>
                  <c:pt idx="5">
                    <c:v>Color de piel</c:v>
                  </c:pt>
                </c:lvl>
              </c:multiLvlStrCache>
            </c:multiLvlStrRef>
          </c:cat>
          <c:val>
            <c:numRef>
              <c:f>'[Gráfico 5.xlsx]Ocupación Padres y Ego'!$R$50:$R$57</c:f>
              <c:numCache>
                <c:formatCode>0.0</c:formatCode>
                <c:ptCount val="8"/>
                <c:pt idx="0">
                  <c:v>7.14</c:v>
                </c:pt>
                <c:pt idx="1">
                  <c:v>9.4700000000000006</c:v>
                </c:pt>
                <c:pt idx="2">
                  <c:v>1.85</c:v>
                </c:pt>
                <c:pt idx="3">
                  <c:v>21.43</c:v>
                </c:pt>
                <c:pt idx="4">
                  <c:v>4.2</c:v>
                </c:pt>
                <c:pt idx="5">
                  <c:v>11.3</c:v>
                </c:pt>
                <c:pt idx="6">
                  <c:v>5.6099999999999994</c:v>
                </c:pt>
                <c:pt idx="7">
                  <c:v>6.84</c:v>
                </c:pt>
              </c:numCache>
            </c:numRef>
          </c:val>
        </c:ser>
        <c:dLbls>
          <c:showLegendKey val="0"/>
          <c:showVal val="1"/>
          <c:showCatName val="0"/>
          <c:showSerName val="0"/>
          <c:showPercent val="0"/>
          <c:showBubbleSize val="0"/>
        </c:dLbls>
        <c:gapWidth val="95"/>
        <c:overlap val="100"/>
        <c:axId val="45159168"/>
        <c:axId val="45160704"/>
      </c:barChart>
      <c:catAx>
        <c:axId val="45159168"/>
        <c:scaling>
          <c:orientation val="minMax"/>
        </c:scaling>
        <c:delete val="0"/>
        <c:axPos val="b"/>
        <c:numFmt formatCode="General" sourceLinked="0"/>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lang="es-ES" sz="1100" b="0" i="0" u="none" strike="noStrike" kern="1200" baseline="0">
                <a:solidFill>
                  <a:schemeClr val="tx1"/>
                </a:solidFill>
                <a:latin typeface="+mn-lt"/>
                <a:ea typeface="+mn-ea"/>
                <a:cs typeface="+mn-cs"/>
              </a:defRPr>
            </a:pPr>
            <a:endParaRPr lang="en-US"/>
          </a:p>
        </c:txPr>
        <c:crossAx val="45160704"/>
        <c:crosses val="autoZero"/>
        <c:auto val="1"/>
        <c:lblAlgn val="ctr"/>
        <c:lblOffset val="100"/>
        <c:noMultiLvlLbl val="0"/>
      </c:catAx>
      <c:valAx>
        <c:axId val="45160704"/>
        <c:scaling>
          <c:orientation val="minMax"/>
        </c:scaling>
        <c:delete val="1"/>
        <c:axPos val="l"/>
        <c:numFmt formatCode="0%" sourceLinked="1"/>
        <c:majorTickMark val="none"/>
        <c:minorTickMark val="none"/>
        <c:tickLblPos val="nextTo"/>
        <c:crossAx val="45159168"/>
        <c:crosses val="autoZero"/>
        <c:crossBetween val="between"/>
      </c:valAx>
      <c:spPr>
        <a:noFill/>
        <a:ln w="3175">
          <a:solidFill>
            <a:schemeClr val="bg2">
              <a:lumMod val="50000"/>
            </a:schemeClr>
          </a:solidFill>
        </a:ln>
        <a:effectLst/>
      </c:spPr>
    </c:plotArea>
    <c:legend>
      <c:legendPos val="b"/>
      <c:overlay val="0"/>
      <c:spPr>
        <a:noFill/>
        <a:ln>
          <a:noFill/>
        </a:ln>
        <a:effectLst/>
      </c:spPr>
      <c:txPr>
        <a:bodyPr rot="0" spcFirstLastPara="1" vertOverflow="ellipsis" vert="horz" wrap="square" anchor="ctr" anchorCtr="1"/>
        <a:lstStyle/>
        <a:p>
          <a:pPr>
            <a:defRPr lang="es-ES" sz="105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a:solidFill>
        <a:schemeClr val="tx1">
          <a:lumMod val="85000"/>
          <a:lumOff val="15000"/>
        </a:schemeClr>
      </a:solid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0043963254593198E-2"/>
          <c:y val="5.1400554097404502E-2"/>
          <c:w val="0.88495603674540702"/>
          <c:h val="0.75039001054382903"/>
        </c:manualLayout>
      </c:layout>
      <c:barChart>
        <c:barDir val="col"/>
        <c:grouping val="clustered"/>
        <c:varyColors val="0"/>
        <c:ser>
          <c:idx val="0"/>
          <c:order val="0"/>
          <c:spPr>
            <a:solidFill>
              <a:schemeClr val="tx1">
                <a:lumMod val="50000"/>
                <a:lumOff val="50000"/>
              </a:schemeClr>
            </a:solidFill>
          </c:spPr>
          <c:invertIfNegative val="0"/>
          <c:cat>
            <c:multiLvlStrRef>
              <c:f>'Ego''s education'!$K$5:$R$6</c:f>
              <c:multiLvlStrCache>
                <c:ptCount val="8"/>
                <c:lvl>
                  <c:pt idx="0">
                    <c:v>Blanco-a</c:v>
                  </c:pt>
                  <c:pt idx="1">
                    <c:v>Mestizo-a</c:v>
                  </c:pt>
                  <c:pt idx="2">
                    <c:v>Indígena</c:v>
                  </c:pt>
                  <c:pt idx="3">
                    <c:v>Mulato-a</c:v>
                  </c:pt>
                  <c:pt idx="4">
                    <c:v>Negro-a</c:v>
                  </c:pt>
                  <c:pt idx="5">
                    <c:v>Claro</c:v>
                  </c:pt>
                  <c:pt idx="6">
                    <c:v>Intermedio</c:v>
                  </c:pt>
                  <c:pt idx="7">
                    <c:v>Oscuro</c:v>
                  </c:pt>
                </c:lvl>
                <c:lvl>
                  <c:pt idx="0">
                    <c:v>Auto-identidad étnico-racial</c:v>
                  </c:pt>
                  <c:pt idx="5">
                    <c:v>Color de piel</c:v>
                  </c:pt>
                </c:lvl>
              </c:multiLvlStrCache>
            </c:multiLvlStrRef>
          </c:cat>
          <c:val>
            <c:numRef>
              <c:f>'Ego''s education'!$K$7:$R$7</c:f>
              <c:numCache>
                <c:formatCode>General</c:formatCode>
                <c:ptCount val="8"/>
                <c:pt idx="0">
                  <c:v>10.63</c:v>
                </c:pt>
                <c:pt idx="1">
                  <c:v>11.1</c:v>
                </c:pt>
                <c:pt idx="2">
                  <c:v>9.2199999999999989</c:v>
                </c:pt>
                <c:pt idx="3">
                  <c:v>11.93</c:v>
                </c:pt>
                <c:pt idx="4">
                  <c:v>9.36</c:v>
                </c:pt>
                <c:pt idx="5">
                  <c:v>11.79</c:v>
                </c:pt>
                <c:pt idx="6">
                  <c:v>10.09</c:v>
                </c:pt>
                <c:pt idx="7">
                  <c:v>9.76</c:v>
                </c:pt>
              </c:numCache>
            </c:numRef>
          </c:val>
        </c:ser>
        <c:dLbls>
          <c:showLegendKey val="0"/>
          <c:showVal val="0"/>
          <c:showCatName val="0"/>
          <c:showSerName val="0"/>
          <c:showPercent val="0"/>
          <c:showBubbleSize val="0"/>
        </c:dLbls>
        <c:gapWidth val="150"/>
        <c:axId val="45193856"/>
        <c:axId val="45195648"/>
      </c:barChart>
      <c:catAx>
        <c:axId val="45193856"/>
        <c:scaling>
          <c:orientation val="minMax"/>
        </c:scaling>
        <c:delete val="0"/>
        <c:axPos val="b"/>
        <c:numFmt formatCode="General" sourceLinked="1"/>
        <c:majorTickMark val="out"/>
        <c:minorTickMark val="none"/>
        <c:tickLblPos val="nextTo"/>
        <c:txPr>
          <a:bodyPr/>
          <a:lstStyle/>
          <a:p>
            <a:pPr>
              <a:defRPr lang="es-ES" sz="1000"/>
            </a:pPr>
            <a:endParaRPr lang="en-US"/>
          </a:p>
        </c:txPr>
        <c:crossAx val="45195648"/>
        <c:crosses val="autoZero"/>
        <c:auto val="1"/>
        <c:lblAlgn val="ctr"/>
        <c:lblOffset val="100"/>
        <c:noMultiLvlLbl val="0"/>
      </c:catAx>
      <c:valAx>
        <c:axId val="45195648"/>
        <c:scaling>
          <c:orientation val="minMax"/>
          <c:max val="12"/>
        </c:scaling>
        <c:delete val="0"/>
        <c:axPos val="l"/>
        <c:majorGridlines/>
        <c:numFmt formatCode="General" sourceLinked="1"/>
        <c:majorTickMark val="out"/>
        <c:minorTickMark val="none"/>
        <c:tickLblPos val="nextTo"/>
        <c:txPr>
          <a:bodyPr/>
          <a:lstStyle/>
          <a:p>
            <a:pPr>
              <a:defRPr lang="es-ES"/>
            </a:pPr>
            <a:endParaRPr lang="en-US"/>
          </a:p>
        </c:txPr>
        <c:crossAx val="45193856"/>
        <c:crosses val="autoZero"/>
        <c:crossBetween val="between"/>
      </c:valAx>
      <c:spPr>
        <a:ln w="3175">
          <a:solidFill>
            <a:schemeClr val="bg2">
              <a:lumMod val="50000"/>
            </a:schemeClr>
          </a:solidFill>
        </a:ln>
      </c:spPr>
    </c:plotArea>
    <c:plotVisOnly val="1"/>
    <c:dispBlanksAs val="gap"/>
    <c:showDLblsOverMax val="0"/>
  </c:chart>
  <c:spPr>
    <a:ln>
      <a:solidFill>
        <a:schemeClr val="tx1">
          <a:lumMod val="85000"/>
          <a:lumOff val="15000"/>
        </a:schemeClr>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9.8571741032370999E-2"/>
          <c:y val="5.1400554097404502E-2"/>
          <c:w val="0.87087270341207401"/>
          <c:h val="0.54058216681248095"/>
        </c:manualLayout>
      </c:layout>
      <c:barChart>
        <c:barDir val="col"/>
        <c:grouping val="stacked"/>
        <c:varyColors val="0"/>
        <c:ser>
          <c:idx val="0"/>
          <c:order val="0"/>
          <c:tx>
            <c:strRef>
              <c:f>'Ego''s occupation'!$B$4</c:f>
              <c:strCache>
                <c:ptCount val="1"/>
                <c:pt idx="0">
                  <c:v>Trabajadores manuales no calificados</c:v>
                </c:pt>
              </c:strCache>
            </c:strRef>
          </c:tx>
          <c:spPr>
            <a:solidFill>
              <a:schemeClr val="bg1">
                <a:lumMod val="85000"/>
              </a:schemeClr>
            </a:solidFill>
          </c:spPr>
          <c:invertIfNegative val="0"/>
          <c:dLbls>
            <c:spPr>
              <a:noFill/>
              <a:ln>
                <a:noFill/>
              </a:ln>
              <a:effectLst/>
            </c:spPr>
            <c:txPr>
              <a:bodyPr/>
              <a:lstStyle/>
              <a:p>
                <a:pPr>
                  <a:defRPr lang="es-ES"/>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'Ego''s occupation'!$M$2:$T$3</c:f>
              <c:multiLvlStrCache>
                <c:ptCount val="8"/>
                <c:lvl>
                  <c:pt idx="0">
                    <c:v>Blanco-a</c:v>
                  </c:pt>
                  <c:pt idx="1">
                    <c:v>Mestizo-a</c:v>
                  </c:pt>
                  <c:pt idx="2">
                    <c:v>Indígena</c:v>
                  </c:pt>
                  <c:pt idx="3">
                    <c:v>Mulato-a</c:v>
                  </c:pt>
                  <c:pt idx="4">
                    <c:v>Negro-a</c:v>
                  </c:pt>
                  <c:pt idx="5">
                    <c:v>Claro</c:v>
                  </c:pt>
                  <c:pt idx="6">
                    <c:v>Intermedio</c:v>
                  </c:pt>
                  <c:pt idx="7">
                    <c:v>Oscuro</c:v>
                  </c:pt>
                </c:lvl>
                <c:lvl>
                  <c:pt idx="0">
                    <c:v>Auto-identidad étnica-racial</c:v>
                  </c:pt>
                  <c:pt idx="5">
                    <c:v>Color de piel</c:v>
                  </c:pt>
                </c:lvl>
              </c:multiLvlStrCache>
            </c:multiLvlStrRef>
          </c:cat>
          <c:val>
            <c:numRef>
              <c:f>'Ego''s occupation'!$M$4:$T$4</c:f>
              <c:numCache>
                <c:formatCode>0.0</c:formatCode>
                <c:ptCount val="8"/>
                <c:pt idx="0">
                  <c:v>47.83</c:v>
                </c:pt>
                <c:pt idx="1">
                  <c:v>43.93</c:v>
                </c:pt>
                <c:pt idx="2">
                  <c:v>32.26</c:v>
                </c:pt>
                <c:pt idx="3">
                  <c:v>47.62</c:v>
                </c:pt>
                <c:pt idx="4">
                  <c:v>55.24</c:v>
                </c:pt>
                <c:pt idx="5">
                  <c:v>39.1</c:v>
                </c:pt>
                <c:pt idx="6">
                  <c:v>47</c:v>
                </c:pt>
                <c:pt idx="7">
                  <c:v>54.9</c:v>
                </c:pt>
              </c:numCache>
            </c:numRef>
          </c:val>
        </c:ser>
        <c:ser>
          <c:idx val="1"/>
          <c:order val="1"/>
          <c:tx>
            <c:strRef>
              <c:f>'Ego''s occupation'!$B$5</c:f>
              <c:strCache>
                <c:ptCount val="1"/>
                <c:pt idx="0">
                  <c:v>Trabajadores manuales calificados</c:v>
                </c:pt>
              </c:strCache>
            </c:strRef>
          </c:tx>
          <c:invertIfNegative val="0"/>
          <c:dLbls>
            <c:spPr>
              <a:noFill/>
              <a:ln>
                <a:noFill/>
              </a:ln>
              <a:effectLst/>
            </c:spPr>
            <c:txPr>
              <a:bodyPr/>
              <a:lstStyle/>
              <a:p>
                <a:pPr>
                  <a:defRPr lang="es-ES"/>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'Ego''s occupation'!$M$2:$T$3</c:f>
              <c:multiLvlStrCache>
                <c:ptCount val="8"/>
                <c:lvl>
                  <c:pt idx="0">
                    <c:v>Blanco-a</c:v>
                  </c:pt>
                  <c:pt idx="1">
                    <c:v>Mestizo-a</c:v>
                  </c:pt>
                  <c:pt idx="2">
                    <c:v>Indígena</c:v>
                  </c:pt>
                  <c:pt idx="3">
                    <c:v>Mulato-a</c:v>
                  </c:pt>
                  <c:pt idx="4">
                    <c:v>Negro-a</c:v>
                  </c:pt>
                  <c:pt idx="5">
                    <c:v>Claro</c:v>
                  </c:pt>
                  <c:pt idx="6">
                    <c:v>Intermedio</c:v>
                  </c:pt>
                  <c:pt idx="7">
                    <c:v>Oscuro</c:v>
                  </c:pt>
                </c:lvl>
                <c:lvl>
                  <c:pt idx="0">
                    <c:v>Auto-identidad étnica-racial</c:v>
                  </c:pt>
                  <c:pt idx="5">
                    <c:v>Color de piel</c:v>
                  </c:pt>
                </c:lvl>
              </c:multiLvlStrCache>
            </c:multiLvlStrRef>
          </c:cat>
          <c:val>
            <c:numRef>
              <c:f>'Ego''s occupation'!$M$5:$T$5</c:f>
              <c:numCache>
                <c:formatCode>0.0</c:formatCode>
                <c:ptCount val="8"/>
                <c:pt idx="0">
                  <c:v>19.25</c:v>
                </c:pt>
                <c:pt idx="1">
                  <c:v>19.02</c:v>
                </c:pt>
                <c:pt idx="2">
                  <c:v>35.479999999999997</c:v>
                </c:pt>
                <c:pt idx="3">
                  <c:v>9.52</c:v>
                </c:pt>
                <c:pt idx="4">
                  <c:v>13.33</c:v>
                </c:pt>
                <c:pt idx="5">
                  <c:v>18.2</c:v>
                </c:pt>
                <c:pt idx="6">
                  <c:v>21.1</c:v>
                </c:pt>
                <c:pt idx="7">
                  <c:v>16.2</c:v>
                </c:pt>
              </c:numCache>
            </c:numRef>
          </c:val>
        </c:ser>
        <c:ser>
          <c:idx val="2"/>
          <c:order val="2"/>
          <c:tx>
            <c:strRef>
              <c:f>'Ego''s occupation'!$B$6</c:f>
              <c:strCache>
                <c:ptCount val="1"/>
                <c:pt idx="0">
                  <c:v>Trabajadores no manuales no calificados</c:v>
                </c:pt>
              </c:strCache>
            </c:strRef>
          </c:tx>
          <c:invertIfNegative val="0"/>
          <c:dLbls>
            <c:spPr>
              <a:noFill/>
              <a:ln>
                <a:noFill/>
              </a:ln>
              <a:effectLst/>
            </c:spPr>
            <c:txPr>
              <a:bodyPr/>
              <a:lstStyle/>
              <a:p>
                <a:pPr>
                  <a:defRPr lang="es-ES"/>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'Ego''s occupation'!$M$2:$T$3</c:f>
              <c:multiLvlStrCache>
                <c:ptCount val="8"/>
                <c:lvl>
                  <c:pt idx="0">
                    <c:v>Blanco-a</c:v>
                  </c:pt>
                  <c:pt idx="1">
                    <c:v>Mestizo-a</c:v>
                  </c:pt>
                  <c:pt idx="2">
                    <c:v>Indígena</c:v>
                  </c:pt>
                  <c:pt idx="3">
                    <c:v>Mulato-a</c:v>
                  </c:pt>
                  <c:pt idx="4">
                    <c:v>Negro-a</c:v>
                  </c:pt>
                  <c:pt idx="5">
                    <c:v>Claro</c:v>
                  </c:pt>
                  <c:pt idx="6">
                    <c:v>Intermedio</c:v>
                  </c:pt>
                  <c:pt idx="7">
                    <c:v>Oscuro</c:v>
                  </c:pt>
                </c:lvl>
                <c:lvl>
                  <c:pt idx="0">
                    <c:v>Auto-identidad étnica-racial</c:v>
                  </c:pt>
                  <c:pt idx="5">
                    <c:v>Color de piel</c:v>
                  </c:pt>
                </c:lvl>
              </c:multiLvlStrCache>
            </c:multiLvlStrRef>
          </c:cat>
          <c:val>
            <c:numRef>
              <c:f>'Ego''s occupation'!$M$6:$T$6</c:f>
              <c:numCache>
                <c:formatCode>0.0</c:formatCode>
                <c:ptCount val="8"/>
                <c:pt idx="0">
                  <c:v>24.22</c:v>
                </c:pt>
                <c:pt idx="1">
                  <c:v>22.62</c:v>
                </c:pt>
                <c:pt idx="2">
                  <c:v>22.58</c:v>
                </c:pt>
                <c:pt idx="3">
                  <c:v>28.57</c:v>
                </c:pt>
                <c:pt idx="4">
                  <c:v>20.95</c:v>
                </c:pt>
                <c:pt idx="5">
                  <c:v>27.7</c:v>
                </c:pt>
                <c:pt idx="6">
                  <c:v>21.09</c:v>
                </c:pt>
                <c:pt idx="7">
                  <c:v>19.100000000000001</c:v>
                </c:pt>
              </c:numCache>
            </c:numRef>
          </c:val>
        </c:ser>
        <c:ser>
          <c:idx val="3"/>
          <c:order val="3"/>
          <c:tx>
            <c:strRef>
              <c:f>'Ego''s occupation'!$B$7</c:f>
              <c:strCache>
                <c:ptCount val="1"/>
                <c:pt idx="0">
                  <c:v>Trabajadores no manuales calificados</c:v>
                </c:pt>
              </c:strCache>
            </c:strRef>
          </c:tx>
          <c:spPr>
            <a:solidFill>
              <a:schemeClr val="tx1"/>
            </a:solidFill>
          </c:spPr>
          <c:invertIfNegative val="0"/>
          <c:dLbls>
            <c:dLbl>
              <c:idx val="0"/>
              <c:layout>
                <c:manualLayout>
                  <c:x val="-2.3809523809523799E-3"/>
                  <c:y val="-4.0316774658027403E-2"/>
                </c:manualLayout>
              </c:layout>
              <c:spPr/>
              <c:txPr>
                <a:bodyPr/>
                <a:lstStyle/>
                <a:p>
                  <a:pPr>
                    <a:defRPr lang="es-ES"/>
                  </a:pPr>
                  <a:endParaRPr lang="en-US"/>
                </a:p>
              </c:txPr>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7.14285714285714E-3"/>
                  <c:y val="-6.0475161987040997E-2"/>
                </c:manualLayout>
              </c:layout>
              <c:spPr/>
              <c:txPr>
                <a:bodyPr/>
                <a:lstStyle/>
                <a:p>
                  <a:pPr>
                    <a:defRPr lang="es-ES"/>
                  </a:pPr>
                  <a:endParaRPr lang="en-US"/>
                </a:p>
              </c:txPr>
              <c:dLblPos val="ctr"/>
              <c:showLegendKey val="0"/>
              <c:showVal val="1"/>
              <c:showCatName val="0"/>
              <c:showSerName val="0"/>
              <c:showPercent val="0"/>
              <c:showBubbleSize val="0"/>
              <c:extLst>
                <c:ext xmlns:c15="http://schemas.microsoft.com/office/drawing/2012/chart" uri="{CE6537A1-D6FC-4f65-9D91-7224C49458BB}"/>
              </c:extLst>
            </c:dLbl>
            <c:dLbl>
              <c:idx val="2"/>
              <c:layout>
                <c:manualLayout>
                  <c:x val="4.7619047619047198E-3"/>
                  <c:y val="-5.1835853131749501E-2"/>
                </c:manualLayout>
              </c:layout>
              <c:spPr/>
              <c:txPr>
                <a:bodyPr/>
                <a:lstStyle/>
                <a:p>
                  <a:pPr>
                    <a:defRPr lang="es-ES"/>
                  </a:pPr>
                  <a:endParaRPr lang="en-US"/>
                </a:p>
              </c:txPr>
              <c:dLblPos val="ctr"/>
              <c:showLegendKey val="0"/>
              <c:showVal val="1"/>
              <c:showCatName val="0"/>
              <c:showSerName val="0"/>
              <c:showPercent val="0"/>
              <c:showBubbleSize val="0"/>
              <c:extLst>
                <c:ext xmlns:c15="http://schemas.microsoft.com/office/drawing/2012/chart" uri="{CE6537A1-D6FC-4f65-9D91-7224C49458BB}"/>
              </c:extLst>
            </c:dLbl>
            <c:dLbl>
              <c:idx val="3"/>
              <c:layout>
                <c:manualLayout>
                  <c:x val="0"/>
                  <c:y val="-5.7595392368610498E-2"/>
                </c:manualLayout>
              </c:layout>
              <c:spPr/>
              <c:txPr>
                <a:bodyPr/>
                <a:lstStyle/>
                <a:p>
                  <a:pPr>
                    <a:defRPr lang="es-ES"/>
                  </a:pPr>
                  <a:endParaRPr lang="en-US"/>
                </a:p>
              </c:txPr>
              <c:dLblPos val="ctr"/>
              <c:showLegendKey val="0"/>
              <c:showVal val="1"/>
              <c:showCatName val="0"/>
              <c:showSerName val="0"/>
              <c:showPercent val="0"/>
              <c:showBubbleSize val="0"/>
              <c:extLst>
                <c:ext xmlns:c15="http://schemas.microsoft.com/office/drawing/2012/chart" uri="{CE6537A1-D6FC-4f65-9D91-7224C49458BB}"/>
              </c:extLst>
            </c:dLbl>
            <c:dLbl>
              <c:idx val="4"/>
              <c:layout>
                <c:manualLayout>
                  <c:x val="0"/>
                  <c:y val="-4.3196544276457902E-2"/>
                </c:manualLayout>
              </c:layout>
              <c:spPr/>
              <c:txPr>
                <a:bodyPr/>
                <a:lstStyle/>
                <a:p>
                  <a:pPr>
                    <a:defRPr lang="es-ES"/>
                  </a:pPr>
                  <a:endParaRPr lang="en-US"/>
                </a:p>
              </c:txPr>
              <c:dLblPos val="ctr"/>
              <c:showLegendKey val="0"/>
              <c:showVal val="1"/>
              <c:showCatName val="0"/>
              <c:showSerName val="0"/>
              <c:showPercent val="0"/>
              <c:showBubbleSize val="0"/>
              <c:extLst>
                <c:ext xmlns:c15="http://schemas.microsoft.com/office/drawing/2012/chart" uri="{CE6537A1-D6FC-4f65-9D91-7224C49458BB}"/>
              </c:extLst>
            </c:dLbl>
            <c:dLbl>
              <c:idx val="5"/>
              <c:layout>
                <c:manualLayout>
                  <c:x val="-4.7619047619047597E-3"/>
                  <c:y val="-5.1835853131749501E-2"/>
                </c:manualLayout>
              </c:layout>
              <c:spPr/>
              <c:txPr>
                <a:bodyPr/>
                <a:lstStyle/>
                <a:p>
                  <a:pPr>
                    <a:defRPr lang="es-ES"/>
                  </a:pPr>
                  <a:endParaRPr lang="en-US"/>
                </a:p>
              </c:txPr>
              <c:dLblPos val="ctr"/>
              <c:showLegendKey val="0"/>
              <c:showVal val="1"/>
              <c:showCatName val="0"/>
              <c:showSerName val="0"/>
              <c:showPercent val="0"/>
              <c:showBubbleSize val="0"/>
              <c:extLst>
                <c:ext xmlns:c15="http://schemas.microsoft.com/office/drawing/2012/chart" uri="{CE6537A1-D6FC-4f65-9D91-7224C49458BB}"/>
              </c:extLst>
            </c:dLbl>
            <c:dLbl>
              <c:idx val="6"/>
              <c:layout>
                <c:manualLayout>
                  <c:x val="0"/>
                  <c:y val="-4.60763138948884E-2"/>
                </c:manualLayout>
              </c:layout>
              <c:spPr/>
              <c:txPr>
                <a:bodyPr/>
                <a:lstStyle/>
                <a:p>
                  <a:pPr>
                    <a:defRPr lang="es-ES"/>
                  </a:pPr>
                  <a:endParaRPr lang="en-US"/>
                </a:p>
              </c:txPr>
              <c:dLblPos val="ctr"/>
              <c:showLegendKey val="0"/>
              <c:showVal val="1"/>
              <c:showCatName val="0"/>
              <c:showSerName val="0"/>
              <c:showPercent val="0"/>
              <c:showBubbleSize val="0"/>
              <c:extLst>
                <c:ext xmlns:c15="http://schemas.microsoft.com/office/drawing/2012/chart" uri="{CE6537A1-D6FC-4f65-9D91-7224C49458BB}"/>
              </c:extLst>
            </c:dLbl>
            <c:dLbl>
              <c:idx val="7"/>
              <c:layout>
                <c:manualLayout>
                  <c:x val="-2.3809523809523799E-3"/>
                  <c:y val="-4.3196544276457902E-2"/>
                </c:manualLayout>
              </c:layout>
              <c:spPr/>
              <c:txPr>
                <a:bodyPr/>
                <a:lstStyle/>
                <a:p>
                  <a:pPr>
                    <a:defRPr lang="es-ES"/>
                  </a:pPr>
                  <a:endParaRPr lang="en-US"/>
                </a:p>
              </c:txPr>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s-ES"/>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'Ego''s occupation'!$M$2:$T$3</c:f>
              <c:multiLvlStrCache>
                <c:ptCount val="8"/>
                <c:lvl>
                  <c:pt idx="0">
                    <c:v>Blanco-a</c:v>
                  </c:pt>
                  <c:pt idx="1">
                    <c:v>Mestizo-a</c:v>
                  </c:pt>
                  <c:pt idx="2">
                    <c:v>Indígena</c:v>
                  </c:pt>
                  <c:pt idx="3">
                    <c:v>Mulato-a</c:v>
                  </c:pt>
                  <c:pt idx="4">
                    <c:v>Negro-a</c:v>
                  </c:pt>
                  <c:pt idx="5">
                    <c:v>Claro</c:v>
                  </c:pt>
                  <c:pt idx="6">
                    <c:v>Intermedio</c:v>
                  </c:pt>
                  <c:pt idx="7">
                    <c:v>Oscuro</c:v>
                  </c:pt>
                </c:lvl>
                <c:lvl>
                  <c:pt idx="0">
                    <c:v>Auto-identidad étnica-racial</c:v>
                  </c:pt>
                  <c:pt idx="5">
                    <c:v>Color de piel</c:v>
                  </c:pt>
                </c:lvl>
              </c:multiLvlStrCache>
            </c:multiLvlStrRef>
          </c:cat>
          <c:val>
            <c:numRef>
              <c:f>'Ego''s occupation'!$M$7:$T$7</c:f>
              <c:numCache>
                <c:formatCode>0.0</c:formatCode>
                <c:ptCount val="8"/>
                <c:pt idx="0">
                  <c:v>8.7000000000000011</c:v>
                </c:pt>
                <c:pt idx="1">
                  <c:v>14.43</c:v>
                </c:pt>
                <c:pt idx="2">
                  <c:v>9.68</c:v>
                </c:pt>
                <c:pt idx="3">
                  <c:v>14.29</c:v>
                </c:pt>
                <c:pt idx="4">
                  <c:v>10.48</c:v>
                </c:pt>
                <c:pt idx="5">
                  <c:v>15</c:v>
                </c:pt>
                <c:pt idx="6">
                  <c:v>10.8</c:v>
                </c:pt>
                <c:pt idx="7">
                  <c:v>9.8000000000000007</c:v>
                </c:pt>
              </c:numCache>
            </c:numRef>
          </c:val>
        </c:ser>
        <c:dLbls>
          <c:showLegendKey val="0"/>
          <c:showVal val="0"/>
          <c:showCatName val="0"/>
          <c:showSerName val="0"/>
          <c:showPercent val="0"/>
          <c:showBubbleSize val="0"/>
        </c:dLbls>
        <c:gapWidth val="75"/>
        <c:overlap val="100"/>
        <c:axId val="45910656"/>
        <c:axId val="45924736"/>
      </c:barChart>
      <c:catAx>
        <c:axId val="45910656"/>
        <c:scaling>
          <c:orientation val="minMax"/>
        </c:scaling>
        <c:delete val="0"/>
        <c:axPos val="b"/>
        <c:numFmt formatCode="General" sourceLinked="1"/>
        <c:majorTickMark val="none"/>
        <c:minorTickMark val="none"/>
        <c:tickLblPos val="nextTo"/>
        <c:txPr>
          <a:bodyPr/>
          <a:lstStyle/>
          <a:p>
            <a:pPr>
              <a:defRPr lang="es-ES"/>
            </a:pPr>
            <a:endParaRPr lang="en-US"/>
          </a:p>
        </c:txPr>
        <c:crossAx val="45924736"/>
        <c:crosses val="autoZero"/>
        <c:auto val="1"/>
        <c:lblAlgn val="ctr"/>
        <c:lblOffset val="100"/>
        <c:noMultiLvlLbl val="0"/>
      </c:catAx>
      <c:valAx>
        <c:axId val="45924736"/>
        <c:scaling>
          <c:orientation val="minMax"/>
          <c:max val="100"/>
        </c:scaling>
        <c:delete val="0"/>
        <c:axPos val="l"/>
        <c:majorGridlines/>
        <c:numFmt formatCode="0.0" sourceLinked="1"/>
        <c:majorTickMark val="none"/>
        <c:minorTickMark val="none"/>
        <c:tickLblPos val="nextTo"/>
        <c:txPr>
          <a:bodyPr/>
          <a:lstStyle/>
          <a:p>
            <a:pPr>
              <a:defRPr lang="es-ES"/>
            </a:pPr>
            <a:endParaRPr lang="en-US"/>
          </a:p>
        </c:txPr>
        <c:crossAx val="45910656"/>
        <c:crosses val="autoZero"/>
        <c:crossBetween val="between"/>
      </c:valAx>
      <c:spPr>
        <a:ln w="3175">
          <a:solidFill>
            <a:schemeClr val="bg2">
              <a:lumMod val="50000"/>
            </a:schemeClr>
          </a:solidFill>
        </a:ln>
      </c:spPr>
    </c:plotArea>
    <c:legend>
      <c:legendPos val="l"/>
      <c:layout>
        <c:manualLayout>
          <c:xMode val="edge"/>
          <c:yMode val="edge"/>
          <c:x val="0.22857142857142901"/>
          <c:y val="0.77969444964087897"/>
          <c:w val="0.61946306711661003"/>
          <c:h val="0.15695061875364899"/>
        </c:manualLayout>
      </c:layout>
      <c:overlay val="0"/>
      <c:txPr>
        <a:bodyPr/>
        <a:lstStyle/>
        <a:p>
          <a:pPr>
            <a:defRPr lang="es-ES" sz="1100"/>
          </a:pPr>
          <a:endParaRPr lang="en-US"/>
        </a:p>
      </c:txPr>
    </c:legend>
    <c:plotVisOnly val="1"/>
    <c:dispBlanksAs val="gap"/>
    <c:showDLblsOverMax val="0"/>
  </c:chart>
  <c:spPr>
    <a:ln>
      <a:solidFill>
        <a:schemeClr val="tx1">
          <a:lumMod val="85000"/>
          <a:lumOff val="15000"/>
        </a:schemeClr>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chemeClr val="tx1">
                <a:lumMod val="65000"/>
                <a:lumOff val="35000"/>
              </a:schemeClr>
            </a:solidFill>
          </c:spPr>
          <c:invertIfNegative val="0"/>
          <c:dPt>
            <c:idx val="0"/>
            <c:invertIfNegative val="0"/>
            <c:bubble3D val="0"/>
            <c:spPr>
              <a:solidFill>
                <a:schemeClr val="bg1">
                  <a:lumMod val="50000"/>
                </a:schemeClr>
              </a:solidFill>
            </c:spPr>
          </c:dPt>
          <c:dPt>
            <c:idx val="1"/>
            <c:invertIfNegative val="0"/>
            <c:bubble3D val="0"/>
            <c:spPr>
              <a:solidFill>
                <a:schemeClr val="bg1">
                  <a:lumMod val="50000"/>
                </a:schemeClr>
              </a:solidFill>
            </c:spPr>
          </c:dPt>
          <c:dPt>
            <c:idx val="2"/>
            <c:invertIfNegative val="0"/>
            <c:bubble3D val="0"/>
            <c:spPr>
              <a:solidFill>
                <a:schemeClr val="bg1">
                  <a:lumMod val="50000"/>
                </a:schemeClr>
              </a:solidFill>
            </c:spPr>
          </c:dPt>
          <c:dPt>
            <c:idx val="3"/>
            <c:invertIfNegative val="0"/>
            <c:bubble3D val="0"/>
            <c:spPr>
              <a:solidFill>
                <a:schemeClr val="bg1">
                  <a:lumMod val="50000"/>
                </a:schemeClr>
              </a:solidFill>
            </c:spPr>
          </c:dPt>
          <c:dPt>
            <c:idx val="4"/>
            <c:invertIfNegative val="0"/>
            <c:bubble3D val="0"/>
            <c:spPr>
              <a:solidFill>
                <a:schemeClr val="bg1">
                  <a:lumMod val="50000"/>
                </a:schemeClr>
              </a:solidFill>
            </c:spPr>
          </c:dPt>
          <c:dPt>
            <c:idx val="5"/>
            <c:invertIfNegative val="0"/>
            <c:bubble3D val="0"/>
            <c:spPr>
              <a:gradFill>
                <a:gsLst>
                  <a:gs pos="0">
                    <a:srgbClr val="FFEFD1"/>
                  </a:gs>
                  <a:gs pos="64999">
                    <a:srgbClr val="F0EBD5"/>
                  </a:gs>
                  <a:gs pos="100000">
                    <a:srgbClr val="D1C39F"/>
                  </a:gs>
                </a:gsLst>
                <a:lin ang="5400000" scaled="0"/>
              </a:gradFill>
            </c:spPr>
          </c:dPt>
          <c:dPt>
            <c:idx val="6"/>
            <c:invertIfNegative val="0"/>
            <c:bubble3D val="0"/>
            <c:spPr>
              <a:gradFill>
                <a:gsLst>
                  <a:gs pos="0">
                    <a:srgbClr val="D6B19C"/>
                  </a:gs>
                  <a:gs pos="30000">
                    <a:srgbClr val="D49E6C"/>
                  </a:gs>
                  <a:gs pos="70000">
                    <a:srgbClr val="A65528"/>
                  </a:gs>
                  <a:gs pos="100000">
                    <a:srgbClr val="663012"/>
                  </a:gs>
                </a:gsLst>
                <a:lin ang="5400000" scaled="0"/>
              </a:gradFill>
            </c:spPr>
          </c:dPt>
          <c:cat>
            <c:multiLvlStrRef>
              <c:f>'High Status Non-Manual Occup'!$E$3:$L$4</c:f>
              <c:multiLvlStrCache>
                <c:ptCount val="8"/>
                <c:lvl>
                  <c:pt idx="0">
                    <c:v>Blanco-a</c:v>
                  </c:pt>
                  <c:pt idx="1">
                    <c:v>Mestizo-a</c:v>
                  </c:pt>
                  <c:pt idx="2">
                    <c:v>Indígena</c:v>
                  </c:pt>
                  <c:pt idx="3">
                    <c:v>Mulato-a</c:v>
                  </c:pt>
                  <c:pt idx="4">
                    <c:v>Negro-a</c:v>
                  </c:pt>
                  <c:pt idx="5">
                    <c:v>Claro</c:v>
                  </c:pt>
                  <c:pt idx="6">
                    <c:v>Intermedio</c:v>
                  </c:pt>
                  <c:pt idx="7">
                    <c:v>Oscuro</c:v>
                  </c:pt>
                </c:lvl>
                <c:lvl>
                  <c:pt idx="0">
                    <c:v>Autoidentidad étnica-racial</c:v>
                  </c:pt>
                  <c:pt idx="5">
                    <c:v>Color de piel</c:v>
                  </c:pt>
                </c:lvl>
              </c:multiLvlStrCache>
            </c:multiLvlStrRef>
          </c:cat>
          <c:val>
            <c:numRef>
              <c:f>'High Status Non-Manual Occup'!$E$5:$L$5</c:f>
              <c:numCache>
                <c:formatCode>0.0</c:formatCode>
                <c:ptCount val="8"/>
                <c:pt idx="0">
                  <c:v>13.664596273291931</c:v>
                </c:pt>
                <c:pt idx="1">
                  <c:v>21.967213114754099</c:v>
                </c:pt>
                <c:pt idx="2">
                  <c:v>6.4516129032258061</c:v>
                </c:pt>
                <c:pt idx="3">
                  <c:v>23.8095238095238</c:v>
                </c:pt>
                <c:pt idx="4">
                  <c:v>17.142857142857149</c:v>
                </c:pt>
                <c:pt idx="5">
                  <c:v>23.63636363636363</c:v>
                </c:pt>
                <c:pt idx="6">
                  <c:v>17.194570135746609</c:v>
                </c:pt>
                <c:pt idx="7">
                  <c:v>15.028901734104039</c:v>
                </c:pt>
              </c:numCache>
            </c:numRef>
          </c:val>
        </c:ser>
        <c:dLbls>
          <c:showLegendKey val="0"/>
          <c:showVal val="0"/>
          <c:showCatName val="0"/>
          <c:showSerName val="0"/>
          <c:showPercent val="0"/>
          <c:showBubbleSize val="0"/>
        </c:dLbls>
        <c:gapWidth val="150"/>
        <c:overlap val="100"/>
        <c:axId val="48721920"/>
        <c:axId val="48723456"/>
      </c:barChart>
      <c:catAx>
        <c:axId val="48721920"/>
        <c:scaling>
          <c:orientation val="minMax"/>
        </c:scaling>
        <c:delete val="0"/>
        <c:axPos val="b"/>
        <c:numFmt formatCode="General"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n-US"/>
          </a:p>
        </c:txPr>
        <c:crossAx val="48723456"/>
        <c:crosses val="autoZero"/>
        <c:auto val="1"/>
        <c:lblAlgn val="ctr"/>
        <c:lblOffset val="100"/>
        <c:noMultiLvlLbl val="0"/>
      </c:catAx>
      <c:valAx>
        <c:axId val="48723456"/>
        <c:scaling>
          <c:orientation val="minMax"/>
        </c:scaling>
        <c:delete val="0"/>
        <c:axPos val="l"/>
        <c:majorGridlines/>
        <c:numFmt formatCode="0.0"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n-US"/>
          </a:p>
        </c:txPr>
        <c:crossAx val="48721920"/>
        <c:crosses val="autoZero"/>
        <c:crossBetween val="between"/>
      </c:valAx>
      <c:spPr>
        <a:ln w="3175">
          <a:solidFill>
            <a:schemeClr val="bg2">
              <a:lumMod val="50000"/>
              <a:alpha val="85000"/>
            </a:schemeClr>
          </a:solidFill>
        </a:ln>
      </c:spPr>
    </c:plotArea>
    <c:plotVisOnly val="1"/>
    <c:dispBlanksAs val="gap"/>
    <c:showDLblsOverMax val="0"/>
  </c:chart>
  <c:spPr>
    <a:ln>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spPr>
            <a:solidFill>
              <a:schemeClr val="bg1">
                <a:lumMod val="65000"/>
              </a:schemeClr>
            </a:solidFill>
          </c:spPr>
          <c:invertIfNegative val="0"/>
          <c:dLbls>
            <c:dLbl>
              <c:idx val="2"/>
              <c:layout>
                <c:manualLayout>
                  <c:x val="8.1967213114754103E-3"/>
                  <c:y val="4.6296296296296301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6"/>
              <c:layout>
                <c:manualLayout>
                  <c:x val="1.00180992063108E-16"/>
                  <c:y val="8.3333333333333301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s-ES" sz="11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'Ego''s monthly income'!$B$5:$H$6</c:f>
              <c:multiLvlStrCache>
                <c:ptCount val="7"/>
                <c:lvl>
                  <c:pt idx="0">
                    <c:v>Blanco-a</c:v>
                  </c:pt>
                  <c:pt idx="1">
                    <c:v>Mestizo-a</c:v>
                  </c:pt>
                  <c:pt idx="2">
                    <c:v>Mulato-a</c:v>
                  </c:pt>
                  <c:pt idx="3">
                    <c:v>Negro-a</c:v>
                  </c:pt>
                  <c:pt idx="4">
                    <c:v>Claro</c:v>
                  </c:pt>
                  <c:pt idx="5">
                    <c:v>Intermedio</c:v>
                  </c:pt>
                  <c:pt idx="6">
                    <c:v>Oscuro</c:v>
                  </c:pt>
                </c:lvl>
                <c:lvl>
                  <c:pt idx="0">
                    <c:v>Autoidentidad étnica-racial</c:v>
                  </c:pt>
                  <c:pt idx="4">
                    <c:v>Color de piel</c:v>
                  </c:pt>
                </c:lvl>
              </c:multiLvlStrCache>
            </c:multiLvlStrRef>
          </c:cat>
          <c:val>
            <c:numRef>
              <c:f>'Ego''s monthly income'!$B$7:$H$7</c:f>
              <c:numCache>
                <c:formatCode>#,##0</c:formatCode>
                <c:ptCount val="7"/>
                <c:pt idx="0">
                  <c:v>656770</c:v>
                </c:pt>
                <c:pt idx="1">
                  <c:v>815152.4</c:v>
                </c:pt>
                <c:pt idx="2">
                  <c:v>2360833</c:v>
                </c:pt>
                <c:pt idx="3">
                  <c:v>554172</c:v>
                </c:pt>
                <c:pt idx="4">
                  <c:v>1023473</c:v>
                </c:pt>
                <c:pt idx="5">
                  <c:v>648318</c:v>
                </c:pt>
                <c:pt idx="6">
                  <c:v>625171.1</c:v>
                </c:pt>
              </c:numCache>
            </c:numRef>
          </c:val>
        </c:ser>
        <c:dLbls>
          <c:showLegendKey val="0"/>
          <c:showVal val="0"/>
          <c:showCatName val="0"/>
          <c:showSerName val="0"/>
          <c:showPercent val="0"/>
          <c:showBubbleSize val="0"/>
        </c:dLbls>
        <c:gapWidth val="150"/>
        <c:axId val="48755840"/>
        <c:axId val="48757376"/>
      </c:barChart>
      <c:catAx>
        <c:axId val="48755840"/>
        <c:scaling>
          <c:orientation val="minMax"/>
        </c:scaling>
        <c:delete val="0"/>
        <c:axPos val="b"/>
        <c:numFmt formatCode="General"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n-US"/>
          </a:p>
        </c:txPr>
        <c:crossAx val="48757376"/>
        <c:crosses val="autoZero"/>
        <c:auto val="1"/>
        <c:lblAlgn val="ctr"/>
        <c:lblOffset val="100"/>
        <c:noMultiLvlLbl val="0"/>
      </c:catAx>
      <c:valAx>
        <c:axId val="48757376"/>
        <c:scaling>
          <c:orientation val="minMax"/>
        </c:scaling>
        <c:delete val="0"/>
        <c:axPos val="l"/>
        <c:majorGridlines/>
        <c:numFmt formatCode="#,##0"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n-US"/>
          </a:p>
        </c:txPr>
        <c:crossAx val="48755840"/>
        <c:crosses val="autoZero"/>
        <c:crossBetween val="between"/>
      </c:valAx>
      <c:spPr>
        <a:ln w="3175">
          <a:solidFill>
            <a:schemeClr val="bg2">
              <a:lumMod val="50000"/>
            </a:schemeClr>
          </a:solidFill>
        </a:ln>
      </c:spPr>
    </c:plotArea>
    <c:plotVisOnly val="1"/>
    <c:dispBlanksAs val="gap"/>
    <c:showDLblsOverMax val="0"/>
  </c:chart>
  <c:spPr>
    <a:ln>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0.52492</cdr:x>
      <cdr:y>0.02052</cdr:y>
    </cdr:from>
    <cdr:to>
      <cdr:x>0.68439</cdr:x>
      <cdr:y>0.06977</cdr:y>
    </cdr:to>
    <cdr:sp macro="" textlink="">
      <cdr:nvSpPr>
        <cdr:cNvPr id="2" name="1 CuadroTexto"/>
        <cdr:cNvSpPr txBox="1"/>
      </cdr:nvSpPr>
      <cdr:spPr>
        <a:xfrm xmlns:a="http://schemas.openxmlformats.org/drawingml/2006/main">
          <a:off x="3009901" y="71438"/>
          <a:ext cx="914400" cy="1714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CO"/>
        </a:p>
      </cdr:txBody>
    </cdr:sp>
  </cdr:relSizeAnchor>
  <cdr:relSizeAnchor xmlns:cdr="http://schemas.openxmlformats.org/drawingml/2006/chartDrawing">
    <cdr:from>
      <cdr:x>0.41528</cdr:x>
      <cdr:y>0</cdr:y>
    </cdr:from>
    <cdr:to>
      <cdr:x>0.82392</cdr:x>
      <cdr:y>0.07341</cdr:y>
    </cdr:to>
    <cdr:sp macro="" textlink="">
      <cdr:nvSpPr>
        <cdr:cNvPr id="3" name="2 CuadroTexto"/>
        <cdr:cNvSpPr txBox="1"/>
      </cdr:nvSpPr>
      <cdr:spPr>
        <a:xfrm xmlns:a="http://schemas.openxmlformats.org/drawingml/2006/main">
          <a:off x="2381251" y="0"/>
          <a:ext cx="2343150" cy="29051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CO" sz="2000" b="1"/>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2BB04D2D-279A-4387-813B-4FE76A72C011}" type="datetimeFigureOut">
              <a:rPr lang="es-CO" smtClean="0"/>
              <a:pPr/>
              <a:t>19/03/2015</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A6D0E71-DE71-478B-B4DB-151C084B11AB}" type="slidenum">
              <a:rPr lang="es-CO" smtClean="0"/>
              <a:pPr/>
              <a:t>‹#›</a:t>
            </a:fld>
            <a:endParaRPr lang="es-CO"/>
          </a:p>
        </p:txBody>
      </p:sp>
    </p:spTree>
    <p:extLst>
      <p:ext uri="{BB962C8B-B14F-4D97-AF65-F5344CB8AC3E}">
        <p14:creationId xmlns:p14="http://schemas.microsoft.com/office/powerpoint/2010/main" val="191125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2BB04D2D-279A-4387-813B-4FE76A72C011}" type="datetimeFigureOut">
              <a:rPr lang="es-CO" smtClean="0"/>
              <a:pPr/>
              <a:t>19/03/2015</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A6D0E71-DE71-478B-B4DB-151C084B11AB}" type="slidenum">
              <a:rPr lang="es-CO" smtClean="0"/>
              <a:pPr/>
              <a:t>‹#›</a:t>
            </a:fld>
            <a:endParaRPr lang="es-CO"/>
          </a:p>
        </p:txBody>
      </p:sp>
    </p:spTree>
    <p:extLst>
      <p:ext uri="{BB962C8B-B14F-4D97-AF65-F5344CB8AC3E}">
        <p14:creationId xmlns:p14="http://schemas.microsoft.com/office/powerpoint/2010/main" val="3012599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2BB04D2D-279A-4387-813B-4FE76A72C011}" type="datetimeFigureOut">
              <a:rPr lang="es-CO" smtClean="0"/>
              <a:pPr/>
              <a:t>19/03/2015</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A6D0E71-DE71-478B-B4DB-151C084B11AB}" type="slidenum">
              <a:rPr lang="es-CO" smtClean="0"/>
              <a:pPr/>
              <a:t>‹#›</a:t>
            </a:fld>
            <a:endParaRPr lang="es-CO"/>
          </a:p>
        </p:txBody>
      </p:sp>
    </p:spTree>
    <p:extLst>
      <p:ext uri="{BB962C8B-B14F-4D97-AF65-F5344CB8AC3E}">
        <p14:creationId xmlns:p14="http://schemas.microsoft.com/office/powerpoint/2010/main" val="2817005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2BB04D2D-279A-4387-813B-4FE76A72C011}" type="datetimeFigureOut">
              <a:rPr lang="es-CO" smtClean="0"/>
              <a:pPr/>
              <a:t>19/03/2015</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A6D0E71-DE71-478B-B4DB-151C084B11AB}" type="slidenum">
              <a:rPr lang="es-CO" smtClean="0"/>
              <a:pPr/>
              <a:t>‹#›</a:t>
            </a:fld>
            <a:endParaRPr lang="es-CO"/>
          </a:p>
        </p:txBody>
      </p:sp>
    </p:spTree>
    <p:extLst>
      <p:ext uri="{BB962C8B-B14F-4D97-AF65-F5344CB8AC3E}">
        <p14:creationId xmlns:p14="http://schemas.microsoft.com/office/powerpoint/2010/main" val="2103408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BB04D2D-279A-4387-813B-4FE76A72C011}" type="datetimeFigureOut">
              <a:rPr lang="es-CO" smtClean="0"/>
              <a:pPr/>
              <a:t>19/03/2015</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A6D0E71-DE71-478B-B4DB-151C084B11AB}" type="slidenum">
              <a:rPr lang="es-CO" smtClean="0"/>
              <a:pPr/>
              <a:t>‹#›</a:t>
            </a:fld>
            <a:endParaRPr lang="es-CO"/>
          </a:p>
        </p:txBody>
      </p:sp>
    </p:spTree>
    <p:extLst>
      <p:ext uri="{BB962C8B-B14F-4D97-AF65-F5344CB8AC3E}">
        <p14:creationId xmlns:p14="http://schemas.microsoft.com/office/powerpoint/2010/main" val="3805221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2BB04D2D-279A-4387-813B-4FE76A72C011}" type="datetimeFigureOut">
              <a:rPr lang="es-CO" smtClean="0"/>
              <a:pPr/>
              <a:t>19/03/2015</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DA6D0E71-DE71-478B-B4DB-151C084B11AB}" type="slidenum">
              <a:rPr lang="es-CO" smtClean="0"/>
              <a:pPr/>
              <a:t>‹#›</a:t>
            </a:fld>
            <a:endParaRPr lang="es-CO"/>
          </a:p>
        </p:txBody>
      </p:sp>
    </p:spTree>
    <p:extLst>
      <p:ext uri="{BB962C8B-B14F-4D97-AF65-F5344CB8AC3E}">
        <p14:creationId xmlns:p14="http://schemas.microsoft.com/office/powerpoint/2010/main" val="307089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2BB04D2D-279A-4387-813B-4FE76A72C011}" type="datetimeFigureOut">
              <a:rPr lang="es-CO" smtClean="0"/>
              <a:pPr/>
              <a:t>19/03/2015</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DA6D0E71-DE71-478B-B4DB-151C084B11AB}" type="slidenum">
              <a:rPr lang="es-CO" smtClean="0"/>
              <a:pPr/>
              <a:t>‹#›</a:t>
            </a:fld>
            <a:endParaRPr lang="es-CO"/>
          </a:p>
        </p:txBody>
      </p:sp>
    </p:spTree>
    <p:extLst>
      <p:ext uri="{BB962C8B-B14F-4D97-AF65-F5344CB8AC3E}">
        <p14:creationId xmlns:p14="http://schemas.microsoft.com/office/powerpoint/2010/main" val="379457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2BB04D2D-279A-4387-813B-4FE76A72C011}" type="datetimeFigureOut">
              <a:rPr lang="es-CO" smtClean="0"/>
              <a:pPr/>
              <a:t>19/03/2015</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DA6D0E71-DE71-478B-B4DB-151C084B11AB}" type="slidenum">
              <a:rPr lang="es-CO" smtClean="0"/>
              <a:pPr/>
              <a:t>‹#›</a:t>
            </a:fld>
            <a:endParaRPr lang="es-CO"/>
          </a:p>
        </p:txBody>
      </p:sp>
    </p:spTree>
    <p:extLst>
      <p:ext uri="{BB962C8B-B14F-4D97-AF65-F5344CB8AC3E}">
        <p14:creationId xmlns:p14="http://schemas.microsoft.com/office/powerpoint/2010/main" val="29082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BB04D2D-279A-4387-813B-4FE76A72C011}" type="datetimeFigureOut">
              <a:rPr lang="es-CO" smtClean="0"/>
              <a:pPr/>
              <a:t>19/03/2015</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DA6D0E71-DE71-478B-B4DB-151C084B11AB}" type="slidenum">
              <a:rPr lang="es-CO" smtClean="0"/>
              <a:pPr/>
              <a:t>‹#›</a:t>
            </a:fld>
            <a:endParaRPr lang="es-CO"/>
          </a:p>
        </p:txBody>
      </p:sp>
    </p:spTree>
    <p:extLst>
      <p:ext uri="{BB962C8B-B14F-4D97-AF65-F5344CB8AC3E}">
        <p14:creationId xmlns:p14="http://schemas.microsoft.com/office/powerpoint/2010/main" val="4288643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BB04D2D-279A-4387-813B-4FE76A72C011}" type="datetimeFigureOut">
              <a:rPr lang="es-CO" smtClean="0"/>
              <a:pPr/>
              <a:t>19/03/2015</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DA6D0E71-DE71-478B-B4DB-151C084B11AB}" type="slidenum">
              <a:rPr lang="es-CO" smtClean="0"/>
              <a:pPr/>
              <a:t>‹#›</a:t>
            </a:fld>
            <a:endParaRPr lang="es-CO"/>
          </a:p>
        </p:txBody>
      </p:sp>
    </p:spTree>
    <p:extLst>
      <p:ext uri="{BB962C8B-B14F-4D97-AF65-F5344CB8AC3E}">
        <p14:creationId xmlns:p14="http://schemas.microsoft.com/office/powerpoint/2010/main" val="205560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BB04D2D-279A-4387-813B-4FE76A72C011}" type="datetimeFigureOut">
              <a:rPr lang="es-CO" smtClean="0"/>
              <a:pPr/>
              <a:t>19/03/2015</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DA6D0E71-DE71-478B-B4DB-151C084B11AB}" type="slidenum">
              <a:rPr lang="es-CO" smtClean="0"/>
              <a:pPr/>
              <a:t>‹#›</a:t>
            </a:fld>
            <a:endParaRPr lang="es-CO"/>
          </a:p>
        </p:txBody>
      </p:sp>
    </p:spTree>
    <p:extLst>
      <p:ext uri="{BB962C8B-B14F-4D97-AF65-F5344CB8AC3E}">
        <p14:creationId xmlns:p14="http://schemas.microsoft.com/office/powerpoint/2010/main" val="158545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04D2D-279A-4387-813B-4FE76A72C011}" type="datetimeFigureOut">
              <a:rPr lang="es-CO" smtClean="0"/>
              <a:pPr/>
              <a:t>19/03/2015</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D0E71-DE71-478B-B4DB-151C084B11AB}" type="slidenum">
              <a:rPr lang="es-CO" smtClean="0"/>
              <a:pPr/>
              <a:t>‹#›</a:t>
            </a:fld>
            <a:endParaRPr lang="es-CO"/>
          </a:p>
        </p:txBody>
      </p:sp>
    </p:spTree>
    <p:extLst>
      <p:ext uri="{BB962C8B-B14F-4D97-AF65-F5344CB8AC3E}">
        <p14:creationId xmlns:p14="http://schemas.microsoft.com/office/powerpoint/2010/main" val="174394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47003" y="1546105"/>
            <a:ext cx="9542171" cy="1963857"/>
          </a:xfrm>
        </p:spPr>
        <p:txBody>
          <a:bodyPr>
            <a:noAutofit/>
          </a:bodyPr>
          <a:lstStyle/>
          <a:p>
            <a:r>
              <a:rPr lang="es-ES_tradnl" sz="2400" b="1" dirty="0"/>
              <a:t> </a:t>
            </a:r>
            <a:r>
              <a:rPr lang="es-CO" sz="2400" dirty="0"/>
              <a:t/>
            </a:r>
            <a:br>
              <a:rPr lang="es-CO" sz="2400" dirty="0"/>
            </a:br>
            <a:r>
              <a:rPr lang="es-CO" sz="2400" dirty="0" smtClean="0"/>
              <a:t/>
            </a:r>
            <a:br>
              <a:rPr lang="es-CO" sz="2400" dirty="0" smtClean="0"/>
            </a:br>
            <a:r>
              <a:rPr lang="es-CO" sz="2400" dirty="0"/>
              <a:t/>
            </a:r>
            <a:br>
              <a:rPr lang="es-CO" sz="2400" dirty="0"/>
            </a:br>
            <a:r>
              <a:rPr lang="es-CO" sz="2400" dirty="0" smtClean="0"/>
              <a:t/>
            </a:r>
            <a:br>
              <a:rPr lang="es-CO" sz="2400" dirty="0" smtClean="0"/>
            </a:br>
            <a:r>
              <a:rPr lang="es-CO" sz="2400" dirty="0"/>
              <a:t/>
            </a:r>
            <a:br>
              <a:rPr lang="es-CO" sz="2400" dirty="0"/>
            </a:br>
            <a:r>
              <a:rPr lang="es-ES_tradnl" sz="3200" b="1" cap="small" dirty="0" smtClean="0"/>
              <a:t>Imaginarios </a:t>
            </a:r>
            <a:r>
              <a:rPr lang="es-ES_tradnl" sz="3200" b="1" cap="small" dirty="0"/>
              <a:t>nacionales en México y América Latina: Mestizos, Indígenas y Afrodescendientes.</a:t>
            </a:r>
            <a:r>
              <a:rPr lang="es-CO" sz="3200" b="1" dirty="0"/>
              <a:t/>
            </a:r>
            <a:br>
              <a:rPr lang="es-CO" sz="3200" b="1" dirty="0"/>
            </a:br>
            <a:r>
              <a:rPr lang="es-ES_tradnl" sz="3200" b="1" cap="small" dirty="0"/>
              <a:t>5 y 6 de febrero.</a:t>
            </a:r>
            <a:r>
              <a:rPr lang="es-CO" sz="3200" b="1" dirty="0"/>
              <a:t/>
            </a:r>
            <a:br>
              <a:rPr lang="es-CO" sz="3200" b="1" dirty="0"/>
            </a:br>
            <a:r>
              <a:rPr lang="es-ES_tradnl" sz="3200" b="1" cap="small" dirty="0"/>
              <a:t>Museo Nacional de </a:t>
            </a:r>
            <a:r>
              <a:rPr lang="es-ES_tradnl" sz="3200" b="1" cap="small" dirty="0" smtClean="0"/>
              <a:t>Antropología</a:t>
            </a:r>
            <a:r>
              <a:rPr lang="es-CO" sz="3200" b="1" dirty="0"/>
              <a:t/>
            </a:r>
            <a:br>
              <a:rPr lang="es-CO" sz="3200" b="1" dirty="0"/>
            </a:br>
            <a:r>
              <a:rPr lang="es-CO" sz="2400" i="1" dirty="0" smtClean="0">
                <a:latin typeface="Century Gothic" panose="020B0502020202020204" pitchFamily="34" charset="0"/>
              </a:rPr>
              <a:t/>
            </a:r>
            <a:br>
              <a:rPr lang="es-CO" sz="2400" i="1" dirty="0" smtClean="0">
                <a:latin typeface="Century Gothic" panose="020B0502020202020204" pitchFamily="34" charset="0"/>
              </a:rPr>
            </a:br>
            <a:endParaRPr lang="es-CO" sz="2100" dirty="0"/>
          </a:p>
        </p:txBody>
      </p:sp>
      <p:sp>
        <p:nvSpPr>
          <p:cNvPr id="3" name="Subtítulo 2"/>
          <p:cNvSpPr>
            <a:spLocks noGrp="1"/>
          </p:cNvSpPr>
          <p:nvPr>
            <p:ph type="subTitle" idx="1"/>
          </p:nvPr>
        </p:nvSpPr>
        <p:spPr>
          <a:xfrm>
            <a:off x="1247003" y="3098799"/>
            <a:ext cx="9542171" cy="3140635"/>
          </a:xfrm>
        </p:spPr>
        <p:txBody>
          <a:bodyPr>
            <a:noAutofit/>
          </a:bodyPr>
          <a:lstStyle/>
          <a:p>
            <a:r>
              <a:rPr lang="es-CO" sz="3600" dirty="0" smtClean="0">
                <a:latin typeface="Garamond" pitchFamily="18" charset="0"/>
              </a:rPr>
              <a:t>Desde un mestizaje blanqueado a un multiculturalismo tri-étnico. Raza y etnicidad en Colombia</a:t>
            </a:r>
            <a:r>
              <a:rPr lang="es-CO" sz="3600" dirty="0" smtClean="0"/>
              <a:t> </a:t>
            </a:r>
          </a:p>
          <a:p>
            <a:r>
              <a:rPr lang="es-CO" sz="1600" b="1" dirty="0" smtClean="0"/>
              <a:t>Fernando Urrea–Giraldo</a:t>
            </a:r>
          </a:p>
          <a:p>
            <a:r>
              <a:rPr lang="es-CO" sz="1600" b="1" dirty="0" smtClean="0"/>
              <a:t>Carlos Augusto </a:t>
            </a:r>
            <a:r>
              <a:rPr lang="es-CO" sz="1600" b="1" dirty="0"/>
              <a:t>V</a:t>
            </a:r>
            <a:r>
              <a:rPr lang="es-CO" sz="1600" b="1" dirty="0" smtClean="0"/>
              <a:t>iáfara López</a:t>
            </a:r>
          </a:p>
          <a:p>
            <a:r>
              <a:rPr lang="es-CO" sz="1600" b="1" dirty="0" smtClean="0"/>
              <a:t>Mara Viveros </a:t>
            </a:r>
            <a:r>
              <a:rPr lang="es-CO" sz="1600" b="1" dirty="0"/>
              <a:t>V</a:t>
            </a:r>
            <a:r>
              <a:rPr lang="es-CO" sz="1600" b="1" dirty="0" smtClean="0"/>
              <a:t>igoya   </a:t>
            </a:r>
          </a:p>
          <a:p>
            <a:r>
              <a:rPr lang="es-CO" sz="1600" b="1" dirty="0" smtClean="0"/>
              <a:t>(Equipo PERLA Colombia)</a:t>
            </a:r>
            <a:endParaRPr lang="es-CO" sz="1600" b="1"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0841" y="6132361"/>
            <a:ext cx="442453" cy="59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6658" y="6235472"/>
            <a:ext cx="678285" cy="2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05801" y="256622"/>
            <a:ext cx="2056138" cy="603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7"/>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61939" y="113215"/>
            <a:ext cx="864101" cy="978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10 Imagen"/>
          <p:cNvPicPr/>
          <p:nvPr/>
        </p:nvPicPr>
        <p:blipFill>
          <a:blip r:embed="rId6">
            <a:extLst>
              <a:ext uri="{28A0092B-C50C-407E-A947-70E740481C1C}">
                <a14:useLocalDpi xmlns:a14="http://schemas.microsoft.com/office/drawing/2010/main" val="0"/>
              </a:ext>
            </a:extLst>
          </a:blip>
          <a:stretch>
            <a:fillRect/>
          </a:stretch>
        </p:blipFill>
        <p:spPr>
          <a:xfrm>
            <a:off x="9892136" y="350688"/>
            <a:ext cx="1534795" cy="415290"/>
          </a:xfrm>
          <a:prstGeom prst="rect">
            <a:avLst/>
          </a:prstGeom>
        </p:spPr>
      </p:pic>
      <p:pic>
        <p:nvPicPr>
          <p:cNvPr id="12" name="11 Imagen"/>
          <p:cNvPicPr/>
          <p:nvPr/>
        </p:nvPicPr>
        <p:blipFill>
          <a:blip r:embed="rId7" cstate="print">
            <a:extLst>
              <a:ext uri="{28A0092B-C50C-407E-A947-70E740481C1C}">
                <a14:useLocalDpi xmlns:a14="http://schemas.microsoft.com/office/drawing/2010/main" val="0"/>
              </a:ext>
            </a:extLst>
          </a:blip>
          <a:stretch>
            <a:fillRect/>
          </a:stretch>
        </p:blipFill>
        <p:spPr>
          <a:xfrm>
            <a:off x="763826" y="315445"/>
            <a:ext cx="463841" cy="574437"/>
          </a:xfrm>
          <a:prstGeom prst="rect">
            <a:avLst/>
          </a:prstGeom>
        </p:spPr>
      </p:pic>
      <p:pic>
        <p:nvPicPr>
          <p:cNvPr id="13" name="12 Imagen"/>
          <p:cNvPicPr/>
          <p:nvPr/>
        </p:nvPicPr>
        <p:blipFill>
          <a:blip r:embed="rId8" cstate="print">
            <a:extLst>
              <a:ext uri="{28A0092B-C50C-407E-A947-70E740481C1C}">
                <a14:useLocalDpi xmlns:a14="http://schemas.microsoft.com/office/drawing/2010/main" val="0"/>
              </a:ext>
            </a:extLst>
          </a:blip>
          <a:stretch>
            <a:fillRect/>
          </a:stretch>
        </p:blipFill>
        <p:spPr>
          <a:xfrm>
            <a:off x="2104868" y="387715"/>
            <a:ext cx="1487805" cy="429895"/>
          </a:xfrm>
          <a:prstGeom prst="rect">
            <a:avLst/>
          </a:prstGeom>
        </p:spPr>
      </p:pic>
      <p:pic>
        <p:nvPicPr>
          <p:cNvPr id="14" name="13 Imagen"/>
          <p:cNvPicPr/>
          <p:nvPr/>
        </p:nvPicPr>
        <p:blipFill>
          <a:blip r:embed="rId9" cstate="print">
            <a:extLst>
              <a:ext uri="{28A0092B-C50C-407E-A947-70E740481C1C}">
                <a14:useLocalDpi xmlns:a14="http://schemas.microsoft.com/office/drawing/2010/main" val="0"/>
              </a:ext>
            </a:extLst>
          </a:blip>
          <a:stretch>
            <a:fillRect/>
          </a:stretch>
        </p:blipFill>
        <p:spPr>
          <a:xfrm>
            <a:off x="4083461" y="387714"/>
            <a:ext cx="1254760" cy="429895"/>
          </a:xfrm>
          <a:prstGeom prst="rect">
            <a:avLst/>
          </a:prstGeom>
        </p:spPr>
      </p:pic>
      <p:pic>
        <p:nvPicPr>
          <p:cNvPr id="1026" name="Picture 2" descr="C:\Users\Estudiantes\Desktop\Escudo_UN.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76568" y="6120012"/>
            <a:ext cx="1185369" cy="48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4739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43753" y="946671"/>
            <a:ext cx="11268635" cy="5262979"/>
          </a:xfrm>
          <a:prstGeom prst="rect">
            <a:avLst/>
          </a:prstGeom>
          <a:noFill/>
        </p:spPr>
        <p:txBody>
          <a:bodyPr wrap="square" rtlCol="0">
            <a:spAutoFit/>
          </a:bodyPr>
          <a:lstStyle/>
          <a:p>
            <a:pPr algn="just"/>
            <a:r>
              <a:rPr lang="es-CO" sz="2800" dirty="0" smtClean="0"/>
              <a:t>Por </a:t>
            </a:r>
            <a:r>
              <a:rPr lang="es-CO" sz="2800" dirty="0"/>
              <a:t>supuesto no pueden desconocerse los estudios pioneros en la antropología colombiana de Nina de </a:t>
            </a:r>
            <a:r>
              <a:rPr lang="es-CO" sz="2800" dirty="0" err="1"/>
              <a:t>Friedemann</a:t>
            </a:r>
            <a:r>
              <a:rPr lang="es-CO" sz="2800" dirty="0"/>
              <a:t> y Jaime Arocha quienes fueron los primeros académicos desde las décadas del setenta y ochenta en señalar la invisibilidad de la gente negra en la academia colombiana. </a:t>
            </a:r>
            <a:endParaRPr lang="es-CO" sz="2800" dirty="0" smtClean="0"/>
          </a:p>
          <a:p>
            <a:pPr algn="just"/>
            <a:endParaRPr lang="es-CO" sz="2800" dirty="0"/>
          </a:p>
          <a:p>
            <a:pPr algn="just"/>
            <a:r>
              <a:rPr lang="es-CO" sz="2800" dirty="0"/>
              <a:t>En el contexto de la constitución de 1991 y del aporte del debate académico colombiano e internacional, aunado a las nuevas demandas sociales de afrodescendientes e indígenas, las estadísticas étnico-raciales se abren paso en el instituto nacional de estadística colombiano (DANE) en la década del noventa y el asunto de la </a:t>
            </a:r>
            <a:r>
              <a:rPr lang="es-CO" sz="2800" dirty="0" err="1"/>
              <a:t>autoidentidad</a:t>
            </a:r>
            <a:r>
              <a:rPr lang="es-CO" sz="2800" dirty="0"/>
              <a:t> étnica o racial aparece como un problema en la construcción del dato </a:t>
            </a:r>
            <a:r>
              <a:rPr lang="es-CO" sz="2800" dirty="0" smtClean="0"/>
              <a:t>estadístico, que es el tema de este seminario internacional. </a:t>
            </a:r>
            <a:endParaRPr lang="es-CO" sz="2400" dirty="0"/>
          </a:p>
        </p:txBody>
      </p:sp>
    </p:spTree>
    <p:extLst>
      <p:ext uri="{BB962C8B-B14F-4D97-AF65-F5344CB8AC3E}">
        <p14:creationId xmlns:p14="http://schemas.microsoft.com/office/powerpoint/2010/main" val="1734157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27559" y="2867817"/>
            <a:ext cx="9580764" cy="707886"/>
          </a:xfrm>
          <a:prstGeom prst="rect">
            <a:avLst/>
          </a:prstGeom>
        </p:spPr>
        <p:txBody>
          <a:bodyPr wrap="none">
            <a:spAutoFit/>
          </a:bodyPr>
          <a:lstStyle/>
          <a:p>
            <a:r>
              <a:rPr lang="es-CO" sz="4000" b="1" dirty="0"/>
              <a:t>Principales resultados de la encuesta PERLA </a:t>
            </a:r>
          </a:p>
        </p:txBody>
      </p:sp>
    </p:spTree>
    <p:extLst>
      <p:ext uri="{BB962C8B-B14F-4D97-AF65-F5344CB8AC3E}">
        <p14:creationId xmlns:p14="http://schemas.microsoft.com/office/powerpoint/2010/main" val="2466466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51069" y="1118796"/>
            <a:ext cx="9940066" cy="5232202"/>
          </a:xfrm>
          <a:prstGeom prst="rect">
            <a:avLst/>
          </a:prstGeom>
          <a:noFill/>
        </p:spPr>
        <p:txBody>
          <a:bodyPr wrap="square" rtlCol="0">
            <a:spAutoFit/>
          </a:bodyPr>
          <a:lstStyle/>
          <a:p>
            <a:endParaRPr lang="es-CO" dirty="0" smtClean="0"/>
          </a:p>
          <a:p>
            <a:pPr algn="ctr"/>
            <a:r>
              <a:rPr lang="es-CO" dirty="0" smtClean="0"/>
              <a:t> </a:t>
            </a:r>
            <a:r>
              <a:rPr lang="es-CO" sz="4000" dirty="0"/>
              <a:t>T</a:t>
            </a:r>
            <a:r>
              <a:rPr lang="es-CO" sz="4000" dirty="0" smtClean="0"/>
              <a:t>amaño de la muestra nacional PERLA Colombia:   1050 hogares </a:t>
            </a:r>
          </a:p>
          <a:p>
            <a:pPr algn="ctr"/>
            <a:endParaRPr lang="es-CO" sz="4000" dirty="0" smtClean="0"/>
          </a:p>
          <a:p>
            <a:pPr algn="ctr"/>
            <a:r>
              <a:rPr lang="es-CO" sz="4000" dirty="0" smtClean="0"/>
              <a:t> </a:t>
            </a:r>
            <a:r>
              <a:rPr lang="es-CO" sz="4000" dirty="0" err="1" smtClean="0"/>
              <a:t>Sobremuestra</a:t>
            </a:r>
            <a:r>
              <a:rPr lang="es-CO" sz="4000" dirty="0" smtClean="0"/>
              <a:t>:  450 hogares </a:t>
            </a:r>
          </a:p>
          <a:p>
            <a:pPr algn="ctr"/>
            <a:endParaRPr lang="es-CO" sz="4000" dirty="0"/>
          </a:p>
          <a:p>
            <a:pPr algn="ctr"/>
            <a:r>
              <a:rPr lang="es-CO" sz="4000" dirty="0" smtClean="0"/>
              <a:t> Empresa que llevó a cabo la encuesta:</a:t>
            </a:r>
          </a:p>
          <a:p>
            <a:pPr algn="ctr"/>
            <a:r>
              <a:rPr lang="es-CO" sz="4000" dirty="0" smtClean="0"/>
              <a:t>  Centro nacional de consultoría CNC</a:t>
            </a:r>
          </a:p>
          <a:p>
            <a:pPr algn="ctr"/>
            <a:endParaRPr lang="es-CO" sz="3600" dirty="0"/>
          </a:p>
        </p:txBody>
      </p:sp>
    </p:spTree>
    <p:extLst>
      <p:ext uri="{BB962C8B-B14F-4D97-AF65-F5344CB8AC3E}">
        <p14:creationId xmlns:p14="http://schemas.microsoft.com/office/powerpoint/2010/main" val="3474944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9"/>
          <p:cNvGraphicFramePr>
            <a:graphicFrameLocks/>
          </p:cNvGraphicFramePr>
          <p:nvPr>
            <p:extLst>
              <p:ext uri="{D42A27DB-BD31-4B8C-83A1-F6EECF244321}">
                <p14:modId xmlns:p14="http://schemas.microsoft.com/office/powerpoint/2010/main" val="1752613009"/>
              </p:ext>
            </p:extLst>
          </p:nvPr>
        </p:nvGraphicFramePr>
        <p:xfrm>
          <a:off x="1913861" y="819397"/>
          <a:ext cx="810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1877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8 Gráfico"/>
          <p:cNvGraphicFramePr>
            <a:graphicFrameLocks/>
          </p:cNvGraphicFramePr>
          <p:nvPr>
            <p:extLst>
              <p:ext uri="{D42A27DB-BD31-4B8C-83A1-F6EECF244321}">
                <p14:modId xmlns:p14="http://schemas.microsoft.com/office/powerpoint/2010/main" val="269911984"/>
              </p:ext>
            </p:extLst>
          </p:nvPr>
        </p:nvGraphicFramePr>
        <p:xfrm>
          <a:off x="305615" y="450565"/>
          <a:ext cx="11424062" cy="60221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7543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767165620"/>
              </p:ext>
            </p:extLst>
          </p:nvPr>
        </p:nvGraphicFramePr>
        <p:xfrm>
          <a:off x="838200" y="551954"/>
          <a:ext cx="10515600" cy="5635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3697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5 Gráfico"/>
          <p:cNvGraphicFramePr>
            <a:graphicFrameLocks noGrp="1"/>
          </p:cNvGraphicFramePr>
          <p:nvPr>
            <p:ph idx="1"/>
            <p:extLst>
              <p:ext uri="{D42A27DB-BD31-4B8C-83A1-F6EECF244321}">
                <p14:modId xmlns:p14="http://schemas.microsoft.com/office/powerpoint/2010/main" val="1175331528"/>
              </p:ext>
            </p:extLst>
          </p:nvPr>
        </p:nvGraphicFramePr>
        <p:xfrm>
          <a:off x="339160" y="1090982"/>
          <a:ext cx="5580000" cy="442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2 Gráfico"/>
          <p:cNvGraphicFramePr>
            <a:graphicFrameLocks/>
          </p:cNvGraphicFramePr>
          <p:nvPr>
            <p:extLst>
              <p:ext uri="{D42A27DB-BD31-4B8C-83A1-F6EECF244321}">
                <p14:modId xmlns:p14="http://schemas.microsoft.com/office/powerpoint/2010/main" val="2597618223"/>
              </p:ext>
            </p:extLst>
          </p:nvPr>
        </p:nvGraphicFramePr>
        <p:xfrm>
          <a:off x="6195957" y="1094890"/>
          <a:ext cx="5580000" cy="442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7526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2 Gráfico"/>
          <p:cNvGraphicFramePr>
            <a:graphicFrameLocks/>
          </p:cNvGraphicFramePr>
          <p:nvPr>
            <p:extLst>
              <p:ext uri="{D42A27DB-BD31-4B8C-83A1-F6EECF244321}">
                <p14:modId xmlns:p14="http://schemas.microsoft.com/office/powerpoint/2010/main" val="1284322008"/>
              </p:ext>
            </p:extLst>
          </p:nvPr>
        </p:nvGraphicFramePr>
        <p:xfrm>
          <a:off x="294882" y="1476869"/>
          <a:ext cx="558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17" name="CuadroTexto 16"/>
          <p:cNvSpPr txBox="1"/>
          <p:nvPr/>
        </p:nvSpPr>
        <p:spPr>
          <a:xfrm>
            <a:off x="294882" y="953649"/>
            <a:ext cx="5282005" cy="523220"/>
          </a:xfrm>
          <a:prstGeom prst="rect">
            <a:avLst/>
          </a:prstGeom>
          <a:noFill/>
        </p:spPr>
        <p:txBody>
          <a:bodyPr wrap="square" rtlCol="0">
            <a:spAutoFit/>
          </a:bodyPr>
          <a:lstStyle/>
          <a:p>
            <a:pPr algn="ctr"/>
            <a:r>
              <a:rPr lang="es-CO" sz="1400" b="1" dirty="0"/>
              <a:t>Gráfico 6. Años promedio de educación del entrevistado según </a:t>
            </a:r>
            <a:r>
              <a:rPr lang="es-CO" sz="1400" b="1" dirty="0" err="1"/>
              <a:t>autoidentidad</a:t>
            </a:r>
            <a:r>
              <a:rPr lang="es-CO" sz="1400" b="1" dirty="0"/>
              <a:t> y color de piel </a:t>
            </a:r>
          </a:p>
        </p:txBody>
      </p:sp>
      <p:graphicFrame>
        <p:nvGraphicFramePr>
          <p:cNvPr id="18" name="2 Gráfico"/>
          <p:cNvGraphicFramePr>
            <a:graphicFrameLocks/>
          </p:cNvGraphicFramePr>
          <p:nvPr>
            <p:extLst>
              <p:ext uri="{D42A27DB-BD31-4B8C-83A1-F6EECF244321}">
                <p14:modId xmlns:p14="http://schemas.microsoft.com/office/powerpoint/2010/main" val="2674992726"/>
              </p:ext>
            </p:extLst>
          </p:nvPr>
        </p:nvGraphicFramePr>
        <p:xfrm>
          <a:off x="6207163" y="1476869"/>
          <a:ext cx="558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19" name="CuadroTexto 18"/>
          <p:cNvSpPr txBox="1"/>
          <p:nvPr/>
        </p:nvSpPr>
        <p:spPr>
          <a:xfrm>
            <a:off x="6852621" y="953649"/>
            <a:ext cx="4776395" cy="523220"/>
          </a:xfrm>
          <a:prstGeom prst="rect">
            <a:avLst/>
          </a:prstGeom>
          <a:noFill/>
        </p:spPr>
        <p:txBody>
          <a:bodyPr wrap="square" rtlCol="0">
            <a:spAutoFit/>
          </a:bodyPr>
          <a:lstStyle/>
          <a:p>
            <a:pPr algn="ctr"/>
            <a:r>
              <a:rPr lang="es-CO" sz="1400" b="1" dirty="0"/>
              <a:t>Gráfico 7. Tipo de ocupación del entrevistado por </a:t>
            </a:r>
            <a:r>
              <a:rPr lang="es-CO" sz="1400" b="1" dirty="0" err="1"/>
              <a:t>autoidentidad</a:t>
            </a:r>
            <a:r>
              <a:rPr lang="es-CO" sz="1400" b="1" dirty="0"/>
              <a:t> y color de piel </a:t>
            </a:r>
          </a:p>
        </p:txBody>
      </p:sp>
    </p:spTree>
    <p:extLst>
      <p:ext uri="{BB962C8B-B14F-4D97-AF65-F5344CB8AC3E}">
        <p14:creationId xmlns:p14="http://schemas.microsoft.com/office/powerpoint/2010/main" val="2647707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Gráfico"/>
          <p:cNvGraphicFramePr>
            <a:graphicFrameLocks/>
          </p:cNvGraphicFramePr>
          <p:nvPr>
            <p:extLst>
              <p:ext uri="{D42A27DB-BD31-4B8C-83A1-F6EECF244321}">
                <p14:modId xmlns:p14="http://schemas.microsoft.com/office/powerpoint/2010/main" val="1239162160"/>
              </p:ext>
            </p:extLst>
          </p:nvPr>
        </p:nvGraphicFramePr>
        <p:xfrm>
          <a:off x="293802" y="1614992"/>
          <a:ext cx="558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4" name="CuadroTexto 3"/>
          <p:cNvSpPr txBox="1"/>
          <p:nvPr/>
        </p:nvSpPr>
        <p:spPr>
          <a:xfrm>
            <a:off x="442800" y="967096"/>
            <a:ext cx="5282005" cy="523220"/>
          </a:xfrm>
          <a:prstGeom prst="rect">
            <a:avLst/>
          </a:prstGeom>
          <a:noFill/>
        </p:spPr>
        <p:txBody>
          <a:bodyPr wrap="square" rtlCol="0">
            <a:spAutoFit/>
          </a:bodyPr>
          <a:lstStyle/>
          <a:p>
            <a:pPr algn="ctr"/>
            <a:r>
              <a:rPr lang="es-CO" sz="1400" b="1" dirty="0"/>
              <a:t>Gráfico 8. Porcentaje de ocupaciones no manuales de alto estatus por </a:t>
            </a:r>
            <a:r>
              <a:rPr lang="es-CO" sz="1400" b="1" dirty="0" err="1"/>
              <a:t>autoidentidad</a:t>
            </a:r>
            <a:r>
              <a:rPr lang="es-CO" sz="1400" b="1" dirty="0"/>
              <a:t> étnica-racial y color de piel</a:t>
            </a:r>
          </a:p>
        </p:txBody>
      </p:sp>
      <p:graphicFrame>
        <p:nvGraphicFramePr>
          <p:cNvPr id="5" name="1 Gráfico"/>
          <p:cNvGraphicFramePr>
            <a:graphicFrameLocks/>
          </p:cNvGraphicFramePr>
          <p:nvPr>
            <p:extLst>
              <p:ext uri="{D42A27DB-BD31-4B8C-83A1-F6EECF244321}">
                <p14:modId xmlns:p14="http://schemas.microsoft.com/office/powerpoint/2010/main" val="1180504040"/>
              </p:ext>
            </p:extLst>
          </p:nvPr>
        </p:nvGraphicFramePr>
        <p:xfrm>
          <a:off x="6232711" y="1600200"/>
          <a:ext cx="558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p:cNvSpPr txBox="1"/>
          <p:nvPr/>
        </p:nvSpPr>
        <p:spPr>
          <a:xfrm>
            <a:off x="6323647" y="967096"/>
            <a:ext cx="5282005" cy="307777"/>
          </a:xfrm>
          <a:prstGeom prst="rect">
            <a:avLst/>
          </a:prstGeom>
          <a:noFill/>
        </p:spPr>
        <p:txBody>
          <a:bodyPr wrap="square" rtlCol="0">
            <a:spAutoFit/>
          </a:bodyPr>
          <a:lstStyle/>
          <a:p>
            <a:pPr algn="ctr"/>
            <a:r>
              <a:rPr lang="es-CO" sz="1400" b="1" dirty="0"/>
              <a:t>Gráfico 9: Ingreso promedio mensual por </a:t>
            </a:r>
            <a:r>
              <a:rPr lang="es-CO" sz="1400" b="1" dirty="0" err="1"/>
              <a:t>autoidentidad</a:t>
            </a:r>
            <a:r>
              <a:rPr lang="es-CO" sz="1400" b="1" dirty="0"/>
              <a:t> étnica-racial </a:t>
            </a:r>
          </a:p>
        </p:txBody>
      </p:sp>
    </p:spTree>
    <p:extLst>
      <p:ext uri="{BB962C8B-B14F-4D97-AF65-F5344CB8AC3E}">
        <p14:creationId xmlns:p14="http://schemas.microsoft.com/office/powerpoint/2010/main" val="2872296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682971865"/>
              </p:ext>
            </p:extLst>
          </p:nvPr>
        </p:nvGraphicFramePr>
        <p:xfrm>
          <a:off x="452345" y="1158922"/>
          <a:ext cx="5399998" cy="2340000"/>
        </p:xfrm>
        <a:graphic>
          <a:graphicData uri="http://schemas.openxmlformats.org/drawingml/2006/table">
            <a:tbl>
              <a:tblPr/>
              <a:tblGrid>
                <a:gridCol w="1152184"/>
                <a:gridCol w="707969"/>
                <a:gridCol w="707969"/>
                <a:gridCol w="707969"/>
                <a:gridCol w="707969"/>
                <a:gridCol w="707969"/>
                <a:gridCol w="707969"/>
              </a:tblGrid>
              <a:tr h="456861">
                <a:tc gridSpan="7">
                  <a:txBody>
                    <a:bodyPr/>
                    <a:lstStyle/>
                    <a:p>
                      <a:pPr algn="ctr" fontAlgn="b"/>
                      <a:r>
                        <a:rPr lang="es-CO" sz="1200" b="1" i="0" u="none" strike="noStrike" dirty="0">
                          <a:solidFill>
                            <a:srgbClr val="000000"/>
                          </a:solidFill>
                          <a:effectLst/>
                          <a:latin typeface="Calibri" panose="020F0502020204030204" pitchFamily="34" charset="0"/>
                        </a:rPr>
                        <a:t>Cuadro 1: Consistencia en la clasificación étnico-racial, por </a:t>
                      </a:r>
                      <a:r>
                        <a:rPr lang="es-CO" sz="1200" b="1" i="0" u="none" strike="noStrike" dirty="0" err="1">
                          <a:solidFill>
                            <a:srgbClr val="000000"/>
                          </a:solidFill>
                          <a:effectLst/>
                          <a:latin typeface="Calibri" panose="020F0502020204030204" pitchFamily="34" charset="0"/>
                        </a:rPr>
                        <a:t>autoidentidad</a:t>
                      </a:r>
                      <a:r>
                        <a:rPr lang="es-CO" sz="1200" b="1" i="0" u="none" strike="noStrike" dirty="0">
                          <a:solidFill>
                            <a:srgbClr val="000000"/>
                          </a:solidFill>
                          <a:effectLst/>
                          <a:latin typeface="Calibri" panose="020F0502020204030204" pitchFamily="34" charset="0"/>
                        </a:rPr>
                        <a:t> y </a:t>
                      </a:r>
                      <a:r>
                        <a:rPr lang="es-CO" sz="1200" b="1" i="0" u="none" strike="noStrike" dirty="0" err="1">
                          <a:solidFill>
                            <a:srgbClr val="000000"/>
                          </a:solidFill>
                          <a:effectLst/>
                          <a:latin typeface="Calibri" panose="020F0502020204030204" pitchFamily="34" charset="0"/>
                        </a:rPr>
                        <a:t>heteroclasificación</a:t>
                      </a:r>
                      <a:endParaRPr lang="es-CO" sz="12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234000">
                <a:tc>
                  <a:txBody>
                    <a:bodyPr/>
                    <a:lstStyle/>
                    <a:p>
                      <a:pPr algn="ctr" fontAlgn="ctr"/>
                      <a:r>
                        <a:rPr lang="es-CO" sz="12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s-CO" sz="1200" b="0" i="0" u="none" strike="noStrike">
                          <a:solidFill>
                            <a:srgbClr val="000000"/>
                          </a:solidFill>
                          <a:effectLst/>
                          <a:latin typeface="Calibri" panose="020F0502020204030204" pitchFamily="34" charset="0"/>
                        </a:rPr>
                        <a:t>Heteroclasificación (por el entrevistador)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ctr" fontAlgn="ctr"/>
                      <a:r>
                        <a:rPr lang="es-CO" sz="12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8000">
                <a:tc>
                  <a:txBody>
                    <a:bodyPr/>
                    <a:lstStyle/>
                    <a:p>
                      <a:pPr algn="ctr" fontAlgn="ctr"/>
                      <a:r>
                        <a:rPr lang="es-CO" sz="1200" b="0" i="0" u="none" strike="noStrike" dirty="0" err="1">
                          <a:solidFill>
                            <a:srgbClr val="000000"/>
                          </a:solidFill>
                          <a:effectLst/>
                          <a:latin typeface="Calibri" panose="020F0502020204030204" pitchFamily="34" charset="0"/>
                        </a:rPr>
                        <a:t>Autoidentidad</a:t>
                      </a:r>
                      <a:r>
                        <a:rPr lang="es-CO" sz="1200" b="0" i="0" u="none" strike="noStrike" dirty="0">
                          <a:solidFill>
                            <a:srgbClr val="000000"/>
                          </a:solidFill>
                          <a:effectLst/>
                          <a:latin typeface="Calibri" panose="020F0502020204030204" pitchFamily="34" charset="0"/>
                        </a:rPr>
                        <a:t> étnica-racial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Blanco-a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Mestizo-a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Indígena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Negro-a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Mulato-a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000">
                <a:tc>
                  <a:txBody>
                    <a:bodyPr/>
                    <a:lstStyle/>
                    <a:p>
                      <a:pPr algn="ctr" fontAlgn="ctr"/>
                      <a:r>
                        <a:rPr lang="es-CO" sz="1200" b="0" i="0" u="none" strike="noStrike">
                          <a:solidFill>
                            <a:srgbClr val="000000"/>
                          </a:solidFill>
                          <a:effectLst/>
                          <a:latin typeface="Calibri" panose="020F0502020204030204" pitchFamily="34" charset="0"/>
                        </a:rPr>
                        <a:t>Blanco-a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000">
                <a:tc>
                  <a:txBody>
                    <a:bodyPr/>
                    <a:lstStyle/>
                    <a:p>
                      <a:pPr algn="ctr" fontAlgn="ctr"/>
                      <a:r>
                        <a:rPr lang="es-CO" sz="1200" b="0" i="0" u="none" strike="noStrike">
                          <a:solidFill>
                            <a:srgbClr val="000000"/>
                          </a:solidFill>
                          <a:effectLst/>
                          <a:latin typeface="Calibri" panose="020F0502020204030204" pitchFamily="34" charset="0"/>
                        </a:rPr>
                        <a:t>Mestizo-a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66,8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000">
                <a:tc>
                  <a:txBody>
                    <a:bodyPr/>
                    <a:lstStyle/>
                    <a:p>
                      <a:pPr algn="ctr" fontAlgn="ctr"/>
                      <a:r>
                        <a:rPr lang="es-CO" sz="1200" b="0" i="0" u="none" strike="noStrike">
                          <a:solidFill>
                            <a:srgbClr val="000000"/>
                          </a:solidFill>
                          <a:effectLst/>
                          <a:latin typeface="Calibri" panose="020F0502020204030204" pitchFamily="34" charset="0"/>
                        </a:rPr>
                        <a:t>Indígena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44,6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37,5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000">
                <a:tc>
                  <a:txBody>
                    <a:bodyPr/>
                    <a:lstStyle/>
                    <a:p>
                      <a:pPr algn="ctr" fontAlgn="ctr"/>
                      <a:r>
                        <a:rPr lang="es-CO" sz="1200" b="0" i="0" u="none" strike="noStrike">
                          <a:solidFill>
                            <a:srgbClr val="000000"/>
                          </a:solidFill>
                          <a:effectLst/>
                          <a:latin typeface="Calibri" panose="020F0502020204030204" pitchFamily="34" charset="0"/>
                        </a:rPr>
                        <a:t>Negro-a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81,1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39">
                <a:tc>
                  <a:txBody>
                    <a:bodyPr/>
                    <a:lstStyle/>
                    <a:p>
                      <a:pPr algn="ctr" fontAlgn="ctr"/>
                      <a:r>
                        <a:rPr lang="es-CO" sz="1200" b="0" i="0" u="none" strike="noStrike">
                          <a:solidFill>
                            <a:srgbClr val="000000"/>
                          </a:solidFill>
                          <a:effectLst/>
                          <a:latin typeface="Calibri" panose="020F0502020204030204" pitchFamily="34" charset="0"/>
                        </a:rPr>
                        <a:t>Mulato-a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44,6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4177937445"/>
              </p:ext>
            </p:extLst>
          </p:nvPr>
        </p:nvGraphicFramePr>
        <p:xfrm>
          <a:off x="6292102" y="1129787"/>
          <a:ext cx="5400001" cy="2340002"/>
        </p:xfrm>
        <a:graphic>
          <a:graphicData uri="http://schemas.openxmlformats.org/drawingml/2006/table">
            <a:tbl>
              <a:tblPr/>
              <a:tblGrid>
                <a:gridCol w="1333878"/>
                <a:gridCol w="997864"/>
                <a:gridCol w="997864"/>
                <a:gridCol w="1072531"/>
                <a:gridCol w="997864"/>
              </a:tblGrid>
              <a:tr h="243269">
                <a:tc gridSpan="5">
                  <a:txBody>
                    <a:bodyPr/>
                    <a:lstStyle/>
                    <a:p>
                      <a:pPr algn="ctr" fontAlgn="ctr"/>
                      <a:r>
                        <a:rPr lang="es-CO" sz="1200" b="1" i="0" u="none" strike="noStrike" dirty="0">
                          <a:solidFill>
                            <a:srgbClr val="000000"/>
                          </a:solidFill>
                          <a:effectLst/>
                          <a:latin typeface="Calibri" panose="020F0502020204030204" pitchFamily="34" charset="0"/>
                        </a:rPr>
                        <a:t>Cuadro 2: Origen de los ancestros por </a:t>
                      </a:r>
                      <a:r>
                        <a:rPr lang="es-CO" sz="1200" b="1" i="0" u="none" strike="noStrike" dirty="0" err="1">
                          <a:solidFill>
                            <a:srgbClr val="000000"/>
                          </a:solidFill>
                          <a:effectLst/>
                          <a:latin typeface="Calibri" panose="020F0502020204030204" pitchFamily="34" charset="0"/>
                        </a:rPr>
                        <a:t>autoidentidad</a:t>
                      </a:r>
                      <a:r>
                        <a:rPr lang="es-CO" sz="1200" b="1" i="0" u="none" strike="noStrike" dirty="0">
                          <a:solidFill>
                            <a:srgbClr val="000000"/>
                          </a:solidFill>
                          <a:effectLst/>
                          <a:latin typeface="Calibri" panose="020F0502020204030204" pitchFamily="34" charset="0"/>
                        </a:rPr>
                        <a:t> étnica-racial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231683">
                <a:tc>
                  <a:txBody>
                    <a:bodyPr/>
                    <a:lstStyle/>
                    <a:p>
                      <a:pPr algn="l" fontAlgn="ctr"/>
                      <a:r>
                        <a:rPr lang="es-CO" sz="12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s-CO" sz="1200" b="0" i="0" u="none" strike="noStrike">
                          <a:solidFill>
                            <a:srgbClr val="000000"/>
                          </a:solidFill>
                          <a:effectLst/>
                          <a:latin typeface="Calibri" panose="020F0502020204030204" pitchFamily="34" charset="0"/>
                        </a:rPr>
                        <a:t>Orígenes de los ancestros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r>
              <a:tr h="463366">
                <a:tc>
                  <a:txBody>
                    <a:bodyPr/>
                    <a:lstStyle/>
                    <a:p>
                      <a:pPr algn="ctr" fontAlgn="ctr"/>
                      <a:r>
                        <a:rPr lang="es-CO" sz="1200" b="0" i="0" u="none" strike="noStrike" dirty="0" err="1">
                          <a:solidFill>
                            <a:srgbClr val="000000"/>
                          </a:solidFill>
                          <a:effectLst/>
                          <a:latin typeface="Calibri" panose="020F0502020204030204" pitchFamily="34" charset="0"/>
                        </a:rPr>
                        <a:t>Autoidentidad</a:t>
                      </a:r>
                      <a:r>
                        <a:rPr lang="es-CO" sz="1200" b="0" i="0" u="none" strike="noStrike" dirty="0">
                          <a:solidFill>
                            <a:srgbClr val="000000"/>
                          </a:solidFill>
                          <a:effectLst/>
                          <a:latin typeface="Calibri" panose="020F0502020204030204" pitchFamily="34" charset="0"/>
                        </a:rPr>
                        <a:t> étnica-racial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Europea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Indígena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Africana/Negra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Asiática</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683">
                <a:tc>
                  <a:txBody>
                    <a:bodyPr/>
                    <a:lstStyle/>
                    <a:p>
                      <a:pPr algn="ctr" fontAlgn="ctr"/>
                      <a:r>
                        <a:rPr lang="es-CO" sz="1200" b="0" i="0" u="none" strike="noStrike">
                          <a:solidFill>
                            <a:srgbClr val="000000"/>
                          </a:solidFill>
                          <a:effectLst/>
                          <a:latin typeface="Calibri" panose="020F0502020204030204" pitchFamily="34" charset="0"/>
                        </a:rPr>
                        <a:t>Indígena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82,9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CO" sz="1200" b="0" i="0" u="none" strike="noStrike">
                          <a:solidFill>
                            <a:srgbClr val="000000"/>
                          </a:solidFill>
                          <a:effectLst/>
                          <a:latin typeface="Calibri" panose="020F0502020204030204" pitchFamily="34" charset="0"/>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683">
                <a:tc>
                  <a:txBody>
                    <a:bodyPr/>
                    <a:lstStyle/>
                    <a:p>
                      <a:pPr algn="ctr" fontAlgn="ctr"/>
                      <a:r>
                        <a:rPr lang="es-CO" sz="1200" b="0" i="0" u="none" strike="noStrike">
                          <a:solidFill>
                            <a:srgbClr val="000000"/>
                          </a:solidFill>
                          <a:effectLst/>
                          <a:latin typeface="Calibri" panose="020F0502020204030204" pitchFamily="34" charset="0"/>
                        </a:rPr>
                        <a:t>Negro-a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80,8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CO" sz="1200" b="0" i="0" u="none" strike="noStrike">
                          <a:solidFill>
                            <a:srgbClr val="000000"/>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683">
                <a:tc>
                  <a:txBody>
                    <a:bodyPr/>
                    <a:lstStyle/>
                    <a:p>
                      <a:pPr algn="ctr" fontAlgn="ctr"/>
                      <a:r>
                        <a:rPr lang="es-CO" sz="1200" b="0" i="0" u="none" strike="noStrike">
                          <a:solidFill>
                            <a:srgbClr val="000000"/>
                          </a:solidFill>
                          <a:effectLst/>
                          <a:latin typeface="Calibri" panose="020F0502020204030204" pitchFamily="34" charset="0"/>
                        </a:rPr>
                        <a:t>Mulato-a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683">
                <a:tc>
                  <a:txBody>
                    <a:bodyPr/>
                    <a:lstStyle/>
                    <a:p>
                      <a:pPr algn="ctr" fontAlgn="ctr"/>
                      <a:r>
                        <a:rPr lang="es-CO" sz="1200" b="0" i="0" u="none" strike="noStrike">
                          <a:solidFill>
                            <a:srgbClr val="000000"/>
                          </a:solidFill>
                          <a:effectLst/>
                          <a:latin typeface="Calibri" panose="020F0502020204030204" pitchFamily="34" charset="0"/>
                        </a:rPr>
                        <a:t>Blanco-a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683">
                <a:tc>
                  <a:txBody>
                    <a:bodyPr/>
                    <a:lstStyle/>
                    <a:p>
                      <a:pPr algn="ctr" fontAlgn="ctr"/>
                      <a:r>
                        <a:rPr lang="es-CO" sz="1200" b="0" i="0" u="none" strike="noStrike">
                          <a:solidFill>
                            <a:srgbClr val="000000"/>
                          </a:solidFill>
                          <a:effectLst/>
                          <a:latin typeface="Calibri" panose="020F0502020204030204" pitchFamily="34" charset="0"/>
                        </a:rPr>
                        <a:t>Mestizo-a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269">
                <a:tc>
                  <a:txBody>
                    <a:bodyPr/>
                    <a:lstStyle/>
                    <a:p>
                      <a:pPr algn="ctr" fontAlgn="ctr"/>
                      <a:r>
                        <a:rPr lang="es-CO" sz="1200" b="0" i="0" u="none" strike="noStrike">
                          <a:solidFill>
                            <a:srgbClr val="000000"/>
                          </a:solidFill>
                          <a:effectLst/>
                          <a:latin typeface="Calibri" panose="020F050202020403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724640890"/>
              </p:ext>
            </p:extLst>
          </p:nvPr>
        </p:nvGraphicFramePr>
        <p:xfrm>
          <a:off x="442260" y="3782219"/>
          <a:ext cx="5399998" cy="2340000"/>
        </p:xfrm>
        <a:graphic>
          <a:graphicData uri="http://schemas.openxmlformats.org/drawingml/2006/table">
            <a:tbl>
              <a:tblPr/>
              <a:tblGrid>
                <a:gridCol w="1139643"/>
                <a:gridCol w="852071"/>
                <a:gridCol w="852071"/>
                <a:gridCol w="852071"/>
                <a:gridCol w="852071"/>
                <a:gridCol w="852071"/>
              </a:tblGrid>
              <a:tr h="258632">
                <a:tc gridSpan="6">
                  <a:txBody>
                    <a:bodyPr/>
                    <a:lstStyle/>
                    <a:p>
                      <a:pPr algn="ctr" fontAlgn="ctr"/>
                      <a:r>
                        <a:rPr lang="es-CO" sz="1200" b="1" i="0" u="none" strike="noStrike" dirty="0">
                          <a:solidFill>
                            <a:srgbClr val="000000"/>
                          </a:solidFill>
                          <a:effectLst/>
                          <a:latin typeface="Calibri" panose="020F0502020204030204" pitchFamily="34" charset="0"/>
                        </a:rPr>
                        <a:t>Cuadro 3: Identidad étnica-racial de la pareja del entrevistado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258632">
                <a:tc>
                  <a:txBody>
                    <a:bodyPr/>
                    <a:lstStyle/>
                    <a:p>
                      <a:pPr algn="ctr" fontAlgn="ctr"/>
                      <a:r>
                        <a:rPr lang="es-CO" sz="12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s-CO" sz="1200" b="0" i="0" u="none" strike="noStrike">
                          <a:solidFill>
                            <a:srgbClr val="000000"/>
                          </a:solidFill>
                          <a:effectLst/>
                          <a:latin typeface="Calibri" panose="020F0502020204030204" pitchFamily="34" charset="0"/>
                        </a:rPr>
                        <a:t>Identidad étnica-racial que el entrevistado le da a su pareja</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517265">
                <a:tc>
                  <a:txBody>
                    <a:bodyPr/>
                    <a:lstStyle/>
                    <a:p>
                      <a:pPr algn="ctr" fontAlgn="ctr"/>
                      <a:r>
                        <a:rPr lang="es-CO" sz="1200" b="0" i="0" u="none" strike="noStrike">
                          <a:solidFill>
                            <a:srgbClr val="000000"/>
                          </a:solidFill>
                          <a:effectLst/>
                          <a:latin typeface="Calibri" panose="020F0502020204030204" pitchFamily="34" charset="0"/>
                        </a:rPr>
                        <a:t>Autoidentidad étnica-racial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Indígena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Negro-a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Mulato-a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Blanco-a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Mestizo-a</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632">
                <a:tc>
                  <a:txBody>
                    <a:bodyPr/>
                    <a:lstStyle/>
                    <a:p>
                      <a:pPr algn="ctr" fontAlgn="ctr"/>
                      <a:r>
                        <a:rPr lang="es-CO" sz="1200" b="0" i="0" u="none" strike="noStrike">
                          <a:solidFill>
                            <a:srgbClr val="000000"/>
                          </a:solidFill>
                          <a:effectLst/>
                          <a:latin typeface="Calibri" panose="020F0502020204030204" pitchFamily="34" charset="0"/>
                        </a:rPr>
                        <a:t>Indígena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35.6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28.9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632">
                <a:tc>
                  <a:txBody>
                    <a:bodyPr/>
                    <a:lstStyle/>
                    <a:p>
                      <a:pPr algn="ctr" fontAlgn="ctr"/>
                      <a:r>
                        <a:rPr lang="es-CO" sz="1200" b="0" i="0" u="none" strike="noStrike">
                          <a:solidFill>
                            <a:srgbClr val="000000"/>
                          </a:solidFill>
                          <a:effectLst/>
                          <a:latin typeface="Calibri" panose="020F0502020204030204" pitchFamily="34" charset="0"/>
                        </a:rPr>
                        <a:t>Negro-a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57.9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CO" sz="1200" b="0" i="0" u="none" strike="noStrike">
                          <a:solidFill>
                            <a:srgbClr val="000000"/>
                          </a:solidFill>
                          <a:effectLst/>
                          <a:latin typeface="Calibri" panose="020F0502020204030204" pitchFamily="34" charset="0"/>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14.0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632">
                <a:tc>
                  <a:txBody>
                    <a:bodyPr/>
                    <a:lstStyle/>
                    <a:p>
                      <a:pPr algn="ctr" fontAlgn="ctr"/>
                      <a:r>
                        <a:rPr lang="es-CO" sz="1200" b="0" i="0" u="none" strike="noStrike">
                          <a:solidFill>
                            <a:srgbClr val="000000"/>
                          </a:solidFill>
                          <a:effectLst/>
                          <a:latin typeface="Calibri" panose="020F0502020204030204" pitchFamily="34" charset="0"/>
                        </a:rPr>
                        <a:t>Mulato-a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CO" sz="1200" b="0" i="0" u="none" strike="noStrike">
                          <a:solidFill>
                            <a:srgbClr val="000000"/>
                          </a:solidFill>
                          <a:effectLst/>
                          <a:latin typeface="Calibri" panose="020F0502020204030204" pitchFamily="34" charset="0"/>
                        </a:rPr>
                        <a:t>11.1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632">
                <a:tc>
                  <a:txBody>
                    <a:bodyPr/>
                    <a:lstStyle/>
                    <a:p>
                      <a:pPr algn="ctr" fontAlgn="ctr"/>
                      <a:r>
                        <a:rPr lang="es-CO" sz="1200" b="0" i="0" u="none" strike="noStrike">
                          <a:solidFill>
                            <a:srgbClr val="000000"/>
                          </a:solidFill>
                          <a:effectLst/>
                          <a:latin typeface="Calibri" panose="020F0502020204030204" pitchFamily="34" charset="0"/>
                        </a:rPr>
                        <a:t>Blanco-a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61.7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CO" sz="1200" b="0" i="0" u="none" strike="noStrike" dirty="0">
                          <a:solidFill>
                            <a:srgbClr val="000000"/>
                          </a:solidFill>
                          <a:effectLst/>
                          <a:latin typeface="Calibri" panose="020F0502020204030204" pitchFamily="34" charset="0"/>
                        </a:rPr>
                        <a:t>25.6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943">
                <a:tc>
                  <a:txBody>
                    <a:bodyPr/>
                    <a:lstStyle/>
                    <a:p>
                      <a:pPr algn="ctr" fontAlgn="ctr"/>
                      <a:r>
                        <a:rPr lang="es-CO" sz="1200" b="0" i="0" u="none" strike="noStrike">
                          <a:solidFill>
                            <a:srgbClr val="000000"/>
                          </a:solidFill>
                          <a:effectLst/>
                          <a:latin typeface="Calibri" panose="020F0502020204030204" pitchFamily="34" charset="0"/>
                        </a:rPr>
                        <a:t>Mestizo-a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60.4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4103119013"/>
              </p:ext>
            </p:extLst>
          </p:nvPr>
        </p:nvGraphicFramePr>
        <p:xfrm>
          <a:off x="6292850" y="3779641"/>
          <a:ext cx="5400000" cy="2340002"/>
        </p:xfrm>
        <a:graphic>
          <a:graphicData uri="http://schemas.openxmlformats.org/drawingml/2006/table">
            <a:tbl>
              <a:tblPr/>
              <a:tblGrid>
                <a:gridCol w="1836986"/>
                <a:gridCol w="1886301"/>
                <a:gridCol w="1676713"/>
              </a:tblGrid>
              <a:tr h="381922">
                <a:tc gridSpan="3">
                  <a:txBody>
                    <a:bodyPr/>
                    <a:lstStyle/>
                    <a:p>
                      <a:pPr algn="ctr" fontAlgn="ctr"/>
                      <a:r>
                        <a:rPr lang="es-CO" sz="1200" b="1" i="0" u="none" strike="noStrike" dirty="0">
                          <a:solidFill>
                            <a:srgbClr val="000000"/>
                          </a:solidFill>
                          <a:effectLst/>
                          <a:latin typeface="Calibri" panose="020F0502020204030204" pitchFamily="34" charset="0"/>
                        </a:rPr>
                        <a:t>Cuadro 4: Si los entrevistados han sido testigos o han experimentado alguna discriminación por situación económica o color de piel, controlando por color de piel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r>
              <a:tr h="195808">
                <a:tc gridSpan="3">
                  <a:txBody>
                    <a:bodyPr/>
                    <a:lstStyle/>
                    <a:p>
                      <a:pPr algn="ctr" fontAlgn="ctr"/>
                      <a:r>
                        <a:rPr lang="es-CO" sz="1200" b="1" i="0" u="none" strike="noStrike">
                          <a:solidFill>
                            <a:srgbClr val="000000"/>
                          </a:solidFill>
                          <a:effectLst/>
                          <a:latin typeface="Calibri" panose="020F0502020204030204" pitchFamily="34" charset="0"/>
                        </a:rPr>
                        <a:t>Se ha sido testigo de discriminación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r>
              <a:tr h="195808">
                <a:tc>
                  <a:txBody>
                    <a:bodyPr/>
                    <a:lstStyle/>
                    <a:p>
                      <a:pPr algn="ctr" fontAlgn="ctr"/>
                      <a:r>
                        <a:rPr lang="es-CO" sz="12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Situación económica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Color de piel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95808">
                <a:tc>
                  <a:txBody>
                    <a:bodyPr/>
                    <a:lstStyle/>
                    <a:p>
                      <a:pPr algn="ctr" fontAlgn="ctr"/>
                      <a:r>
                        <a:rPr lang="es-CO" sz="1200" b="0" i="0" u="none" strike="noStrike">
                          <a:solidFill>
                            <a:srgbClr val="000000"/>
                          </a:solidFill>
                          <a:effectLst/>
                          <a:latin typeface="Calibri" panose="020F0502020204030204" pitchFamily="34" charset="0"/>
                        </a:rPr>
                        <a:t>Claro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64,0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59,4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808">
                <a:tc>
                  <a:txBody>
                    <a:bodyPr/>
                    <a:lstStyle/>
                    <a:p>
                      <a:pPr algn="ctr" fontAlgn="ctr"/>
                      <a:r>
                        <a:rPr lang="es-CO" sz="1200" b="0" i="0" u="none" strike="noStrike">
                          <a:solidFill>
                            <a:srgbClr val="000000"/>
                          </a:solidFill>
                          <a:effectLst/>
                          <a:latin typeface="Calibri" panose="020F0502020204030204" pitchFamily="34" charset="0"/>
                        </a:rPr>
                        <a:t>Intermedio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62,2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56,2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808">
                <a:tc>
                  <a:txBody>
                    <a:bodyPr/>
                    <a:lstStyle/>
                    <a:p>
                      <a:pPr algn="ctr" fontAlgn="ctr"/>
                      <a:r>
                        <a:rPr lang="es-CO" sz="1200" b="0" i="0" u="none" strike="noStrike">
                          <a:solidFill>
                            <a:srgbClr val="000000"/>
                          </a:solidFill>
                          <a:effectLst/>
                          <a:latin typeface="Calibri" panose="020F0502020204030204" pitchFamily="34" charset="0"/>
                        </a:rPr>
                        <a:t>Oscuro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72,8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71,5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808">
                <a:tc gridSpan="3">
                  <a:txBody>
                    <a:bodyPr/>
                    <a:lstStyle/>
                    <a:p>
                      <a:pPr algn="ctr" fontAlgn="ctr"/>
                      <a:r>
                        <a:rPr lang="es-CO" sz="1200" b="1" i="0" u="none" strike="noStrike">
                          <a:solidFill>
                            <a:srgbClr val="000000"/>
                          </a:solidFill>
                          <a:effectLst/>
                          <a:latin typeface="Calibri" panose="020F0502020204030204" pitchFamily="34" charset="0"/>
                        </a:rPr>
                        <a:t>La discriminación ha sido experimentada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r>
              <a:tr h="195808">
                <a:tc>
                  <a:txBody>
                    <a:bodyPr/>
                    <a:lstStyle/>
                    <a:p>
                      <a:pPr algn="ctr" fontAlgn="ctr"/>
                      <a:r>
                        <a:rPr lang="es-CO" sz="12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Situación económica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Color de piel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95808">
                <a:tc>
                  <a:txBody>
                    <a:bodyPr/>
                    <a:lstStyle/>
                    <a:p>
                      <a:pPr algn="ctr" fontAlgn="ctr"/>
                      <a:r>
                        <a:rPr lang="es-CO" sz="1200" b="0" i="0" u="none" strike="noStrike">
                          <a:solidFill>
                            <a:srgbClr val="000000"/>
                          </a:solidFill>
                          <a:effectLst/>
                          <a:latin typeface="Calibri" panose="020F0502020204030204" pitchFamily="34" charset="0"/>
                        </a:rPr>
                        <a:t>Claro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26,0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808">
                <a:tc>
                  <a:txBody>
                    <a:bodyPr/>
                    <a:lstStyle/>
                    <a:p>
                      <a:pPr algn="ctr" fontAlgn="ctr"/>
                      <a:r>
                        <a:rPr lang="es-CO" sz="1200" b="0" i="0" u="none" strike="noStrike">
                          <a:solidFill>
                            <a:srgbClr val="000000"/>
                          </a:solidFill>
                          <a:effectLst/>
                          <a:latin typeface="Calibri" panose="020F0502020204030204" pitchFamily="34" charset="0"/>
                        </a:rPr>
                        <a:t>Intermedio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29,0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9,3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808">
                <a:tc>
                  <a:txBody>
                    <a:bodyPr/>
                    <a:lstStyle/>
                    <a:p>
                      <a:pPr algn="ctr" fontAlgn="ctr"/>
                      <a:r>
                        <a:rPr lang="es-CO" sz="1200" b="0" i="0" u="none" strike="noStrike">
                          <a:solidFill>
                            <a:srgbClr val="000000"/>
                          </a:solidFill>
                          <a:effectLst/>
                          <a:latin typeface="Calibri" panose="020F0502020204030204" pitchFamily="34" charset="0"/>
                        </a:rPr>
                        <a:t>Oscuro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31,2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23,6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35870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9155" y="828340"/>
            <a:ext cx="11126123" cy="4339650"/>
          </a:xfrm>
          <a:prstGeom prst="rect">
            <a:avLst/>
          </a:prstGeom>
          <a:noFill/>
        </p:spPr>
        <p:txBody>
          <a:bodyPr wrap="none" rtlCol="0">
            <a:spAutoFit/>
          </a:bodyPr>
          <a:lstStyle/>
          <a:p>
            <a:pPr algn="ctr"/>
            <a:r>
              <a:rPr lang="es-CO" sz="3600" b="1" dirty="0" smtClean="0"/>
              <a:t>Esquema de presentación:</a:t>
            </a:r>
          </a:p>
          <a:p>
            <a:pPr algn="ctr"/>
            <a:endParaRPr lang="es-CO" dirty="0" smtClean="0"/>
          </a:p>
          <a:p>
            <a:pPr algn="ctr"/>
            <a:endParaRPr lang="es-CO" dirty="0"/>
          </a:p>
          <a:p>
            <a:pPr algn="ctr"/>
            <a:endParaRPr lang="es-CO" dirty="0" smtClean="0"/>
          </a:p>
          <a:p>
            <a:pPr marL="342900" indent="-342900">
              <a:buFont typeface="Wingdings" panose="05000000000000000000" pitchFamily="2" charset="2"/>
              <a:buChar char="Ø"/>
            </a:pPr>
            <a:r>
              <a:rPr lang="es-CO" sz="2400" dirty="0" smtClean="0"/>
              <a:t>Algunas consideraciones históricas (periodos colonial y republicano hasta el siglo XX )</a:t>
            </a:r>
          </a:p>
          <a:p>
            <a:pPr marL="342900" indent="-342900">
              <a:buFont typeface="Wingdings" panose="05000000000000000000" pitchFamily="2" charset="2"/>
              <a:buChar char="Ø"/>
            </a:pPr>
            <a:endParaRPr lang="es-CO" sz="2400" dirty="0" smtClean="0"/>
          </a:p>
          <a:p>
            <a:pPr marL="342900" indent="-342900">
              <a:buFont typeface="Wingdings" panose="05000000000000000000" pitchFamily="2" charset="2"/>
              <a:buChar char="Ø"/>
            </a:pPr>
            <a:r>
              <a:rPr lang="es-CO" sz="2400" dirty="0" smtClean="0"/>
              <a:t>La Constitución de 1991 y sus efectos</a:t>
            </a:r>
          </a:p>
          <a:p>
            <a:pPr marL="342900" indent="-342900">
              <a:buFont typeface="Wingdings" panose="05000000000000000000" pitchFamily="2" charset="2"/>
              <a:buChar char="Ø"/>
            </a:pPr>
            <a:endParaRPr lang="es-CO" sz="2400" dirty="0" smtClean="0"/>
          </a:p>
          <a:p>
            <a:pPr marL="342900" indent="-342900">
              <a:buFont typeface="Wingdings" panose="05000000000000000000" pitchFamily="2" charset="2"/>
              <a:buChar char="Ø"/>
            </a:pPr>
            <a:r>
              <a:rPr lang="es-CO" sz="2400" dirty="0" smtClean="0"/>
              <a:t>Principales resultados de la encuesta PERLA </a:t>
            </a:r>
          </a:p>
          <a:p>
            <a:endParaRPr lang="es-CO" sz="2400" dirty="0" smtClean="0"/>
          </a:p>
          <a:p>
            <a:pPr marL="342900" indent="-342900">
              <a:buFont typeface="Wingdings" panose="05000000000000000000" pitchFamily="2" charset="2"/>
              <a:buChar char="Ø"/>
            </a:pPr>
            <a:r>
              <a:rPr lang="es-CO" sz="2400" dirty="0"/>
              <a:t>Análisis de los resultados</a:t>
            </a:r>
          </a:p>
          <a:p>
            <a:endParaRPr lang="es-CO" dirty="0"/>
          </a:p>
        </p:txBody>
      </p:sp>
    </p:spTree>
    <p:extLst>
      <p:ext uri="{BB962C8B-B14F-4D97-AF65-F5344CB8AC3E}">
        <p14:creationId xmlns:p14="http://schemas.microsoft.com/office/powerpoint/2010/main" val="27027176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a:graphicFrameLocks/>
          </p:cNvGraphicFramePr>
          <p:nvPr>
            <p:extLst>
              <p:ext uri="{D42A27DB-BD31-4B8C-83A1-F6EECF244321}">
                <p14:modId xmlns:p14="http://schemas.microsoft.com/office/powerpoint/2010/main" val="3885704915"/>
              </p:ext>
            </p:extLst>
          </p:nvPr>
        </p:nvGraphicFramePr>
        <p:xfrm>
          <a:off x="294883" y="1573307"/>
          <a:ext cx="558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321777" y="953649"/>
            <a:ext cx="5460458" cy="523220"/>
          </a:xfrm>
          <a:prstGeom prst="rect">
            <a:avLst/>
          </a:prstGeom>
          <a:noFill/>
        </p:spPr>
        <p:txBody>
          <a:bodyPr wrap="square" rtlCol="0">
            <a:spAutoFit/>
          </a:bodyPr>
          <a:lstStyle/>
          <a:p>
            <a:pPr algn="ctr"/>
            <a:r>
              <a:rPr lang="es-CO" sz="1400" b="1" dirty="0"/>
              <a:t>Gráfico 10: Reporte de sentirse discriminado o  tratado injustamente debido al color de piel, según </a:t>
            </a:r>
            <a:r>
              <a:rPr lang="es-CO" sz="1400" b="1" dirty="0" err="1"/>
              <a:t>autoidentidad</a:t>
            </a:r>
            <a:r>
              <a:rPr lang="es-CO" sz="1400" b="1" dirty="0"/>
              <a:t> étnica-racial y color de piel</a:t>
            </a:r>
          </a:p>
        </p:txBody>
      </p:sp>
      <p:graphicFrame>
        <p:nvGraphicFramePr>
          <p:cNvPr id="4" name="1 Gráfico"/>
          <p:cNvGraphicFramePr>
            <a:graphicFrameLocks/>
          </p:cNvGraphicFramePr>
          <p:nvPr>
            <p:extLst>
              <p:ext uri="{D42A27DB-BD31-4B8C-83A1-F6EECF244321}">
                <p14:modId xmlns:p14="http://schemas.microsoft.com/office/powerpoint/2010/main" val="1277630443"/>
              </p:ext>
            </p:extLst>
          </p:nvPr>
        </p:nvGraphicFramePr>
        <p:xfrm>
          <a:off x="6244476" y="1573306"/>
          <a:ext cx="558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CuadroTexto 4"/>
          <p:cNvSpPr txBox="1"/>
          <p:nvPr/>
        </p:nvSpPr>
        <p:spPr>
          <a:xfrm>
            <a:off x="6014365" y="953649"/>
            <a:ext cx="6061094" cy="523220"/>
          </a:xfrm>
          <a:prstGeom prst="rect">
            <a:avLst/>
          </a:prstGeom>
          <a:noFill/>
        </p:spPr>
        <p:txBody>
          <a:bodyPr wrap="square" rtlCol="0">
            <a:spAutoFit/>
          </a:bodyPr>
          <a:lstStyle/>
          <a:p>
            <a:pPr algn="ctr"/>
            <a:r>
              <a:rPr lang="es-CO" sz="1400" b="1" dirty="0"/>
              <a:t>Gráfico 11: Reporte de sentirse discriminado o tratado injustamente debido a su condición socioeconómica, según </a:t>
            </a:r>
            <a:r>
              <a:rPr lang="es-CO" sz="1400" b="1" dirty="0" err="1"/>
              <a:t>autoidentidad</a:t>
            </a:r>
            <a:r>
              <a:rPr lang="es-CO" sz="1400" b="1" dirty="0"/>
              <a:t> étnica-racial y color de piel</a:t>
            </a:r>
          </a:p>
        </p:txBody>
      </p:sp>
    </p:spTree>
    <p:extLst>
      <p:ext uri="{BB962C8B-B14F-4D97-AF65-F5344CB8AC3E}">
        <p14:creationId xmlns:p14="http://schemas.microsoft.com/office/powerpoint/2010/main" val="29897740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3 Gráfico"/>
          <p:cNvGraphicFramePr>
            <a:graphicFrameLocks/>
          </p:cNvGraphicFramePr>
          <p:nvPr>
            <p:extLst>
              <p:ext uri="{D42A27DB-BD31-4B8C-83A1-F6EECF244321}">
                <p14:modId xmlns:p14="http://schemas.microsoft.com/office/powerpoint/2010/main" val="1527082719"/>
              </p:ext>
            </p:extLst>
          </p:nvPr>
        </p:nvGraphicFramePr>
        <p:xfrm>
          <a:off x="383029" y="1530948"/>
          <a:ext cx="558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4" name="CuadroTexto 3"/>
          <p:cNvSpPr txBox="1"/>
          <p:nvPr/>
        </p:nvSpPr>
        <p:spPr>
          <a:xfrm>
            <a:off x="442800" y="792284"/>
            <a:ext cx="5460458" cy="738664"/>
          </a:xfrm>
          <a:prstGeom prst="rect">
            <a:avLst/>
          </a:prstGeom>
          <a:noFill/>
        </p:spPr>
        <p:txBody>
          <a:bodyPr wrap="square" rtlCol="0">
            <a:spAutoFit/>
          </a:bodyPr>
          <a:lstStyle/>
          <a:p>
            <a:pPr algn="ctr"/>
            <a:r>
              <a:rPr lang="es-CO" sz="1400" b="1" dirty="0"/>
              <a:t>Gráfico 12: ¿Ha escuchado Usted de algún familiar decir que es necesario "mejorar la raza" ?, según </a:t>
            </a:r>
            <a:r>
              <a:rPr lang="es-CO" sz="1400" b="1" dirty="0" err="1"/>
              <a:t>autoidentidad</a:t>
            </a:r>
            <a:r>
              <a:rPr lang="es-CO" sz="1400" b="1" dirty="0"/>
              <a:t> étnica-racial y color de piel (muestra nacional y </a:t>
            </a:r>
            <a:r>
              <a:rPr lang="es-CO" sz="1400" b="1" dirty="0" err="1"/>
              <a:t>sobremuestra</a:t>
            </a:r>
            <a:r>
              <a:rPr lang="es-CO" sz="1400" b="1" dirty="0"/>
              <a:t>)</a:t>
            </a:r>
          </a:p>
        </p:txBody>
      </p:sp>
      <p:graphicFrame>
        <p:nvGraphicFramePr>
          <p:cNvPr id="5" name="5 Gráfico"/>
          <p:cNvGraphicFramePr>
            <a:graphicFrameLocks/>
          </p:cNvGraphicFramePr>
          <p:nvPr>
            <p:extLst>
              <p:ext uri="{D42A27DB-BD31-4B8C-83A1-F6EECF244321}">
                <p14:modId xmlns:p14="http://schemas.microsoft.com/office/powerpoint/2010/main" val="2445931269"/>
              </p:ext>
            </p:extLst>
          </p:nvPr>
        </p:nvGraphicFramePr>
        <p:xfrm>
          <a:off x="6242797" y="1515484"/>
          <a:ext cx="558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p:cNvSpPr txBox="1"/>
          <p:nvPr/>
        </p:nvSpPr>
        <p:spPr>
          <a:xfrm>
            <a:off x="6265376" y="792284"/>
            <a:ext cx="5282005" cy="523220"/>
          </a:xfrm>
          <a:prstGeom prst="rect">
            <a:avLst/>
          </a:prstGeom>
          <a:noFill/>
        </p:spPr>
        <p:txBody>
          <a:bodyPr wrap="square" rtlCol="0">
            <a:spAutoFit/>
          </a:bodyPr>
          <a:lstStyle/>
          <a:p>
            <a:pPr algn="ctr"/>
            <a:r>
              <a:rPr lang="es-CO" sz="1400" b="1" dirty="0"/>
              <a:t>Gráfico 13: Apoyo al multiculturalismo y a las políticas multiculturales en Colombia</a:t>
            </a:r>
          </a:p>
        </p:txBody>
      </p:sp>
    </p:spTree>
    <p:extLst>
      <p:ext uri="{BB962C8B-B14F-4D97-AF65-F5344CB8AC3E}">
        <p14:creationId xmlns:p14="http://schemas.microsoft.com/office/powerpoint/2010/main" val="39657832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94242" y="285981"/>
            <a:ext cx="4993611" cy="646331"/>
          </a:xfrm>
          <a:prstGeom prst="rect">
            <a:avLst/>
          </a:prstGeom>
        </p:spPr>
        <p:txBody>
          <a:bodyPr wrap="none">
            <a:spAutoFit/>
          </a:bodyPr>
          <a:lstStyle/>
          <a:p>
            <a:r>
              <a:rPr lang="es-CO" sz="3600" b="1" dirty="0"/>
              <a:t>Análisis de los resultados</a:t>
            </a:r>
          </a:p>
        </p:txBody>
      </p:sp>
      <p:sp>
        <p:nvSpPr>
          <p:cNvPr id="3" name="Rectángulo 2"/>
          <p:cNvSpPr/>
          <p:nvPr/>
        </p:nvSpPr>
        <p:spPr>
          <a:xfrm>
            <a:off x="457200" y="1088872"/>
            <a:ext cx="11120718" cy="5254900"/>
          </a:xfrm>
          <a:prstGeom prst="rect">
            <a:avLst/>
          </a:prstGeom>
        </p:spPr>
        <p:txBody>
          <a:bodyPr wrap="square">
            <a:spAutoFit/>
          </a:bodyPr>
          <a:lstStyle/>
          <a:p>
            <a:pPr algn="just">
              <a:lnSpc>
                <a:spcPct val="115000"/>
              </a:lnSpc>
              <a:spcAft>
                <a:spcPts val="1000"/>
              </a:spcAft>
            </a:pPr>
            <a:r>
              <a:rPr lang="es-CO" sz="2600" dirty="0"/>
              <a:t>Los resultados de la encuesta PERLA permiten acercarse a las estimaciones del proyecto CIDSE-IRD-COLCIENCIAS, de un peso demográfico de la población </a:t>
            </a:r>
            <a:r>
              <a:rPr lang="es-CO" sz="2600" dirty="0" err="1"/>
              <a:t>afrodescendiente</a:t>
            </a:r>
            <a:r>
              <a:rPr lang="es-CO" sz="2600" dirty="0"/>
              <a:t> en Colombia cercano al 20%. </a:t>
            </a:r>
          </a:p>
          <a:p>
            <a:pPr algn="just">
              <a:lnSpc>
                <a:spcPct val="115000"/>
              </a:lnSpc>
              <a:spcAft>
                <a:spcPts val="1000"/>
              </a:spcAft>
            </a:pPr>
            <a:r>
              <a:rPr lang="es-CO" sz="2600" dirty="0"/>
              <a:t>Se observa un efecto de género en los resultados de la muestra PERLA 2010 para Colombia. El gráfico 2 en relación con los diferentes criterios para identificar la población </a:t>
            </a:r>
            <a:r>
              <a:rPr lang="es-CO" sz="2600" dirty="0" err="1"/>
              <a:t>afrodescendiente</a:t>
            </a:r>
            <a:r>
              <a:rPr lang="es-CO" sz="2600" dirty="0"/>
              <a:t> a través de la encuesta PERLA revela que las mujeres </a:t>
            </a:r>
            <a:r>
              <a:rPr lang="es-CO" sz="2600" dirty="0" err="1"/>
              <a:t>afrodescendientes</a:t>
            </a:r>
            <a:r>
              <a:rPr lang="es-CO" sz="2600" dirty="0"/>
              <a:t>  presentan siempre una participación porcentual menor versus los hombres, en todas las categorías, con excepción de la </a:t>
            </a:r>
            <a:r>
              <a:rPr lang="es-CO" sz="2600" dirty="0" err="1"/>
              <a:t>autoidentidad</a:t>
            </a:r>
            <a:r>
              <a:rPr lang="es-CO" sz="2600" dirty="0"/>
              <a:t> mulato-a. Segundo, al controlar por color de piel, las mujeres para las diferentes categorías de </a:t>
            </a:r>
            <a:r>
              <a:rPr lang="es-CO" sz="2600" dirty="0" err="1"/>
              <a:t>autoidentidad</a:t>
            </a:r>
            <a:r>
              <a:rPr lang="es-CO" sz="2600" dirty="0"/>
              <a:t> étnica-racial aparecen siempre con promedios de tonalidades más claras que los hombres.  </a:t>
            </a:r>
          </a:p>
        </p:txBody>
      </p:sp>
    </p:spTree>
    <p:extLst>
      <p:ext uri="{BB962C8B-B14F-4D97-AF65-F5344CB8AC3E}">
        <p14:creationId xmlns:p14="http://schemas.microsoft.com/office/powerpoint/2010/main" val="2706620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84095" y="1198419"/>
            <a:ext cx="11107270" cy="4552015"/>
          </a:xfrm>
          <a:prstGeom prst="rect">
            <a:avLst/>
          </a:prstGeom>
        </p:spPr>
        <p:txBody>
          <a:bodyPr wrap="square">
            <a:spAutoFit/>
          </a:bodyPr>
          <a:lstStyle/>
          <a:p>
            <a:pPr algn="just">
              <a:lnSpc>
                <a:spcPct val="115000"/>
              </a:lnSpc>
              <a:spcAft>
                <a:spcPts val="1000"/>
              </a:spcAft>
            </a:pPr>
            <a:r>
              <a:rPr lang="es-CO" sz="2800" dirty="0"/>
              <a:t>Lo anterior nos permite formular la hipótesis de la relación social feminidad-colores claros o menos oscuros versus masculinidad-colores oscuros o menos claros en la sociedad colombiana, lo cual podría estar indicando una situación de hándicap para las mujeres de pieles más oscuras, en especial las mujeres negras, pero este fenómeno podría ampliarse a las mujeres indígenas y mestizas de piel menos clara. Un estudio realizado recientemente por Alejandra Rodríguez Sánchez llega a resultados similares en el caso de Cali a través de los datos de la EECV de Cali, 2012.   </a:t>
            </a:r>
          </a:p>
        </p:txBody>
      </p:sp>
    </p:spTree>
    <p:extLst>
      <p:ext uri="{BB962C8B-B14F-4D97-AF65-F5344CB8AC3E}">
        <p14:creationId xmlns:p14="http://schemas.microsoft.com/office/powerpoint/2010/main" val="3702087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1268" y="1863737"/>
            <a:ext cx="10901548" cy="2569934"/>
          </a:xfrm>
          <a:prstGeom prst="rect">
            <a:avLst/>
          </a:prstGeom>
        </p:spPr>
        <p:txBody>
          <a:bodyPr wrap="square">
            <a:spAutoFit/>
          </a:bodyPr>
          <a:lstStyle/>
          <a:p>
            <a:pPr algn="just">
              <a:lnSpc>
                <a:spcPct val="115000"/>
              </a:lnSpc>
              <a:spcAft>
                <a:spcPts val="1000"/>
              </a:spcAft>
            </a:pPr>
            <a:r>
              <a:rPr lang="es-CO" sz="2800" dirty="0"/>
              <a:t>Se observa mejor la desigualdad étnico-racial en Colombia por color de piel que mediante auto-identidad étnica-racial para variables como nivel educativo alcanzado, tipo de ocupación, ingresos laborales promedios, pero también para variables relacionadas con percepción de discriminaciones por color de piel y socioeconómica. </a:t>
            </a:r>
          </a:p>
        </p:txBody>
      </p:sp>
    </p:spTree>
    <p:extLst>
      <p:ext uri="{BB962C8B-B14F-4D97-AF65-F5344CB8AC3E}">
        <p14:creationId xmlns:p14="http://schemas.microsoft.com/office/powerpoint/2010/main" val="11849261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24394" y="1609875"/>
            <a:ext cx="10759045" cy="3560975"/>
          </a:xfrm>
          <a:prstGeom prst="rect">
            <a:avLst/>
          </a:prstGeom>
        </p:spPr>
        <p:txBody>
          <a:bodyPr wrap="square">
            <a:spAutoFit/>
          </a:bodyPr>
          <a:lstStyle/>
          <a:p>
            <a:pPr algn="just">
              <a:lnSpc>
                <a:spcPct val="115000"/>
              </a:lnSpc>
              <a:spcAft>
                <a:spcPts val="1000"/>
              </a:spcAft>
            </a:pPr>
            <a:r>
              <a:rPr lang="es-CO" sz="2800" dirty="0"/>
              <a:t>Los datos de la muestra PERLA confirman una heterogeneidad social entre la población </a:t>
            </a:r>
            <a:r>
              <a:rPr lang="es-CO" sz="2800" dirty="0" err="1"/>
              <a:t>afrodescendiente</a:t>
            </a:r>
            <a:r>
              <a:rPr lang="es-CO" sz="2800" dirty="0"/>
              <a:t>. Las personas que se auto-identifican como mulatos han experimentado mayores condiciones de movilidad social que los de piel más oscura, también los mulatos presentan una ambigüedad con respecto a su percepción de la discriminación por color de piel y por nivel socioeconómico, a diferencia de la población que se auto-reconoce como negra e indígena. </a:t>
            </a:r>
          </a:p>
        </p:txBody>
      </p:sp>
    </p:spTree>
    <p:extLst>
      <p:ext uri="{BB962C8B-B14F-4D97-AF65-F5344CB8AC3E}">
        <p14:creationId xmlns:p14="http://schemas.microsoft.com/office/powerpoint/2010/main" val="1260723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7541" y="555171"/>
            <a:ext cx="11120717" cy="5715026"/>
          </a:xfrm>
          <a:prstGeom prst="rect">
            <a:avLst/>
          </a:prstGeom>
        </p:spPr>
        <p:txBody>
          <a:bodyPr wrap="square">
            <a:spAutoFit/>
          </a:bodyPr>
          <a:lstStyle/>
          <a:p>
            <a:pPr algn="just">
              <a:lnSpc>
                <a:spcPct val="115000"/>
              </a:lnSpc>
              <a:spcAft>
                <a:spcPts val="1000"/>
              </a:spcAft>
            </a:pPr>
            <a:r>
              <a:rPr lang="es-CO" sz="2600" dirty="0"/>
              <a:t>Los datos también detectan una ambigüedad interesante de las identidades blanca y mestiza, primero, porque no solamente individuos de color de piel más oscura tienden a auto-reconocerse como blancos y segundo, porque la </a:t>
            </a:r>
            <a:r>
              <a:rPr lang="es-CO" sz="2600" dirty="0" err="1"/>
              <a:t>autoidentidad</a:t>
            </a:r>
            <a:r>
              <a:rPr lang="es-CO" sz="2600" dirty="0"/>
              <a:t> mestiza puede tener una mayor valoración que la blanca. </a:t>
            </a:r>
          </a:p>
          <a:p>
            <a:pPr algn="just">
              <a:lnSpc>
                <a:spcPct val="115000"/>
              </a:lnSpc>
              <a:spcAft>
                <a:spcPts val="1000"/>
              </a:spcAft>
            </a:pPr>
            <a:r>
              <a:rPr lang="es-CO" sz="2600" dirty="0"/>
              <a:t>La población indígena capturada en la muestra PERLA de Colombia si bien no es representativa de la población indígena nacional, sí muestra un grupo poblacional con menores niveles educativos y de ingresos y tipos de ocupación de menor estatus frente a las personas que se </a:t>
            </a:r>
            <a:r>
              <a:rPr lang="es-CO" sz="2600" dirty="0" err="1"/>
              <a:t>autoidentifican</a:t>
            </a:r>
            <a:r>
              <a:rPr lang="es-CO" sz="2600" dirty="0"/>
              <a:t> como blancas, mestizas y mulatas. Con las personas que se </a:t>
            </a:r>
            <a:r>
              <a:rPr lang="es-CO" sz="2600" dirty="0" err="1"/>
              <a:t>autoidentifican</a:t>
            </a:r>
            <a:r>
              <a:rPr lang="es-CO" sz="2600" dirty="0"/>
              <a:t> como negras constituyen el sector de la muestra con menores activos o capitales. También el grupo indígena, junto con las personas que se identifican como negras, tiene con este último </a:t>
            </a:r>
            <a:r>
              <a:rPr lang="es-CO" sz="2600" dirty="0" smtClean="0"/>
              <a:t>grupo la </a:t>
            </a:r>
            <a:r>
              <a:rPr lang="es-CO" sz="2600" dirty="0"/>
              <a:t>mayor percepción de discriminación por color de piel y socioeconómica. </a:t>
            </a:r>
          </a:p>
        </p:txBody>
      </p:sp>
    </p:spTree>
    <p:extLst>
      <p:ext uri="{BB962C8B-B14F-4D97-AF65-F5344CB8AC3E}">
        <p14:creationId xmlns:p14="http://schemas.microsoft.com/office/powerpoint/2010/main" val="22806170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60626" y="994618"/>
            <a:ext cx="11255188" cy="4522905"/>
          </a:xfrm>
          <a:prstGeom prst="rect">
            <a:avLst/>
          </a:prstGeom>
        </p:spPr>
        <p:txBody>
          <a:bodyPr wrap="square">
            <a:spAutoFit/>
          </a:bodyPr>
          <a:lstStyle/>
          <a:p>
            <a:pPr algn="just">
              <a:lnSpc>
                <a:spcPct val="115000"/>
              </a:lnSpc>
              <a:spcAft>
                <a:spcPts val="1000"/>
              </a:spcAft>
            </a:pPr>
            <a:r>
              <a:rPr lang="es-CO" sz="2800" dirty="0"/>
              <a:t>Los resultados de la encuesta permiten señalar que un importante segmento de la población que se </a:t>
            </a:r>
            <a:r>
              <a:rPr lang="es-CO" sz="2800" dirty="0" err="1"/>
              <a:t>autoidentifica</a:t>
            </a:r>
            <a:r>
              <a:rPr lang="es-CO" sz="2800" dirty="0"/>
              <a:t> como blanca o mestiza reconoce tener ancestros o antepasados familiares indígenas y africanos. Este patrón de respuesta puede tener que ver con el efecto simbólico de la Constitución de 1991. Por otro lado, los porcentajes superiores al 80% en el caso de las personas que se </a:t>
            </a:r>
            <a:r>
              <a:rPr lang="es-CO" sz="2800" dirty="0" err="1"/>
              <a:t>autoidentifican</a:t>
            </a:r>
            <a:r>
              <a:rPr lang="es-CO" sz="2800" dirty="0"/>
              <a:t> como negras o indígenas con respecto a antepasados africanos y amerindios son muy consistentes. En el caso de las personas mulatas alcanza el 50% de quienes reconocen </a:t>
            </a:r>
            <a:r>
              <a:rPr lang="es-CO" sz="2800" dirty="0" smtClean="0"/>
              <a:t>tener antepasados africanos/negros.</a:t>
            </a:r>
            <a:endParaRPr lang="es-CO" sz="2800" dirty="0"/>
          </a:p>
        </p:txBody>
      </p:sp>
    </p:spTree>
    <p:extLst>
      <p:ext uri="{BB962C8B-B14F-4D97-AF65-F5344CB8AC3E}">
        <p14:creationId xmlns:p14="http://schemas.microsoft.com/office/powerpoint/2010/main" val="37598597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7518" y="802353"/>
            <a:ext cx="10984674" cy="5189113"/>
          </a:xfrm>
          <a:prstGeom prst="rect">
            <a:avLst/>
          </a:prstGeom>
        </p:spPr>
        <p:txBody>
          <a:bodyPr wrap="square">
            <a:spAutoFit/>
          </a:bodyPr>
          <a:lstStyle/>
          <a:p>
            <a:pPr algn="just">
              <a:lnSpc>
                <a:spcPct val="115000"/>
              </a:lnSpc>
              <a:spcAft>
                <a:spcPts val="1000"/>
              </a:spcAft>
            </a:pPr>
            <a:r>
              <a:rPr lang="es-CO" sz="3200" dirty="0"/>
              <a:t>Si bien la percepción de discriminación socioeconómica es mayor que la de color de piel, las dos siguen el mismo patrón por color de piel y </a:t>
            </a:r>
            <a:r>
              <a:rPr lang="es-CO" sz="3200" dirty="0" err="1"/>
              <a:t>autoidentidad</a:t>
            </a:r>
            <a:r>
              <a:rPr lang="es-CO" sz="3200" dirty="0"/>
              <a:t> étnica-racial: la gente de piel oscura es la que sufre mayor discriminación económica y por color de </a:t>
            </a:r>
            <a:r>
              <a:rPr lang="es-CO" sz="3200" dirty="0" smtClean="0"/>
              <a:t>piel; </a:t>
            </a:r>
            <a:r>
              <a:rPr lang="es-CO" sz="3200" dirty="0"/>
              <a:t>y lo contrario, </a:t>
            </a:r>
            <a:r>
              <a:rPr lang="es-CO" sz="3200" dirty="0" smtClean="0"/>
              <a:t>con la gente de </a:t>
            </a:r>
            <a:r>
              <a:rPr lang="es-CO" sz="3200" dirty="0"/>
              <a:t>piel más </a:t>
            </a:r>
            <a:r>
              <a:rPr lang="es-CO" sz="3200" dirty="0" smtClean="0"/>
              <a:t>clara (menores percepciones de discriminación por color y económica); </a:t>
            </a:r>
            <a:r>
              <a:rPr lang="es-CO" sz="3200" dirty="0"/>
              <a:t>además de que son las personas que se </a:t>
            </a:r>
            <a:r>
              <a:rPr lang="es-CO" sz="3200" dirty="0" err="1"/>
              <a:t>autoidentifican</a:t>
            </a:r>
            <a:r>
              <a:rPr lang="es-CO" sz="3200" dirty="0"/>
              <a:t> como negras o indígenas las que perciben mayor discriminación bajo ambas condiciones.  </a:t>
            </a:r>
          </a:p>
        </p:txBody>
      </p:sp>
    </p:spTree>
    <p:extLst>
      <p:ext uri="{BB962C8B-B14F-4D97-AF65-F5344CB8AC3E}">
        <p14:creationId xmlns:p14="http://schemas.microsoft.com/office/powerpoint/2010/main" val="23744234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6882" y="849280"/>
            <a:ext cx="11305309" cy="5671296"/>
          </a:xfrm>
          <a:prstGeom prst="rect">
            <a:avLst/>
          </a:prstGeom>
        </p:spPr>
        <p:txBody>
          <a:bodyPr wrap="square">
            <a:spAutoFit/>
          </a:bodyPr>
          <a:lstStyle/>
          <a:p>
            <a:pPr algn="just">
              <a:lnSpc>
                <a:spcPct val="115000"/>
              </a:lnSpc>
              <a:spcAft>
                <a:spcPts val="1000"/>
              </a:spcAft>
            </a:pPr>
            <a:r>
              <a:rPr lang="es-CO" sz="2800" dirty="0"/>
              <a:t>La percepción de discriminación capturada indirectamente a través de la estrategia familiar de blanqueamiento, bajo la expresión “mejorar la raza”, </a:t>
            </a:r>
            <a:r>
              <a:rPr lang="es-CO" sz="2800" dirty="0" smtClean="0"/>
              <a:t>opera </a:t>
            </a:r>
            <a:r>
              <a:rPr lang="es-CO" sz="2800" dirty="0"/>
              <a:t>como era de esperar tanto en términos de </a:t>
            </a:r>
            <a:r>
              <a:rPr lang="es-CO" sz="2800" dirty="0" err="1"/>
              <a:t>autoidentidad</a:t>
            </a:r>
            <a:r>
              <a:rPr lang="es-CO" sz="2800" dirty="0"/>
              <a:t> étnica-racial de mayor a </a:t>
            </a:r>
            <a:r>
              <a:rPr lang="es-CO" sz="2800" dirty="0" smtClean="0"/>
              <a:t>menor aceptación con esa expresión </a:t>
            </a:r>
            <a:r>
              <a:rPr lang="es-CO" sz="2800" dirty="0"/>
              <a:t>(negro-a, mulato-a, indígena, mestizo-a y finalmente blanco-a) y de color de piel (oscuro, intermedio, claro</a:t>
            </a:r>
            <a:r>
              <a:rPr lang="es-CO" sz="2800" dirty="0" smtClean="0"/>
              <a:t>). En ambos casos se presenta el efecto de escalera.</a:t>
            </a:r>
            <a:endParaRPr lang="es-CO" sz="2800" dirty="0"/>
          </a:p>
          <a:p>
            <a:pPr algn="just">
              <a:lnSpc>
                <a:spcPct val="115000"/>
              </a:lnSpc>
              <a:spcAft>
                <a:spcPts val="1000"/>
              </a:spcAft>
            </a:pPr>
            <a:r>
              <a:rPr lang="es-CO" sz="2800" dirty="0"/>
              <a:t>El grupo de mayor </a:t>
            </a:r>
            <a:r>
              <a:rPr lang="es-CO" sz="2800" dirty="0" err="1"/>
              <a:t>homogamia</a:t>
            </a:r>
            <a:r>
              <a:rPr lang="es-CO" sz="2800" dirty="0"/>
              <a:t> racial en términos de </a:t>
            </a:r>
            <a:r>
              <a:rPr lang="es-CO" sz="2800" dirty="0" smtClean="0"/>
              <a:t>parejas </a:t>
            </a:r>
            <a:r>
              <a:rPr lang="es-CO" sz="2800" dirty="0"/>
              <a:t>son las personas que se </a:t>
            </a:r>
            <a:r>
              <a:rPr lang="es-CO" sz="2800" dirty="0" err="1"/>
              <a:t>autoidentifican</a:t>
            </a:r>
            <a:r>
              <a:rPr lang="es-CO" sz="2800" dirty="0"/>
              <a:t> como blancas, seguidas de las negras. Por el contrario, en el caso de las personas mestizas, indígenas y mulatas se presenta un patrón mayor de </a:t>
            </a:r>
            <a:r>
              <a:rPr lang="es-CO" sz="2800" dirty="0" err="1"/>
              <a:t>hipergamia</a:t>
            </a:r>
            <a:r>
              <a:rPr lang="es-CO" sz="2800" dirty="0"/>
              <a:t> racial, como era de esperar, si bien llama la atención </a:t>
            </a:r>
            <a:r>
              <a:rPr lang="es-CO" sz="2800" dirty="0" smtClean="0"/>
              <a:t> este resultado en </a:t>
            </a:r>
            <a:r>
              <a:rPr lang="es-CO" sz="2800" dirty="0"/>
              <a:t>el caso de la población indígena. </a:t>
            </a:r>
          </a:p>
        </p:txBody>
      </p:sp>
    </p:spTree>
    <p:extLst>
      <p:ext uri="{BB962C8B-B14F-4D97-AF65-F5344CB8AC3E}">
        <p14:creationId xmlns:p14="http://schemas.microsoft.com/office/powerpoint/2010/main" val="3950235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89964" y="1465728"/>
            <a:ext cx="11335872" cy="4893647"/>
          </a:xfrm>
          <a:prstGeom prst="rect">
            <a:avLst/>
          </a:prstGeom>
          <a:noFill/>
        </p:spPr>
        <p:txBody>
          <a:bodyPr wrap="square" rtlCol="0">
            <a:spAutoFit/>
          </a:bodyPr>
          <a:lstStyle/>
          <a:p>
            <a:pPr algn="just"/>
            <a:r>
              <a:rPr lang="es-CO" sz="2600" dirty="0" smtClean="0"/>
              <a:t>Desde </a:t>
            </a:r>
            <a:r>
              <a:rPr lang="es-CO" sz="2600" dirty="0"/>
              <a:t>la época de la colonia, pasando por el período republicano y entrando a los siglos </a:t>
            </a:r>
            <a:r>
              <a:rPr lang="es-CO" sz="2600" dirty="0" smtClean="0"/>
              <a:t>XX </a:t>
            </a:r>
            <a:r>
              <a:rPr lang="es-CO" sz="2600" dirty="0"/>
              <a:t>y </a:t>
            </a:r>
            <a:r>
              <a:rPr lang="es-CO" sz="2600" dirty="0" smtClean="0"/>
              <a:t>XXI, </a:t>
            </a:r>
            <a:r>
              <a:rPr lang="es-CO" sz="2600" dirty="0"/>
              <a:t>podemos caracterizar a la sociedad colombiana como una sociedad profundamente jerárquica en la que la clase social y la raza juegan un rol central en la configuración del orden social. </a:t>
            </a:r>
            <a:endParaRPr lang="es-CO" sz="2600" dirty="0" smtClean="0"/>
          </a:p>
          <a:p>
            <a:pPr algn="just"/>
            <a:endParaRPr lang="es-CO" sz="2600" dirty="0"/>
          </a:p>
          <a:p>
            <a:pPr algn="just"/>
            <a:r>
              <a:rPr lang="es-CO" sz="2600" dirty="0" smtClean="0"/>
              <a:t>En </a:t>
            </a:r>
            <a:r>
              <a:rPr lang="es-CO" sz="2600" dirty="0"/>
              <a:t>ese sentido, aunque el régimen colonial de diferenciación de la población por castas ha desaparecido de manera formal, existe un nuevo modelo después de la </a:t>
            </a:r>
            <a:r>
              <a:rPr lang="es-CO" sz="2600" dirty="0" smtClean="0"/>
              <a:t>abolición </a:t>
            </a:r>
            <a:r>
              <a:rPr lang="es-CO" sz="2600" dirty="0"/>
              <a:t>de la </a:t>
            </a:r>
            <a:r>
              <a:rPr lang="es-CO" sz="2600" dirty="0" smtClean="0"/>
              <a:t>esclavitud </a:t>
            </a:r>
            <a:r>
              <a:rPr lang="es-CO" sz="2600" dirty="0"/>
              <a:t>a mediados del siglo XIX que hace invisible las viejas divisiones raciales y de clase mediante castas y que pone en el centro un modelo de diferenciación de la población que se basa en un </a:t>
            </a:r>
            <a:r>
              <a:rPr lang="es-CO" sz="2600" i="1" dirty="0" err="1"/>
              <a:t>habitus</a:t>
            </a:r>
            <a:r>
              <a:rPr lang="es-CO" sz="2600" dirty="0"/>
              <a:t>, una </a:t>
            </a:r>
            <a:r>
              <a:rPr lang="es-CO" sz="2600" i="1" dirty="0" err="1"/>
              <a:t>hexis</a:t>
            </a:r>
            <a:r>
              <a:rPr lang="es-CO" sz="2600" dirty="0"/>
              <a:t> corporal que se expresa en la apariencia física, particularmente el color de la piel, el tamaño de la nariz, los pómulos y los labios, la forma personal de vestir, entre otros aspectos</a:t>
            </a:r>
            <a:r>
              <a:rPr lang="es-CO" sz="2600" dirty="0" smtClean="0"/>
              <a:t>.</a:t>
            </a:r>
            <a:endParaRPr lang="es-CO" sz="2800" dirty="0"/>
          </a:p>
        </p:txBody>
      </p:sp>
      <p:sp>
        <p:nvSpPr>
          <p:cNvPr id="3" name="Rectángulo 2"/>
          <p:cNvSpPr/>
          <p:nvPr/>
        </p:nvSpPr>
        <p:spPr>
          <a:xfrm>
            <a:off x="389964" y="255058"/>
            <a:ext cx="11335871" cy="1077218"/>
          </a:xfrm>
          <a:prstGeom prst="rect">
            <a:avLst/>
          </a:prstGeom>
        </p:spPr>
        <p:txBody>
          <a:bodyPr wrap="square">
            <a:spAutoFit/>
          </a:bodyPr>
          <a:lstStyle/>
          <a:p>
            <a:pPr algn="ctr"/>
            <a:r>
              <a:rPr lang="es-CO" sz="3200" b="1" dirty="0"/>
              <a:t>Algunas consideraciones Algunas consideraciones históricas (periodos colonial y republicano hasta el siglo XX )</a:t>
            </a:r>
          </a:p>
        </p:txBody>
      </p:sp>
    </p:spTree>
    <p:extLst>
      <p:ext uri="{BB962C8B-B14F-4D97-AF65-F5344CB8AC3E}">
        <p14:creationId xmlns:p14="http://schemas.microsoft.com/office/powerpoint/2010/main" val="6248906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8129" y="834595"/>
            <a:ext cx="11720945" cy="5715026"/>
          </a:xfrm>
          <a:prstGeom prst="rect">
            <a:avLst/>
          </a:prstGeom>
        </p:spPr>
        <p:txBody>
          <a:bodyPr wrap="square">
            <a:spAutoFit/>
          </a:bodyPr>
          <a:lstStyle/>
          <a:p>
            <a:pPr algn="just">
              <a:lnSpc>
                <a:spcPct val="115000"/>
              </a:lnSpc>
              <a:spcAft>
                <a:spcPts val="1000"/>
              </a:spcAft>
            </a:pPr>
            <a:r>
              <a:rPr lang="es-CO" sz="2600" dirty="0"/>
              <a:t>Los altos porcentajes de aprobación al multiculturalismo y a las políticas multiculturales, por encima del 88% en la muestra nacional de PERLA Colombia, podrían reflejar un efecto simbólico de la Constitución de 1991. Sin embargo, este fenómeno puede estar cambiando en la actualidad cuando aparecen ya resistencias a las conquistas territoriales de indígenas en varias regiones del país (conflictos de tierras entre indígenas, </a:t>
            </a:r>
            <a:r>
              <a:rPr lang="es-CO" sz="2600" dirty="0" err="1"/>
              <a:t>afrodescendientes</a:t>
            </a:r>
            <a:r>
              <a:rPr lang="es-CO" sz="2600" dirty="0"/>
              <a:t> y campesinos blanco-mestizos) y además pueden comenzar a presentarse conflictos en materia de cupos universitarios, bajo condición de excepción para </a:t>
            </a:r>
            <a:r>
              <a:rPr lang="es-CO" sz="2600" dirty="0" err="1"/>
              <a:t>afrodescendientes</a:t>
            </a:r>
            <a:r>
              <a:rPr lang="es-CO" sz="2600" dirty="0"/>
              <a:t> e indígenas, en caso de que éstos llegasen a incrementarse.  </a:t>
            </a:r>
          </a:p>
          <a:p>
            <a:pPr algn="just">
              <a:lnSpc>
                <a:spcPct val="115000"/>
              </a:lnSpc>
              <a:spcAft>
                <a:spcPts val="1000"/>
              </a:spcAft>
            </a:pPr>
            <a:r>
              <a:rPr lang="es-CO" sz="2600" dirty="0"/>
              <a:t>Los datos de la encuesta PERLA indican un proceso de </a:t>
            </a:r>
            <a:r>
              <a:rPr lang="es-CO" sz="2600" dirty="0" smtClean="0"/>
              <a:t>sobre-determinación recíproca </a:t>
            </a:r>
            <a:r>
              <a:rPr lang="es-CO" sz="2600" dirty="0"/>
              <a:t>de las variables color de piel, clase social y género a lo largo de la estructura social colombiana.  </a:t>
            </a:r>
          </a:p>
        </p:txBody>
      </p:sp>
    </p:spTree>
    <p:extLst>
      <p:ext uri="{BB962C8B-B14F-4D97-AF65-F5344CB8AC3E}">
        <p14:creationId xmlns:p14="http://schemas.microsoft.com/office/powerpoint/2010/main" val="1380241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97540" y="302359"/>
            <a:ext cx="11107271" cy="6555641"/>
          </a:xfrm>
          <a:prstGeom prst="rect">
            <a:avLst/>
          </a:prstGeom>
          <a:noFill/>
        </p:spPr>
        <p:txBody>
          <a:bodyPr wrap="square" rtlCol="0">
            <a:spAutoFit/>
          </a:bodyPr>
          <a:lstStyle/>
          <a:p>
            <a:pPr algn="just"/>
            <a:r>
              <a:rPr lang="es-CO" sz="2800" dirty="0"/>
              <a:t>La configuración histórica de este orden socio-racial y de clase formó parte de la ideología del mestizaje propagada por las elites blancas-mestizas en un proyecto de mestizaje por blanqueamiento cercano al modelo Argentino, distante del que se consolida en México a partir de la revolución a comienzos del siglo XX</a:t>
            </a:r>
            <a:r>
              <a:rPr lang="es-CO" sz="2800" dirty="0" smtClean="0"/>
              <a:t>.</a:t>
            </a:r>
          </a:p>
          <a:p>
            <a:pPr algn="just"/>
            <a:endParaRPr lang="es-CO" sz="2800" dirty="0"/>
          </a:p>
          <a:p>
            <a:pPr algn="just"/>
            <a:r>
              <a:rPr lang="es-CO" sz="2800" dirty="0"/>
              <a:t>En el período republicano la hegemonía de la ideología del mestizaje muestra que la historia de la subordinación y discriminación de las poblaciones indígenas y negras es diferente. Aunque ambas poblaciones eran consideradas una otredad “salvaje”, solamente las poblaciones indígenas encajaban como el otro “salvaje” visible dentro del nuevo modelo idealizado de nación mestiza, mientras tanto, las poblaciones negras también consideradas “salvajes</a:t>
            </a:r>
            <a:r>
              <a:rPr lang="es-CO" sz="2800" dirty="0" smtClean="0"/>
              <a:t>”, </a:t>
            </a:r>
            <a:r>
              <a:rPr lang="es-CO" sz="2800" dirty="0"/>
              <a:t>simbólicamente fueron </a:t>
            </a:r>
            <a:r>
              <a:rPr lang="es-CO" sz="2800" dirty="0" err="1"/>
              <a:t>invisibilizadas</a:t>
            </a:r>
            <a:r>
              <a:rPr lang="es-CO" sz="2800" dirty="0"/>
              <a:t> después de la abolición de la esclavitud. </a:t>
            </a:r>
          </a:p>
          <a:p>
            <a:endParaRPr lang="es-CO" sz="2800" dirty="0"/>
          </a:p>
        </p:txBody>
      </p:sp>
    </p:spTree>
    <p:extLst>
      <p:ext uri="{BB962C8B-B14F-4D97-AF65-F5344CB8AC3E}">
        <p14:creationId xmlns:p14="http://schemas.microsoft.com/office/powerpoint/2010/main" val="499048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10988" y="516367"/>
            <a:ext cx="11161059" cy="5570756"/>
          </a:xfrm>
          <a:prstGeom prst="rect">
            <a:avLst/>
          </a:prstGeom>
          <a:noFill/>
        </p:spPr>
        <p:txBody>
          <a:bodyPr wrap="square" rtlCol="0">
            <a:spAutoFit/>
          </a:bodyPr>
          <a:lstStyle/>
          <a:p>
            <a:pPr algn="just"/>
            <a:r>
              <a:rPr lang="es-CO" sz="2600" dirty="0"/>
              <a:t>Desde el sistema de castas colonial la </a:t>
            </a:r>
            <a:r>
              <a:rPr lang="es-CO" sz="2600" dirty="0" err="1"/>
              <a:t>racialización</a:t>
            </a:r>
            <a:r>
              <a:rPr lang="es-CO" sz="2600" dirty="0"/>
              <a:t> incidía tanto en la población </a:t>
            </a:r>
            <a:r>
              <a:rPr lang="es-CO" sz="2600" dirty="0" err="1"/>
              <a:t>afrodescendiente</a:t>
            </a:r>
            <a:r>
              <a:rPr lang="es-CO" sz="2600" dirty="0"/>
              <a:t> como en la indígena y en general a todas las personas de piel más oscura en Colombia, como es el caso de los mestizos. Este fenómeno va a continuar a lo largo de los siglos XIX y XX hasta la actualidad. </a:t>
            </a:r>
            <a:endParaRPr lang="es-CO" sz="2600" dirty="0" smtClean="0"/>
          </a:p>
          <a:p>
            <a:pPr algn="just"/>
            <a:endParaRPr lang="es-CO" sz="2600" dirty="0"/>
          </a:p>
          <a:p>
            <a:pPr algn="just"/>
            <a:r>
              <a:rPr lang="es-CO" sz="2600" dirty="0" smtClean="0"/>
              <a:t>Se </a:t>
            </a:r>
            <a:r>
              <a:rPr lang="es-CO" sz="2600" dirty="0"/>
              <a:t>trata de una herencia del pasado colonial que contribuye en la construcción del Estado nacional durante la República pero sobre todo a partir de la Regeneración, extendiéndose en el siglo XX, sin que haya sido transformada durante el período de la República Liberal (1930-1945), con excepción del </a:t>
            </a:r>
            <a:r>
              <a:rPr lang="es-CO" sz="2600" dirty="0" err="1"/>
              <a:t>gaitanismo</a:t>
            </a:r>
            <a:r>
              <a:rPr lang="es-CO" sz="2600" dirty="0"/>
              <a:t> que significó por vez primera un proyecto político de mestizaje con gentes de pieles oscuras que amenazaba el proyecto oligárquico más proclive a un mestizaje de pieles claras. Con su asesinato el 9 de abril de 1948 se interrumpió esa movilización social. </a:t>
            </a:r>
          </a:p>
          <a:p>
            <a:endParaRPr lang="es-CO" dirty="0"/>
          </a:p>
        </p:txBody>
      </p:sp>
    </p:spTree>
    <p:extLst>
      <p:ext uri="{BB962C8B-B14F-4D97-AF65-F5344CB8AC3E}">
        <p14:creationId xmlns:p14="http://schemas.microsoft.com/office/powerpoint/2010/main" val="3580208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16369" y="688489"/>
            <a:ext cx="11209466" cy="4832092"/>
          </a:xfrm>
          <a:prstGeom prst="rect">
            <a:avLst/>
          </a:prstGeom>
          <a:noFill/>
        </p:spPr>
        <p:txBody>
          <a:bodyPr wrap="square" rtlCol="0">
            <a:spAutoFit/>
          </a:bodyPr>
          <a:lstStyle/>
          <a:p>
            <a:pPr algn="just"/>
            <a:r>
              <a:rPr lang="es-CO" sz="2800" dirty="0"/>
              <a:t>A lo largo del siglo XX se presentaron diversos movimientos indígenas y </a:t>
            </a:r>
            <a:r>
              <a:rPr lang="es-CO" sz="2800" dirty="0" err="1"/>
              <a:t>afrodescendientes</a:t>
            </a:r>
            <a:r>
              <a:rPr lang="es-CO" sz="2800" dirty="0"/>
              <a:t>. Entre ellos de destaca el movimiento liderado por el indígena Quintín Lame y algunos movimientos regionales negros (Departamento del Chocó, norte del Cauca, algunas regiones de la costa Caribe) y de sectores de una naciente intelectualidad </a:t>
            </a:r>
            <a:r>
              <a:rPr lang="es-CO" sz="2800" dirty="0" err="1"/>
              <a:t>afrodescendiente</a:t>
            </a:r>
            <a:r>
              <a:rPr lang="es-CO" sz="2800" dirty="0"/>
              <a:t> durante la República Liberal en la ciudad de Bogotá. Sin embargo, va a ser en la década del setenta cuando irrumpen los nuevos movimientos de indígenas y </a:t>
            </a:r>
            <a:r>
              <a:rPr lang="es-CO" sz="2800" dirty="0" err="1"/>
              <a:t>afrodescendientes</a:t>
            </a:r>
            <a:r>
              <a:rPr lang="es-CO" sz="2800" dirty="0"/>
              <a:t>, como la aparición del CRIC en el Cauca y la organización Cimarrón, que precisamente anteceden las demandas cristalizadas en la constitución de 1991.</a:t>
            </a:r>
          </a:p>
          <a:p>
            <a:pPr algn="just"/>
            <a:endParaRPr lang="es-CO" sz="2800" dirty="0"/>
          </a:p>
        </p:txBody>
      </p:sp>
    </p:spTree>
    <p:extLst>
      <p:ext uri="{BB962C8B-B14F-4D97-AF65-F5344CB8AC3E}">
        <p14:creationId xmlns:p14="http://schemas.microsoft.com/office/powerpoint/2010/main" val="4117499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9624" y="1202968"/>
            <a:ext cx="11362764" cy="5447645"/>
          </a:xfrm>
          <a:prstGeom prst="rect">
            <a:avLst/>
          </a:prstGeom>
          <a:noFill/>
        </p:spPr>
        <p:txBody>
          <a:bodyPr wrap="square" rtlCol="0">
            <a:spAutoFit/>
          </a:bodyPr>
          <a:lstStyle/>
          <a:p>
            <a:pPr algn="just"/>
            <a:r>
              <a:rPr lang="es-CO" sz="2800" dirty="0" smtClean="0"/>
              <a:t>La </a:t>
            </a:r>
            <a:r>
              <a:rPr lang="es-CO" sz="2800" dirty="0"/>
              <a:t>Constitución de 1991 inauguró una ideología del Estado nacional que sobrepasa el mestizaje y abre las puertas para la afirmación de identidades étnico-raciales en Colombia. </a:t>
            </a:r>
            <a:endParaRPr lang="es-CO" sz="2800" dirty="0" smtClean="0"/>
          </a:p>
          <a:p>
            <a:pPr algn="just"/>
            <a:endParaRPr lang="es-CO" sz="2800" dirty="0"/>
          </a:p>
          <a:p>
            <a:pPr algn="just"/>
            <a:r>
              <a:rPr lang="es-CO" sz="2800" dirty="0" smtClean="0"/>
              <a:t>Durante </a:t>
            </a:r>
            <a:r>
              <a:rPr lang="es-CO" sz="2800" dirty="0"/>
              <a:t>la década del noventa y los casi 15 años del siglo XXI, se despliega un calidoscopio de organizaciones indígenas y afrodescendientes en el </a:t>
            </a:r>
            <a:r>
              <a:rPr lang="es-CO" sz="2800" dirty="0" smtClean="0"/>
              <a:t>país, </a:t>
            </a:r>
            <a:r>
              <a:rPr lang="es-CO" sz="2800" dirty="0"/>
              <a:t>y el Estado en todos los niveles enfrenta nuevas demandas sociales de los actores étnico-raciales, nunca antes vistas, con importantes conquistas territoriales como la autonomía de los resguardos y los territorios colectivos de la Ley 70 de 1993 en tierras de comunidades negras en el Pacífico colombiano. Estas demandas se han extendido a las ciudades colombianas para </a:t>
            </a:r>
            <a:r>
              <a:rPr lang="es-CO" sz="2800" dirty="0" err="1"/>
              <a:t>afrodescendientes</a:t>
            </a:r>
            <a:r>
              <a:rPr lang="es-CO" sz="2800" dirty="0"/>
              <a:t> e indígenas</a:t>
            </a:r>
            <a:r>
              <a:rPr lang="es-CO" sz="2400" dirty="0" smtClean="0"/>
              <a:t>.</a:t>
            </a:r>
            <a:endParaRPr lang="es-CO" sz="1200" dirty="0"/>
          </a:p>
        </p:txBody>
      </p:sp>
      <p:sp>
        <p:nvSpPr>
          <p:cNvPr id="3" name="Rectángulo 2"/>
          <p:cNvSpPr/>
          <p:nvPr/>
        </p:nvSpPr>
        <p:spPr>
          <a:xfrm>
            <a:off x="2391583" y="272534"/>
            <a:ext cx="7274364" cy="646331"/>
          </a:xfrm>
          <a:prstGeom prst="rect">
            <a:avLst/>
          </a:prstGeom>
        </p:spPr>
        <p:txBody>
          <a:bodyPr wrap="none">
            <a:spAutoFit/>
          </a:bodyPr>
          <a:lstStyle/>
          <a:p>
            <a:pPr algn="ctr"/>
            <a:r>
              <a:rPr lang="es-CO" sz="3600" b="1" dirty="0"/>
              <a:t>La Constitución de 1991 y sus efectos</a:t>
            </a:r>
          </a:p>
        </p:txBody>
      </p:sp>
    </p:spTree>
    <p:extLst>
      <p:ext uri="{BB962C8B-B14F-4D97-AF65-F5344CB8AC3E}">
        <p14:creationId xmlns:p14="http://schemas.microsoft.com/office/powerpoint/2010/main" val="2085317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84094" y="796066"/>
            <a:ext cx="11228294" cy="4401205"/>
          </a:xfrm>
          <a:prstGeom prst="rect">
            <a:avLst/>
          </a:prstGeom>
          <a:noFill/>
        </p:spPr>
        <p:txBody>
          <a:bodyPr wrap="square" rtlCol="0">
            <a:spAutoFit/>
          </a:bodyPr>
          <a:lstStyle/>
          <a:p>
            <a:pPr algn="just"/>
            <a:r>
              <a:rPr lang="es-CO" sz="2800" dirty="0"/>
              <a:t>Entre los efectos de la constitución de 1991 y del nuevo discurso de la nación “multiétnica y multicultural” que reemplaza el discurso del mestizaje, las poblaciones negras han tenido un proceso de </a:t>
            </a:r>
            <a:r>
              <a:rPr lang="es-CO" sz="2800" dirty="0" err="1"/>
              <a:t>etnización</a:t>
            </a:r>
            <a:r>
              <a:rPr lang="es-CO" sz="2800" dirty="0"/>
              <a:t> y </a:t>
            </a:r>
            <a:r>
              <a:rPr lang="es-CO" sz="2800" dirty="0" err="1"/>
              <a:t>visibilización</a:t>
            </a:r>
            <a:r>
              <a:rPr lang="es-CO" sz="2800" dirty="0"/>
              <a:t> de sus particularidades a través de reclamos para ser contados de manera diferenciada en las estadísticas nacionales al igual que los indígenas. </a:t>
            </a:r>
            <a:endParaRPr lang="es-CO" sz="2800" dirty="0" smtClean="0"/>
          </a:p>
          <a:p>
            <a:pPr algn="just"/>
            <a:endParaRPr lang="es-CO" sz="2800" dirty="0"/>
          </a:p>
          <a:p>
            <a:pPr algn="just"/>
            <a:r>
              <a:rPr lang="es-CO" sz="2800" dirty="0"/>
              <a:t>El intelectual afrocolombiano Manuel Zapata </a:t>
            </a:r>
            <a:r>
              <a:rPr lang="es-CO" sz="2800" dirty="0" err="1"/>
              <a:t>Olivella</a:t>
            </a:r>
            <a:r>
              <a:rPr lang="es-CO" sz="2800" dirty="0"/>
              <a:t>, escritor y antropólogo, quizás es quien mejor ha colocado el cambio de giro en la ideología de conformación del Estado nacional de un mestizaje blanqueado a un multiculturalismo como él lo ha denominado “tri-étnico”.</a:t>
            </a:r>
          </a:p>
        </p:txBody>
      </p:sp>
    </p:spTree>
    <p:extLst>
      <p:ext uri="{BB962C8B-B14F-4D97-AF65-F5344CB8AC3E}">
        <p14:creationId xmlns:p14="http://schemas.microsoft.com/office/powerpoint/2010/main" val="609568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0305" y="510988"/>
            <a:ext cx="11308977" cy="6093976"/>
          </a:xfrm>
          <a:prstGeom prst="rect">
            <a:avLst/>
          </a:prstGeom>
          <a:noFill/>
        </p:spPr>
        <p:txBody>
          <a:bodyPr wrap="square" rtlCol="0">
            <a:spAutoFit/>
          </a:bodyPr>
          <a:lstStyle/>
          <a:p>
            <a:pPr algn="just"/>
            <a:r>
              <a:rPr lang="es-CO" sz="2600" dirty="0"/>
              <a:t>En la academia colombiana la constitución </a:t>
            </a:r>
            <a:r>
              <a:rPr lang="es-CO" sz="2600" dirty="0" err="1"/>
              <a:t>multiculturalista</a:t>
            </a:r>
            <a:r>
              <a:rPr lang="es-CO" sz="2600" dirty="0"/>
              <a:t> de 1991 y los movimientos sociales étnico-raciales permitieron generar nuevas miradas y debates que antes habían sido negadas y estigmatizadas. Desde mediados de la década del 90 aparecen diversos estudios desde la sociología, la antropología, la historia, la economía, la demografía y la geografía, que abordan el país desde una perspectiva étnico-racial socio-histórica en articulación con otras variables como el género, las clases sociales, las generaciones, las regiones y los procesos de asentamiento poblacional. </a:t>
            </a:r>
            <a:endParaRPr lang="es-CO" sz="2600" dirty="0" smtClean="0"/>
          </a:p>
          <a:p>
            <a:pPr algn="just"/>
            <a:endParaRPr lang="es-CO" sz="2600" dirty="0" smtClean="0"/>
          </a:p>
          <a:p>
            <a:pPr algn="just"/>
            <a:r>
              <a:rPr lang="es-CO" sz="2600" dirty="0"/>
              <a:t>Entre los principales estudios sobre la población </a:t>
            </a:r>
            <a:r>
              <a:rPr lang="es-CO" sz="2600" dirty="0" err="1"/>
              <a:t>afrodescendiente</a:t>
            </a:r>
            <a:r>
              <a:rPr lang="es-CO" sz="2600" dirty="0"/>
              <a:t> colombiana queremos resaltar el de Peter </a:t>
            </a:r>
            <a:r>
              <a:rPr lang="es-CO" sz="2600" dirty="0" err="1"/>
              <a:t>Wade</a:t>
            </a:r>
            <a:r>
              <a:rPr lang="es-CO" sz="2600" dirty="0"/>
              <a:t>, </a:t>
            </a:r>
            <a:r>
              <a:rPr lang="es-CO" sz="2600" i="1" dirty="0"/>
              <a:t>Gente Negra, Nación Mestiza: dinámicas de las identidades raciales en Colombia</a:t>
            </a:r>
            <a:r>
              <a:rPr lang="es-CO" sz="2600" dirty="0"/>
              <a:t>, versión española de 1997, y el programa de investigaciones CIDSE-IRD-COLCIENCIAS, 1996-2004, que se condensó en el libro </a:t>
            </a:r>
            <a:r>
              <a:rPr lang="es-CO" sz="2600" i="1" dirty="0"/>
              <a:t>Gente Negra en Colombia. Dinámicas Sociopolíticas y Culturales en Cali y el Pacífico</a:t>
            </a:r>
            <a:r>
              <a:rPr lang="es-CO" sz="2600" dirty="0"/>
              <a:t>. </a:t>
            </a:r>
            <a:endParaRPr lang="es-CO" sz="2800" dirty="0"/>
          </a:p>
        </p:txBody>
      </p:sp>
    </p:spTree>
    <p:extLst>
      <p:ext uri="{BB962C8B-B14F-4D97-AF65-F5344CB8AC3E}">
        <p14:creationId xmlns:p14="http://schemas.microsoft.com/office/powerpoint/2010/main" val="2101888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2628</Words>
  <Application>Microsoft Office PowerPoint</Application>
  <PresentationFormat>Custom</PresentationFormat>
  <Paragraphs>227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Tema de Office</vt:lpstr>
      <vt:lpstr>      Imaginarios nacionales en México y América Latina: Mestizos, Indígenas y Afrodescendientes. 5 y 6 de febrero. Museo Nacional de Antropología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internacional estadísticas étnico-raciales recientes en Colombia y América Latina</dc:title>
  <dc:creator>Estudiantes</dc:creator>
  <cp:lastModifiedBy>Nancy Doolan</cp:lastModifiedBy>
  <cp:revision>47</cp:revision>
  <dcterms:created xsi:type="dcterms:W3CDTF">2014-11-18T23:05:33Z</dcterms:created>
  <dcterms:modified xsi:type="dcterms:W3CDTF">2015-03-19T19:50:12Z</dcterms:modified>
</cp:coreProperties>
</file>