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47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24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50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8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12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4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69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25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13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32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795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30079-2411-4715-B5E6-FF7FE4B1038D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8BD0-D4FA-474A-88BB-8D020506303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04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rmAutofit/>
          </a:bodyPr>
          <a:lstStyle/>
          <a:p>
            <a:r>
              <a:rPr lang="es-MX" dirty="0" smtClean="0"/>
              <a:t>NOTAS SOBRE LOS CONTEXTOS DE LAS ESTADÍSTICAS ETNORACIALES EN </a:t>
            </a:r>
            <a:r>
              <a:rPr lang="es-MX" dirty="0"/>
              <a:t>M</a:t>
            </a:r>
            <a:r>
              <a:rPr lang="es-MX" dirty="0" smtClean="0"/>
              <a:t>ÉXICO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smtClean="0"/>
              <a:t>Guillermo de la Peña</a:t>
            </a:r>
          </a:p>
          <a:p>
            <a:r>
              <a:rPr lang="es-MX" b="1" dirty="0" smtClean="0"/>
              <a:t>CIESAS- Occidente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819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Censos 1921-1950: ¿La población indígena por fin decrece?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1921. Población total: 12.36. millones. Hablantes </a:t>
            </a:r>
            <a:r>
              <a:rPr lang="es-MX" dirty="0"/>
              <a:t>de lengua </a:t>
            </a:r>
            <a:r>
              <a:rPr lang="es-MX" dirty="0" smtClean="0"/>
              <a:t>indígena (HLI): 15%. </a:t>
            </a:r>
            <a:r>
              <a:rPr lang="es-MX" i="1" dirty="0" smtClean="0"/>
              <a:t>Razas: </a:t>
            </a:r>
            <a:r>
              <a:rPr lang="es-MX" dirty="0" smtClean="0"/>
              <a:t>Población </a:t>
            </a:r>
            <a:r>
              <a:rPr lang="es-MX" dirty="0"/>
              <a:t>mezclada: 59</a:t>
            </a:r>
            <a:r>
              <a:rPr lang="es-MX" dirty="0" smtClean="0"/>
              <a:t>%. </a:t>
            </a:r>
            <a:r>
              <a:rPr lang="es-MX" dirty="0"/>
              <a:t>I</a:t>
            </a:r>
            <a:r>
              <a:rPr lang="es-MX" dirty="0" smtClean="0"/>
              <a:t>ndígena</a:t>
            </a:r>
            <a:r>
              <a:rPr lang="es-MX" dirty="0"/>
              <a:t>: 29</a:t>
            </a:r>
            <a:r>
              <a:rPr lang="es-MX" dirty="0" smtClean="0"/>
              <a:t>%. Blancos: </a:t>
            </a:r>
            <a:r>
              <a:rPr lang="es-MX" dirty="0"/>
              <a:t>9.7</a:t>
            </a:r>
            <a:r>
              <a:rPr lang="es-MX" dirty="0" smtClean="0"/>
              <a:t>%. Otra </a:t>
            </a:r>
            <a:r>
              <a:rPr lang="es-MX" dirty="0"/>
              <a:t>raza: 0.97</a:t>
            </a:r>
            <a:r>
              <a:rPr lang="es-MX" dirty="0" smtClean="0"/>
              <a:t>%. Extranjeros</a:t>
            </a:r>
            <a:r>
              <a:rPr lang="es-MX" dirty="0"/>
              <a:t>: 0.70</a:t>
            </a:r>
            <a:r>
              <a:rPr lang="es-MX" dirty="0" smtClean="0"/>
              <a:t>%.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A partir de 1930 solo se cuentan HLI.</a:t>
            </a:r>
            <a:endParaRPr lang="es-MX" dirty="0"/>
          </a:p>
          <a:p>
            <a:r>
              <a:rPr lang="es-MX" dirty="0"/>
              <a:t>1930. Total: 16.55. HLI (5 años y más): 16%.</a:t>
            </a:r>
          </a:p>
          <a:p>
            <a:r>
              <a:rPr lang="es-MX" dirty="0"/>
              <a:t>1940: T. 19.65. HLI: 14.8</a:t>
            </a:r>
            <a:r>
              <a:rPr lang="es-MX" dirty="0" smtClean="0"/>
              <a:t>%. (Cálculo de </a:t>
            </a:r>
            <a:r>
              <a:rPr lang="es-MX" dirty="0" err="1" smtClean="0"/>
              <a:t>Nathan</a:t>
            </a:r>
            <a:r>
              <a:rPr lang="es-MX" dirty="0" smtClean="0"/>
              <a:t> </a:t>
            </a:r>
            <a:r>
              <a:rPr lang="es-MX" dirty="0" err="1" smtClean="0"/>
              <a:t>Whetten</a:t>
            </a:r>
            <a:r>
              <a:rPr lang="es-MX" dirty="0" smtClean="0"/>
              <a:t>: 51%, teniendo en cuenta indumentaria y tipo de calzado).</a:t>
            </a:r>
            <a:endParaRPr lang="es-MX" dirty="0"/>
          </a:p>
          <a:p>
            <a:r>
              <a:rPr lang="es-MX" dirty="0"/>
              <a:t>1950: T. 25.79. HLI: 11.2</a:t>
            </a:r>
            <a:r>
              <a:rPr lang="es-MX" dirty="0" smtClean="0"/>
              <a:t>%. </a:t>
            </a:r>
          </a:p>
          <a:p>
            <a:r>
              <a:rPr lang="es-MX" dirty="0" smtClean="0"/>
              <a:t>Sugerencia de Gamio: añadir elementos de “cultura prehispánica” (</a:t>
            </a:r>
            <a:r>
              <a:rPr lang="es-MX" i="1" dirty="0" err="1" smtClean="0"/>
              <a:t>e.g</a:t>
            </a:r>
            <a:r>
              <a:rPr lang="es-MX" i="1" dirty="0" smtClean="0"/>
              <a:t>. </a:t>
            </a:r>
            <a:r>
              <a:rPr lang="es-MX" dirty="0" smtClean="0"/>
              <a:t>consumo de maíz y tipo de vivienda).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31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es-MX" sz="2800" dirty="0" smtClean="0"/>
              <a:t>1940-1942</a:t>
            </a:r>
            <a:r>
              <a:rPr lang="es-MX" sz="2800" dirty="0"/>
              <a:t>: Congreso de Pátzcuaro; fundación de Instituto Indigenista Interamericano (III) y del Instituto </a:t>
            </a:r>
            <a:r>
              <a:rPr lang="es-MX" sz="2800" dirty="0" smtClean="0"/>
              <a:t>Interamericano </a:t>
            </a:r>
            <a:r>
              <a:rPr lang="es-MX" sz="2800" dirty="0"/>
              <a:t>de Estadística (IASI).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Gamio participa en ambos: planeación del Censo Continental de 1950, con requisitos comunes mínimos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Propósito: eliminación de cifras raciales (vs. </a:t>
            </a:r>
            <a:r>
              <a:rPr lang="es-MX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Nazifascismo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y conocimiento científico (estadístico) de elementos socioculturales en la definición del indio para combatir la pobreza mediante proyectos nacionales e internacionales. El análisis estadístico permitirá “deducir las causas probables de ciertos fenómenos sociales desfavorables y sugerirá los medios para que se tornen favorables” (Gamio).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1943-1944. 15 países miembros de IASI, más la Oficina Sanitaria Panamericana, la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OIT y la Unión 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anamericana.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Importancia 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estudios de tipos culturales y también de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biotipos (antropometría, </a:t>
            </a:r>
            <a:r>
              <a:rPr lang="es-MX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bioantropología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0286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s-MX" sz="2800" dirty="0" smtClean="0"/>
              <a:t>La época </a:t>
            </a:r>
            <a:r>
              <a:rPr lang="es-MX" sz="2800" dirty="0"/>
              <a:t>dorada del indigenismo mexicano: 1940-1970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Autofit/>
          </a:bodyPr>
          <a:lstStyle/>
          <a:p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Desde su comienzos, el indigenismo se institucionalizó como una institución estatal (Dirección de Antropología, 1917-1937; Departamento Autónomo de Asuntos Indígenas, 1938-1946; Instituto Nacional Indigenista, 1948-2003).</a:t>
            </a:r>
          </a:p>
          <a:p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apoyos nacionales e internacionales se realizaron literalmente centenares de estudios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sociológicos, económicos, lingüísticos 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sobre todo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antropológicos de 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regiones y comunidades indígenas.</a:t>
            </a:r>
          </a:p>
          <a:p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Conceptos clave en la teoría indigenista: incorporación (Gamio), comunidad indígena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(Alfonso Caso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aculturación, regiones interculturales de 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refugio (Gonzalo Aguirre Beltrán).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INI fundó 12 Centros Coordinadores en regiones consideradas clave para la modernización capitalista del país.    </a:t>
            </a:r>
          </a:p>
        </p:txBody>
      </p:sp>
    </p:spTree>
    <p:extLst>
      <p:ext uri="{BB962C8B-B14F-4D97-AF65-F5344CB8AC3E}">
        <p14:creationId xmlns:p14="http://schemas.microsoft.com/office/powerpoint/2010/main" val="32736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Periodo del “desarrollo estabilizador” (1940s-1960s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ISI, economía protegida y nacionalizada (ISI).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Visión triunfalista y </a:t>
            </a:r>
            <a:r>
              <a:rPr lang="es-MX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folklorizada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mexicanidad. (“Como México no hay dos”).</a:t>
            </a:r>
          </a:p>
          <a:p>
            <a:r>
              <a:rPr 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Campesinización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mundo indígena.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indígena en movimientos campesinos, sin demandas propias.</a:t>
            </a: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Censos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1960: T. 34.92. HLI: 10.4%; 1970: T. 48.22. HLI: 7.8%; 1980. T. 66.84. HLI: 9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 [No se modifica el criterio de definición].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88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r>
              <a:rPr lang="es-MX" sz="3200" dirty="0"/>
              <a:t>Crisis del nacionalismo y del indigenismo revolucionario (1970s-1990s)</a:t>
            </a:r>
            <a:br>
              <a:rPr lang="es-MX" sz="3200" dirty="0"/>
            </a:b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Agotamiento del modelo económico; deuda externa impagable; pauperización campesina; migraciones masivas (rural-urbanas, México-EEUU), fin de subsidios, desmantelamiento de reforma agraria y programas sociales. “Consenso de Washington”.</a:t>
            </a:r>
          </a:p>
          <a:p>
            <a:r>
              <a:rPr lang="es-MX" dirty="0"/>
              <a:t>Movimientos indígenas con demandas propias; denuncias del indigenismo (paternalismo, corrupción, mestizaje </a:t>
            </a:r>
            <a:r>
              <a:rPr lang="es-MX" dirty="0" err="1"/>
              <a:t>etnocida</a:t>
            </a:r>
            <a:r>
              <a:rPr lang="es-MX" dirty="0"/>
              <a:t>). Manifiesto de Barbados.</a:t>
            </a:r>
          </a:p>
          <a:p>
            <a:r>
              <a:rPr lang="es-MX" dirty="0"/>
              <a:t>1992: 500 años de resistencia. México adopta el Convenio 169 de la OIT. Reforma constitucional: por primera vez se menciona a los indígenas. </a:t>
            </a:r>
          </a:p>
          <a:p>
            <a:r>
              <a:rPr lang="es-MX" dirty="0"/>
              <a:t>1994: TLCAN. Rebelión zapatista</a:t>
            </a:r>
            <a:r>
              <a:rPr lang="es-MX" dirty="0" smtClean="0"/>
              <a:t>. Congreso Nacional Indígena.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05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¿Nuevo indigenismo? ¿O post-indigenismo? (1990s-?)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1993: INI. Un nuevo pactos con los pueblos indígenas.</a:t>
            </a:r>
          </a:p>
          <a:p>
            <a:r>
              <a:rPr lang="es-MX" dirty="0" smtClean="0"/>
              <a:t>Propuestas de nuevas definiciones censales (</a:t>
            </a:r>
            <a:r>
              <a:rPr lang="es-MX" dirty="0" err="1" smtClean="0"/>
              <a:t>autoidentificación</a:t>
            </a:r>
            <a:r>
              <a:rPr lang="es-MX" dirty="0" smtClean="0"/>
              <a:t>, inclusión de población municipal, miembros de hogares con HLI).</a:t>
            </a:r>
          </a:p>
          <a:p>
            <a:r>
              <a:rPr lang="es-MX" dirty="0" smtClean="0"/>
              <a:t>2000: </a:t>
            </a:r>
            <a:r>
              <a:rPr lang="es-MX" dirty="0" err="1" smtClean="0"/>
              <a:t>Autoidentificación</a:t>
            </a:r>
            <a:r>
              <a:rPr lang="es-MX" dirty="0" smtClean="0"/>
              <a:t> incluida en el Censo.</a:t>
            </a:r>
          </a:p>
          <a:p>
            <a:r>
              <a:rPr lang="es-MX" dirty="0" smtClean="0"/>
              <a:t>2001. Nueva reforma constitucional. Marcha zapatista al Congreso de los diputados.</a:t>
            </a:r>
          </a:p>
          <a:p>
            <a:r>
              <a:rPr lang="es-MX" dirty="0" smtClean="0"/>
              <a:t>2003. Del INI a la CDI.</a:t>
            </a:r>
          </a:p>
          <a:p>
            <a:r>
              <a:rPr lang="es-MX" dirty="0" smtClean="0"/>
              <a:t>Ley de Derechos Lingüísticos. Creación del INALI (2005). (Única Ley Reglamentaria de reforma de 2001).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74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Censos y sus usos en políticas sociales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Distinción: política económica y políticas sociales. Necesidad de contar a los </a:t>
            </a:r>
            <a:r>
              <a:rPr lang="es-MX" i="1" dirty="0" smtClean="0"/>
              <a:t>pobres.</a:t>
            </a:r>
          </a:p>
          <a:p>
            <a:r>
              <a:rPr lang="es-MX" dirty="0" smtClean="0"/>
              <a:t>Los diez municipios más pobres del país son indígenas.</a:t>
            </a:r>
          </a:p>
          <a:p>
            <a:r>
              <a:rPr lang="es-MX" dirty="0" smtClean="0"/>
              <a:t>CONEVAL: población indígena definida por lengua, </a:t>
            </a:r>
            <a:r>
              <a:rPr lang="es-MX" dirty="0" err="1" smtClean="0"/>
              <a:t>autoadscripción</a:t>
            </a:r>
            <a:r>
              <a:rPr lang="es-MX" dirty="0" smtClean="0"/>
              <a:t> y tipo de hogar.</a:t>
            </a:r>
          </a:p>
          <a:p>
            <a:r>
              <a:rPr lang="es-MX" dirty="0" smtClean="0"/>
              <a:t>80% de los hogares indígenas vive en situación de pobreza; la mitad de ellos en pobreza extrema.</a:t>
            </a:r>
          </a:p>
          <a:p>
            <a:r>
              <a:rPr lang="es-MX" dirty="0" smtClean="0"/>
              <a:t>Población “vulnerable” vs población con derechos.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08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es-MX" sz="3600" dirty="0" smtClean="0"/>
              <a:t>Los </a:t>
            </a:r>
            <a:r>
              <a:rPr lang="es-MX" sz="3600" dirty="0"/>
              <a:t>datos poblacionales </a:t>
            </a:r>
            <a:r>
              <a:rPr lang="es-MX" sz="3600" dirty="0" smtClean="0"/>
              <a:t>son </a:t>
            </a:r>
            <a:r>
              <a:rPr lang="es-MX" sz="3600" dirty="0"/>
              <a:t>construidos conforme a </a:t>
            </a:r>
            <a:r>
              <a:rPr lang="es-MX" sz="3600" dirty="0" smtClean="0"/>
              <a:t>criterios que varían </a:t>
            </a:r>
            <a:br>
              <a:rPr lang="es-MX" sz="3600" dirty="0" smtClean="0"/>
            </a:br>
            <a:r>
              <a:rPr lang="es-MX" sz="3600" dirty="0" smtClean="0"/>
              <a:t>en </a:t>
            </a:r>
            <a:r>
              <a:rPr lang="es-MX" sz="3600" dirty="0"/>
              <a:t>distintos contextos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/>
              <a:t>Preguntas </a:t>
            </a:r>
            <a:r>
              <a:rPr lang="es-MX" dirty="0"/>
              <a:t>analíticas: </a:t>
            </a:r>
            <a:endParaRPr lang="es-MX" dirty="0" smtClean="0"/>
          </a:p>
          <a:p>
            <a:r>
              <a:rPr lang="es-MX" dirty="0" smtClean="0"/>
              <a:t>¿</a:t>
            </a:r>
            <a:r>
              <a:rPr lang="es-MX" dirty="0"/>
              <a:t>Qué criterios se han usado para definir y clasificar a la población indígena? </a:t>
            </a:r>
            <a:endParaRPr lang="es-MX" dirty="0" smtClean="0"/>
          </a:p>
          <a:p>
            <a:r>
              <a:rPr lang="es-MX" dirty="0" smtClean="0"/>
              <a:t>¿</a:t>
            </a:r>
            <a:r>
              <a:rPr lang="es-MX" dirty="0"/>
              <a:t>Cuáles son las ideologías y las fuerzas sociales que condicionan estos criterios? </a:t>
            </a:r>
            <a:endParaRPr lang="es-MX" dirty="0" smtClean="0"/>
          </a:p>
          <a:p>
            <a:r>
              <a:rPr lang="es-MX" dirty="0" smtClean="0"/>
              <a:t>¿</a:t>
            </a:r>
            <a:r>
              <a:rPr lang="es-MX" dirty="0"/>
              <a:t>Cómo las formas de contar a los indígenas afectan su constitución como sujetos en una sociedad asimétrica?</a:t>
            </a:r>
          </a:p>
        </p:txBody>
      </p:sp>
    </p:spTree>
    <p:extLst>
      <p:ext uri="{BB962C8B-B14F-4D97-AF65-F5344CB8AC3E}">
        <p14:creationId xmlns:p14="http://schemas.microsoft.com/office/powerpoint/2010/main" val="36205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</a:t>
            </a:r>
            <a:r>
              <a:rPr lang="es-MX" dirty="0"/>
              <a:t>mundo colonial y sus legados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MX" sz="3000" dirty="0" smtClean="0"/>
              <a:t>Propósitos del conteo de indígenas: </a:t>
            </a:r>
            <a:r>
              <a:rPr lang="es-MX" sz="3000" dirty="0"/>
              <a:t>el control del territorio, el control de los movimientos y la fuerza de trabajo de las personas, la evangelización y el cobro de tributo per cápita. </a:t>
            </a:r>
            <a:endParaRPr lang="es-MX" sz="3000" dirty="0" smtClean="0"/>
          </a:p>
          <a:p>
            <a:r>
              <a:rPr lang="es-MX" sz="3000" dirty="0"/>
              <a:t>C</a:t>
            </a:r>
            <a:r>
              <a:rPr lang="es-MX" sz="3000" dirty="0" smtClean="0"/>
              <a:t>ategoría </a:t>
            </a:r>
            <a:r>
              <a:rPr lang="es-MX" sz="3000" dirty="0"/>
              <a:t>“indio</a:t>
            </a:r>
            <a:r>
              <a:rPr lang="es-MX" sz="3000" dirty="0" smtClean="0"/>
              <a:t>”: criterios fiscales, legales</a:t>
            </a:r>
            <a:r>
              <a:rPr lang="es-MX" sz="3000" dirty="0"/>
              <a:t>, </a:t>
            </a:r>
            <a:r>
              <a:rPr lang="es-MX" sz="3000" dirty="0" smtClean="0"/>
              <a:t>residenciales y ocupacionales, que </a:t>
            </a:r>
            <a:r>
              <a:rPr lang="es-MX" sz="3000" dirty="0"/>
              <a:t>los diferenciaban de los españoles y de la población africana </a:t>
            </a:r>
            <a:r>
              <a:rPr lang="es-MX" sz="3000" dirty="0" smtClean="0"/>
              <a:t>esclava.</a:t>
            </a:r>
          </a:p>
          <a:p>
            <a:r>
              <a:rPr lang="es-MX" sz="3000" dirty="0" smtClean="0"/>
              <a:t>División tripartita subvertida por </a:t>
            </a:r>
            <a:r>
              <a:rPr lang="es-MX" sz="3000" dirty="0" err="1" smtClean="0"/>
              <a:t>miscegenación</a:t>
            </a:r>
            <a:r>
              <a:rPr lang="es-MX" sz="3000" dirty="0" smtClean="0"/>
              <a:t> y economía mercantilista.</a:t>
            </a:r>
          </a:p>
          <a:p>
            <a:r>
              <a:rPr lang="es-MX" sz="3000" dirty="0" smtClean="0"/>
              <a:t>Sociedad de castas: jerarquía en términos legales, ocupacionales y residenciales.</a:t>
            </a:r>
          </a:p>
        </p:txBody>
      </p:sp>
    </p:spTree>
    <p:extLst>
      <p:ext uri="{BB962C8B-B14F-4D97-AF65-F5344CB8AC3E}">
        <p14:creationId xmlns:p14="http://schemas.microsoft.com/office/powerpoint/2010/main" val="8892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Censo de Revillagigedo (1790-1793) y cálculos de Humboldt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Población total según Censo 5.2 millones.</a:t>
            </a:r>
          </a:p>
          <a:p>
            <a:r>
              <a:rPr lang="es-MX" dirty="0" smtClean="0"/>
              <a:t>Estimaciones de Humboldt en 1808: Población </a:t>
            </a:r>
            <a:r>
              <a:rPr lang="es-MX" dirty="0"/>
              <a:t>novohispana </a:t>
            </a:r>
            <a:r>
              <a:rPr lang="es-MX" dirty="0" smtClean="0"/>
              <a:t>total: 6.5 millones.</a:t>
            </a:r>
          </a:p>
          <a:p>
            <a:pPr marL="0" indent="0">
              <a:buNone/>
            </a:pPr>
            <a:r>
              <a:rPr lang="es-MX" dirty="0" smtClean="0"/>
              <a:t>- 1.2 </a:t>
            </a:r>
            <a:r>
              <a:rPr lang="es-MX" dirty="0"/>
              <a:t>españoles (peninsulares y </a:t>
            </a:r>
            <a:r>
              <a:rPr lang="es-MX" i="1" dirty="0"/>
              <a:t>criollos</a:t>
            </a:r>
            <a:r>
              <a:rPr lang="es-MX" dirty="0" smtClean="0"/>
              <a:t>).</a:t>
            </a:r>
          </a:p>
          <a:p>
            <a:pPr marL="0" indent="0">
              <a:buNone/>
            </a:pPr>
            <a:r>
              <a:rPr lang="es-MX" dirty="0" smtClean="0"/>
              <a:t>- 2.88 indios; 2.4 </a:t>
            </a:r>
            <a:r>
              <a:rPr lang="es-MX" dirty="0"/>
              <a:t>“mezclados” (mestizos, mulatos, </a:t>
            </a:r>
            <a:r>
              <a:rPr lang="es-MX" i="1" dirty="0"/>
              <a:t>zambos</a:t>
            </a:r>
            <a:r>
              <a:rPr lang="es-MX" dirty="0"/>
              <a:t>, </a:t>
            </a:r>
            <a:r>
              <a:rPr lang="es-MX" i="1" dirty="0"/>
              <a:t>cuarterones</a:t>
            </a:r>
            <a:r>
              <a:rPr lang="es-MX" dirty="0"/>
              <a:t>, </a:t>
            </a:r>
            <a:r>
              <a:rPr lang="es-MX" i="1" dirty="0" err="1"/>
              <a:t>saltapatrás</a:t>
            </a:r>
            <a:r>
              <a:rPr lang="es-MX" dirty="0"/>
              <a:t>…, y el más genérico: </a:t>
            </a:r>
            <a:r>
              <a:rPr lang="es-MX" i="1" dirty="0"/>
              <a:t>pardos</a:t>
            </a:r>
            <a:r>
              <a:rPr lang="es-MX" dirty="0" smtClean="0"/>
              <a:t>)</a:t>
            </a:r>
            <a:r>
              <a:rPr lang="es-MX" dirty="0"/>
              <a:t>;</a:t>
            </a:r>
            <a:r>
              <a:rPr lang="es-MX" dirty="0" smtClean="0"/>
              <a:t> 16,000 negros (10,00 de ellos esclavos).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45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Siglo XIX: generalización </a:t>
            </a:r>
            <a:r>
              <a:rPr lang="es-MX" dirty="0"/>
              <a:t>del concepto de </a:t>
            </a:r>
            <a:r>
              <a:rPr lang="es-MX" dirty="0" smtClean="0"/>
              <a:t>estadística (contexto intelectual)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“La </a:t>
            </a:r>
            <a:r>
              <a:rPr lang="es-MX" dirty="0"/>
              <a:t>ciencia del estado”, </a:t>
            </a:r>
            <a:r>
              <a:rPr lang="es-MX" dirty="0" smtClean="0"/>
              <a:t>instrumento necesario </a:t>
            </a:r>
            <a:r>
              <a:rPr lang="es-MX" dirty="0"/>
              <a:t>para cualquier gobierno. </a:t>
            </a:r>
            <a:endParaRPr lang="es-MX" dirty="0" smtClean="0"/>
          </a:p>
          <a:p>
            <a:r>
              <a:rPr lang="es-MX" dirty="0" smtClean="0"/>
              <a:t>Pierre-</a:t>
            </a:r>
            <a:r>
              <a:rPr lang="es-MX" dirty="0" err="1" smtClean="0"/>
              <a:t>Simon</a:t>
            </a:r>
            <a:r>
              <a:rPr lang="es-MX" dirty="0" smtClean="0"/>
              <a:t> Laplace </a:t>
            </a:r>
            <a:r>
              <a:rPr lang="es-MX" dirty="0"/>
              <a:t>(1749-1827</a:t>
            </a:r>
            <a:r>
              <a:rPr lang="es-MX" dirty="0" smtClean="0"/>
              <a:t>): </a:t>
            </a:r>
            <a:r>
              <a:rPr lang="es-MX" i="1" dirty="0" smtClean="0"/>
              <a:t>física celestial:</a:t>
            </a:r>
            <a:r>
              <a:rPr lang="es-MX" dirty="0" smtClean="0"/>
              <a:t> predicción </a:t>
            </a:r>
            <a:r>
              <a:rPr lang="es-MX" dirty="0"/>
              <a:t>de los movimientos de los planetas y los astros mediante el cálculo de probabilidades. </a:t>
            </a:r>
            <a:endParaRPr lang="es-MX" dirty="0" smtClean="0"/>
          </a:p>
          <a:p>
            <a:r>
              <a:rPr lang="es-MX" dirty="0" err="1" smtClean="0"/>
              <a:t>Adolphe</a:t>
            </a:r>
            <a:r>
              <a:rPr lang="es-MX" dirty="0" smtClean="0"/>
              <a:t> </a:t>
            </a:r>
            <a:r>
              <a:rPr lang="es-MX" dirty="0" err="1"/>
              <a:t>Quetelet</a:t>
            </a:r>
            <a:r>
              <a:rPr lang="es-MX" dirty="0"/>
              <a:t> (1796-1824</a:t>
            </a:r>
            <a:r>
              <a:rPr lang="es-MX" dirty="0" smtClean="0"/>
              <a:t>): </a:t>
            </a:r>
            <a:r>
              <a:rPr lang="es-MX" i="1" dirty="0" smtClean="0"/>
              <a:t>física social:</a:t>
            </a:r>
            <a:r>
              <a:rPr lang="es-MX" dirty="0"/>
              <a:t> </a:t>
            </a:r>
            <a:r>
              <a:rPr lang="es-MX" dirty="0" smtClean="0"/>
              <a:t>la predicción </a:t>
            </a:r>
            <a:r>
              <a:rPr lang="es-MX" dirty="0"/>
              <a:t>de los movimientos </a:t>
            </a:r>
            <a:r>
              <a:rPr lang="es-MX" dirty="0" smtClean="0"/>
              <a:t>y tendencias de </a:t>
            </a:r>
            <a:r>
              <a:rPr lang="es-MX" dirty="0"/>
              <a:t>la </a:t>
            </a:r>
            <a:r>
              <a:rPr lang="es-MX" dirty="0" smtClean="0"/>
              <a:t>sociedad, mediante el mismo método.</a:t>
            </a:r>
          </a:p>
          <a:p>
            <a:r>
              <a:rPr lang="es-MX" dirty="0" smtClean="0"/>
              <a:t>Sociología: explicación de la conducta por causas sociales.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54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Estadística: </a:t>
            </a:r>
            <a:r>
              <a:rPr lang="es-MX" dirty="0"/>
              <a:t>instrumento de construcción nacional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i="1" dirty="0" smtClean="0"/>
              <a:t>Pueblo: </a:t>
            </a:r>
            <a:r>
              <a:rPr lang="es-MX" dirty="0" smtClean="0"/>
              <a:t>sujeto </a:t>
            </a:r>
            <a:r>
              <a:rPr lang="es-MX" dirty="0"/>
              <a:t>colectivo, </a:t>
            </a:r>
            <a:r>
              <a:rPr lang="es-MX" dirty="0" smtClean="0"/>
              <a:t>definible cuantitativamente. </a:t>
            </a:r>
            <a:r>
              <a:rPr lang="es-MX" dirty="0"/>
              <a:t>D</a:t>
            </a:r>
            <a:r>
              <a:rPr lang="es-MX" dirty="0" smtClean="0"/>
              <a:t>epositario </a:t>
            </a:r>
            <a:r>
              <a:rPr lang="es-MX" dirty="0"/>
              <a:t>de la soberanía, y poseedor de una voluntad propia</a:t>
            </a:r>
            <a:r>
              <a:rPr lang="es-MX" dirty="0" smtClean="0"/>
              <a:t>.</a:t>
            </a:r>
          </a:p>
          <a:p>
            <a:r>
              <a:rPr lang="es-MX" dirty="0" smtClean="0"/>
              <a:t>Relación </a:t>
            </a:r>
            <a:r>
              <a:rPr lang="es-MX" dirty="0" err="1"/>
              <a:t>isomórfica</a:t>
            </a:r>
            <a:r>
              <a:rPr lang="es-MX" dirty="0"/>
              <a:t> entre el pueblo, la nación y el territorio</a:t>
            </a:r>
            <a:r>
              <a:rPr lang="es-MX" dirty="0" smtClean="0"/>
              <a:t>.</a:t>
            </a:r>
          </a:p>
          <a:p>
            <a:r>
              <a:rPr lang="es-MX" dirty="0" smtClean="0"/>
              <a:t>Noción </a:t>
            </a:r>
            <a:r>
              <a:rPr lang="es-MX" dirty="0"/>
              <a:t>estadística de </a:t>
            </a:r>
            <a:r>
              <a:rPr lang="es-MX" i="1" dirty="0"/>
              <a:t>hombre normal</a:t>
            </a:r>
            <a:r>
              <a:rPr lang="es-MX" dirty="0"/>
              <a:t>, u </a:t>
            </a:r>
            <a:r>
              <a:rPr lang="es-MX" i="1" dirty="0"/>
              <a:t>hombre </a:t>
            </a:r>
            <a:r>
              <a:rPr lang="es-MX" i="1" dirty="0" smtClean="0"/>
              <a:t>medio; </a:t>
            </a:r>
            <a:r>
              <a:rPr lang="es-MX" dirty="0" smtClean="0"/>
              <a:t>la campana de Gauss señala  </a:t>
            </a:r>
            <a:r>
              <a:rPr lang="es-MX" dirty="0"/>
              <a:t>comportamientos </a:t>
            </a:r>
            <a:r>
              <a:rPr lang="es-MX" dirty="0" smtClean="0"/>
              <a:t>desviantes.</a:t>
            </a:r>
          </a:p>
          <a:p>
            <a:r>
              <a:rPr lang="es-MX" i="1" dirty="0" smtClean="0"/>
              <a:t>Hombre medio</a:t>
            </a:r>
            <a:r>
              <a:rPr lang="es-MX" dirty="0" smtClean="0"/>
              <a:t>: representativo </a:t>
            </a:r>
            <a:r>
              <a:rPr lang="es-MX" dirty="0"/>
              <a:t>del pueblo soberano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83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Legislación liberal: Constitución de 1824, Leyes de Reforma (1856-1863), Constitución de 1857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Abolición de distinciones </a:t>
            </a:r>
            <a:r>
              <a:rPr lang="es-MX" dirty="0"/>
              <a:t>de </a:t>
            </a:r>
            <a:r>
              <a:rPr lang="es-MX" i="1" dirty="0"/>
              <a:t>casta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dirty="0"/>
              <a:t>derechos </a:t>
            </a:r>
            <a:r>
              <a:rPr lang="es-MX" dirty="0" smtClean="0"/>
              <a:t>corporativos. Despojos de tierra comunal y “guerras de castas”</a:t>
            </a:r>
          </a:p>
          <a:p>
            <a:r>
              <a:rPr lang="es-MX" dirty="0" smtClean="0"/>
              <a:t>El </a:t>
            </a:r>
            <a:r>
              <a:rPr lang="es-MX" dirty="0"/>
              <a:t>término </a:t>
            </a:r>
            <a:r>
              <a:rPr lang="es-MX" i="1" dirty="0"/>
              <a:t>casta</a:t>
            </a:r>
            <a:r>
              <a:rPr lang="es-MX" dirty="0"/>
              <a:t> </a:t>
            </a:r>
            <a:r>
              <a:rPr lang="es-MX" dirty="0" smtClean="0"/>
              <a:t>es reemplazado coloquialmente por </a:t>
            </a:r>
            <a:r>
              <a:rPr lang="es-MX" dirty="0"/>
              <a:t>el de </a:t>
            </a:r>
            <a:r>
              <a:rPr lang="es-MX" i="1" dirty="0" smtClean="0"/>
              <a:t>raza.</a:t>
            </a:r>
          </a:p>
          <a:p>
            <a:r>
              <a:rPr lang="es-MX" dirty="0" smtClean="0"/>
              <a:t>La población </a:t>
            </a:r>
            <a:r>
              <a:rPr lang="es-MX" i="1" dirty="0"/>
              <a:t>mezclada</a:t>
            </a:r>
            <a:r>
              <a:rPr lang="es-MX" dirty="0"/>
              <a:t> </a:t>
            </a:r>
            <a:r>
              <a:rPr lang="es-MX" dirty="0" smtClean="0"/>
              <a:t>crece </a:t>
            </a:r>
            <a:r>
              <a:rPr lang="es-MX" dirty="0"/>
              <a:t>e </a:t>
            </a:r>
            <a:r>
              <a:rPr lang="es-MX" dirty="0" smtClean="0"/>
              <a:t>irrumpe </a:t>
            </a:r>
            <a:r>
              <a:rPr lang="es-MX" dirty="0"/>
              <a:t>en la escena política por su participación en los ejércitos que </a:t>
            </a:r>
            <a:r>
              <a:rPr lang="es-MX" dirty="0" smtClean="0"/>
              <a:t>lucharon contra invasiones extranjeras.</a:t>
            </a:r>
          </a:p>
          <a:p>
            <a:r>
              <a:rPr lang="es-MX" dirty="0"/>
              <a:t>La población afrodescendiente </a:t>
            </a:r>
            <a:r>
              <a:rPr lang="es-MX" dirty="0" smtClean="0"/>
              <a:t>se </a:t>
            </a:r>
            <a:r>
              <a:rPr lang="es-MX" i="1" dirty="0" smtClean="0"/>
              <a:t>diluye</a:t>
            </a:r>
            <a:r>
              <a:rPr lang="es-MX" dirty="0" smtClean="0"/>
              <a:t> en </a:t>
            </a:r>
            <a:r>
              <a:rPr lang="es-MX" dirty="0"/>
              <a:t>la población </a:t>
            </a:r>
            <a:r>
              <a:rPr lang="es-MX" dirty="0" smtClean="0"/>
              <a:t>mestiza en gran parte del país. </a:t>
            </a:r>
          </a:p>
          <a:p>
            <a:r>
              <a:rPr lang="es-MX" dirty="0" smtClean="0"/>
              <a:t>Surge un movimiento ideológico que otorga un significado positivo al mestizaje. (</a:t>
            </a:r>
            <a:r>
              <a:rPr lang="es-MX" i="1" dirty="0" err="1"/>
              <a:t>E</a:t>
            </a:r>
            <a:r>
              <a:rPr lang="es-MX" i="1" dirty="0" err="1" smtClean="0"/>
              <a:t>.g</a:t>
            </a:r>
            <a:r>
              <a:rPr lang="es-MX" i="1" dirty="0" smtClean="0"/>
              <a:t>. </a:t>
            </a:r>
            <a:r>
              <a:rPr lang="es-MX" dirty="0" smtClean="0"/>
              <a:t>Molina Enríquez y la </a:t>
            </a:r>
            <a:r>
              <a:rPr lang="es-MX" i="1" dirty="0" smtClean="0"/>
              <a:t>raza mestiza</a:t>
            </a:r>
            <a:r>
              <a:rPr lang="es-MX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71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1431032"/>
          </a:xfrm>
        </p:spPr>
        <p:txBody>
          <a:bodyPr>
            <a:noAutofit/>
          </a:bodyPr>
          <a:lstStyle/>
          <a:p>
            <a:r>
              <a:rPr lang="es-MX" sz="2800" dirty="0" smtClean="0"/>
              <a:t>Los tres primeros Censos Generales </a:t>
            </a:r>
            <a:r>
              <a:rPr lang="es-MX" sz="2800" dirty="0"/>
              <a:t>de </a:t>
            </a:r>
            <a:r>
              <a:rPr lang="es-MX" sz="2800" dirty="0" smtClean="0"/>
              <a:t>Población (1895</a:t>
            </a:r>
            <a:r>
              <a:rPr lang="es-MX" sz="2800" dirty="0"/>
              <a:t>, </a:t>
            </a:r>
            <a:r>
              <a:rPr lang="es-MX" sz="2800" dirty="0" smtClean="0"/>
              <a:t>1900, 1910) exploraban </a:t>
            </a:r>
            <a:r>
              <a:rPr lang="es-MX" sz="2800" dirty="0"/>
              <a:t>el avance del mestizaje a través de la </a:t>
            </a:r>
            <a:r>
              <a:rPr lang="es-MX" sz="2800" dirty="0" smtClean="0"/>
              <a:t>castellanización. No se mencionan las </a:t>
            </a:r>
            <a:r>
              <a:rPr lang="es-MX" sz="2800" i="1" dirty="0" smtClean="0"/>
              <a:t>razas</a:t>
            </a:r>
            <a:r>
              <a:rPr lang="es-MX" sz="2800" dirty="0" smtClean="0"/>
              <a:t>.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1895. Población total: 12.48 millones. Hablan castellano: 84%. Hablan “dialectos” indígenas: 15%. Saben leer y escribir: 14% de la población total.</a:t>
            </a:r>
          </a:p>
          <a:p>
            <a:r>
              <a:rPr lang="es-MX" dirty="0" smtClean="0"/>
              <a:t>1900. Población total: 11.67 millones. Hablan [50] “dialectos” indígenas (mayores </a:t>
            </a:r>
            <a:r>
              <a:rPr lang="es-MX" dirty="0"/>
              <a:t>de cinco </a:t>
            </a:r>
            <a:r>
              <a:rPr lang="es-MX" dirty="0" smtClean="0"/>
              <a:t>años) 15.4%. Leen y escriben (</a:t>
            </a:r>
            <a:r>
              <a:rPr lang="es-MX" i="1" dirty="0" smtClean="0"/>
              <a:t>id.): </a:t>
            </a:r>
            <a:r>
              <a:rPr lang="es-MX" dirty="0" smtClean="0"/>
              <a:t>8.5%. </a:t>
            </a:r>
          </a:p>
          <a:p>
            <a:r>
              <a:rPr lang="es-MX" dirty="0" smtClean="0"/>
              <a:t>1910: </a:t>
            </a:r>
            <a:r>
              <a:rPr lang="es-MX" dirty="0"/>
              <a:t>Población </a:t>
            </a:r>
            <a:r>
              <a:rPr lang="es-MX" dirty="0" smtClean="0"/>
              <a:t>total: </a:t>
            </a:r>
            <a:r>
              <a:rPr lang="es-MX" dirty="0"/>
              <a:t>12.98 millones; hablantes de “</a:t>
            </a:r>
            <a:r>
              <a:rPr lang="es-MX" dirty="0" smtClean="0"/>
              <a:t>dialectos”: 13%. (El </a:t>
            </a:r>
            <a:r>
              <a:rPr lang="es-MX" dirty="0"/>
              <a:t>número de escuelas </a:t>
            </a:r>
            <a:r>
              <a:rPr lang="es-MX" dirty="0" smtClean="0"/>
              <a:t>pasó </a:t>
            </a:r>
            <a:r>
              <a:rPr lang="es-MX" dirty="0"/>
              <a:t>de </a:t>
            </a:r>
            <a:r>
              <a:rPr lang="es-MX" dirty="0" smtClean="0"/>
              <a:t>12 164 </a:t>
            </a:r>
            <a:r>
              <a:rPr lang="es-MX" dirty="0"/>
              <a:t>en 1900 a </a:t>
            </a:r>
            <a:r>
              <a:rPr lang="es-MX" dirty="0" smtClean="0"/>
              <a:t>12 201 </a:t>
            </a:r>
            <a:r>
              <a:rPr lang="es-MX" dirty="0"/>
              <a:t>en </a:t>
            </a:r>
            <a:r>
              <a:rPr lang="es-MX" dirty="0" smtClean="0"/>
              <a:t>1910).</a:t>
            </a:r>
          </a:p>
          <a:p>
            <a:r>
              <a:rPr lang="es-MX" dirty="0" smtClean="0"/>
              <a:t>Emblemas indígenas en celebraciones patrióticas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66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Revolución Mexicana: derechos sociales, mito del mestizaje, indigenismo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Constitución de 1917: Reforma agraria: ejidos y comunidades. No se menciona la palabra </a:t>
            </a:r>
            <a:r>
              <a:rPr lang="es-MX" i="1" dirty="0" smtClean="0"/>
              <a:t>indígena</a:t>
            </a:r>
            <a:r>
              <a:rPr lang="es-MX" dirty="0" smtClean="0"/>
              <a:t>.</a:t>
            </a:r>
          </a:p>
          <a:p>
            <a:r>
              <a:rPr lang="es-MX" dirty="0" smtClean="0"/>
              <a:t>1921: SEP, Misiones Culturales, Departamento de Educación indígena. </a:t>
            </a:r>
          </a:p>
          <a:p>
            <a:r>
              <a:rPr lang="es-MX" dirty="0" smtClean="0"/>
              <a:t>Manuel Gamio: </a:t>
            </a:r>
            <a:r>
              <a:rPr lang="es-MX" i="1" dirty="0" smtClean="0"/>
              <a:t>Forjando patria</a:t>
            </a:r>
            <a:r>
              <a:rPr lang="es-MX" dirty="0"/>
              <a:t> </a:t>
            </a:r>
            <a:r>
              <a:rPr lang="es-MX" dirty="0" smtClean="0"/>
              <a:t>(1916). Dirección de Antropología. Mestizaje: </a:t>
            </a:r>
            <a:r>
              <a:rPr lang="es-MX" dirty="0" err="1" smtClean="0"/>
              <a:t>metanarrativa</a:t>
            </a:r>
            <a:r>
              <a:rPr lang="es-MX" dirty="0" smtClean="0"/>
              <a:t> de la historia de México.</a:t>
            </a:r>
          </a:p>
          <a:p>
            <a:r>
              <a:rPr lang="es-MX" dirty="0" smtClean="0"/>
              <a:t>Centralización política y partido </a:t>
            </a:r>
            <a:r>
              <a:rPr lang="es-MX" i="1" dirty="0" smtClean="0"/>
              <a:t>revolucionario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92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1437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 de Office</vt:lpstr>
      <vt:lpstr>NOTAS SOBRE LOS CONTEXTOS DE LAS ESTADÍSTICAS ETNORACIALES EN MÉXICO</vt:lpstr>
      <vt:lpstr>Los datos poblacionales son construidos conforme a criterios que varían  en distintos contextos</vt:lpstr>
      <vt:lpstr>El mundo colonial y sus legados</vt:lpstr>
      <vt:lpstr>Censo de Revillagigedo (1790-1793) y cálculos de Humboldt</vt:lpstr>
      <vt:lpstr>Siglo XIX: generalización del concepto de estadística (contexto intelectual)</vt:lpstr>
      <vt:lpstr>Estadística: instrumento de construcción nacional</vt:lpstr>
      <vt:lpstr>Legislación liberal: Constitución de 1824, Leyes de Reforma (1856-1863), Constitución de 1857</vt:lpstr>
      <vt:lpstr>Los tres primeros Censos Generales de Población (1895, 1900, 1910) exploraban el avance del mestizaje a través de la castellanización. No se mencionan las razas.</vt:lpstr>
      <vt:lpstr>Revolución Mexicana: derechos sociales, mito del mestizaje, indigenismo</vt:lpstr>
      <vt:lpstr>Censos 1921-1950: ¿La población indígena por fin decrece?</vt:lpstr>
      <vt:lpstr>1940-1942: Congreso de Pátzcuaro; fundación de Instituto Indigenista Interamericano (III) y del Instituto Interamericano de Estadística (IASI). </vt:lpstr>
      <vt:lpstr>La época dorada del indigenismo mexicano: 1940-1970 </vt:lpstr>
      <vt:lpstr>Periodo del “desarrollo estabilizador” (1940s-1960s)</vt:lpstr>
      <vt:lpstr>Crisis del nacionalismo y del indigenismo revolucionario (1970s-1990s) </vt:lpstr>
      <vt:lpstr>¿Nuevo indigenismo? ¿O post-indigenismo? (1990s-?)</vt:lpstr>
      <vt:lpstr>Censos y sus usos en políticas sociales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 SOBRE LOS CONTEXTOS DE LAS ESTADÍSTICAS ETNORACIALES EN MÉXICO</dc:title>
  <dc:creator>Guillermo de la Peña</dc:creator>
  <cp:lastModifiedBy>Nancy Doolan</cp:lastModifiedBy>
  <cp:revision>74</cp:revision>
  <dcterms:created xsi:type="dcterms:W3CDTF">2014-11-20T21:07:34Z</dcterms:created>
  <dcterms:modified xsi:type="dcterms:W3CDTF">2015-03-19T19:31:20Z</dcterms:modified>
</cp:coreProperties>
</file>