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notesSlides/notesSlide24.xml" ContentType="application/vnd.openxmlformats-officedocument.presentationml.notesSlide+xml"/>
  <Override PartName="/ppt/charts/chart11.xml" ContentType="application/vnd.openxmlformats-officedocument.drawingml.chart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notesSlides/notesSlide27.xml" ContentType="application/vnd.openxmlformats-officedocument.presentationml.notesSlide+xml"/>
  <Override PartName="/ppt/charts/chart14.xml" ContentType="application/vnd.openxmlformats-officedocument.drawingml.chart+xml"/>
  <Override PartName="/ppt/notesSlides/notesSlide28.xml" ContentType="application/vnd.openxmlformats-officedocument.presentationml.notesSlide+xml"/>
  <Override PartName="/ppt/charts/chart15.xml" ContentType="application/vnd.openxmlformats-officedocument.drawingml.chart+xml"/>
  <Override PartName="/ppt/notesSlides/notesSlide29.xml" ContentType="application/vnd.openxmlformats-officedocument.presentationml.notesSlide+xml"/>
  <Override PartName="/ppt/charts/chart16.xml" ContentType="application/vnd.openxmlformats-officedocument.drawingml.chart+xml"/>
  <Override PartName="/ppt/notesSlides/notesSlide30.xml" ContentType="application/vnd.openxmlformats-officedocument.presentationml.notesSlide+xml"/>
  <Override PartName="/ppt/charts/chart17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8.xml" ContentType="application/vnd.openxmlformats-officedocument.drawingml.chart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theme/themeOverride5.xml" ContentType="application/vnd.openxmlformats-officedocument.themeOverride+xml"/>
  <Override PartName="/ppt/notesSlides/notesSlide37.xml" ContentType="application/vnd.openxmlformats-officedocument.presentationml.notesSlide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theme/themeOverride7.xml" ContentType="application/vnd.openxmlformats-officedocument.themeOverride+xml"/>
  <Override PartName="/ppt/charts/chart24.xml" ContentType="application/vnd.openxmlformats-officedocument.drawingml.chart+xml"/>
  <Override PartName="/ppt/theme/themeOverride8.xml" ContentType="application/vnd.openxmlformats-officedocument.themeOverride+xml"/>
  <Override PartName="/ppt/charts/chart25.xml" ContentType="application/vnd.openxmlformats-officedocument.drawingml.chart+xml"/>
  <Override PartName="/ppt/theme/themeOverride9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26.xml" ContentType="application/vnd.openxmlformats-officedocument.drawingml.chart+xml"/>
  <Override PartName="/ppt/notesSlides/notesSlide40.xml" ContentType="application/vnd.openxmlformats-officedocument.presentationml.notesSlide+xml"/>
  <Override PartName="/ppt/charts/chart27.xml" ContentType="application/vnd.openxmlformats-officedocument.drawingml.chart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28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29.xml" ContentType="application/vnd.openxmlformats-officedocument.drawingml.chart+xml"/>
  <Override PartName="/ppt/notesSlides/notesSlide56.xml" ContentType="application/vnd.openxmlformats-officedocument.presentationml.notesSlide+xml"/>
  <Override PartName="/ppt/charts/chart30.xml" ContentType="application/vnd.openxmlformats-officedocument.drawingml.chart+xml"/>
  <Override PartName="/ppt/notesSlides/notesSlide57.xml" ContentType="application/vnd.openxmlformats-officedocument.presentationml.notesSlide+xml"/>
  <Override PartName="/ppt/charts/chart31.xml" ContentType="application/vnd.openxmlformats-officedocument.drawingml.chart+xml"/>
  <Override PartName="/ppt/notesSlides/notesSlide58.xml" ContentType="application/vnd.openxmlformats-officedocument.presentationml.notesSlide+xml"/>
  <Override PartName="/ppt/charts/chart32.xml" ContentType="application/vnd.openxmlformats-officedocument.drawingml.chart+xml"/>
  <Override PartName="/ppt/notesSlides/notesSlide59.xml" ContentType="application/vnd.openxmlformats-officedocument.presentationml.notesSlide+xml"/>
  <Override PartName="/ppt/charts/chart33.xml" ContentType="application/vnd.openxmlformats-officedocument.drawingml.chart+xml"/>
  <Override PartName="/ppt/notesSlides/notesSlide60.xml" ContentType="application/vnd.openxmlformats-officedocument.presentationml.notesSlide+xml"/>
  <Override PartName="/ppt/charts/chart34.xml" ContentType="application/vnd.openxmlformats-officedocument.drawingml.chart+xml"/>
  <Override PartName="/ppt/notesSlides/notesSlide61.xml" ContentType="application/vnd.openxmlformats-officedocument.presentationml.notesSlide+xml"/>
  <Override PartName="/ppt/charts/chart35.xml" ContentType="application/vnd.openxmlformats-officedocument.drawingml.chart+xml"/>
  <Override PartName="/ppt/notesSlides/notesSlide62.xml" ContentType="application/vnd.openxmlformats-officedocument.presentationml.notesSlide+xml"/>
  <Override PartName="/ppt/charts/chart36.xml" ContentType="application/vnd.openxmlformats-officedocument.drawingml.chart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charts/chart43.xml" ContentType="application/vnd.openxmlformats-officedocument.drawingml.chart+xml"/>
  <Override PartName="/ppt/notesSlides/notesSlide79.xml" ContentType="application/vnd.openxmlformats-officedocument.presentationml.notesSlide+xml"/>
  <Override PartName="/ppt/charts/chart44.xml" ContentType="application/vnd.openxmlformats-officedocument.drawingml.chart+xml"/>
  <Override PartName="/ppt/notesSlides/notesSlide80.xml" ContentType="application/vnd.openxmlformats-officedocument.presentationml.notesSlide+xml"/>
  <Override PartName="/ppt/charts/chart45.xml" ContentType="application/vnd.openxmlformats-officedocument.drawingml.chart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charts/chart46.xml" ContentType="application/vnd.openxmlformats-officedocument.drawingml.chart+xml"/>
  <Override PartName="/ppt/notesSlides/notesSlide83.xml" ContentType="application/vnd.openxmlformats-officedocument.presentationml.notesSlide+xml"/>
  <Override PartName="/ppt/charts/chart47.xml" ContentType="application/vnd.openxmlformats-officedocument.drawingml.chart+xml"/>
  <Override PartName="/ppt/notesSlides/notesSlide84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86"/>
  </p:notesMasterIdLst>
  <p:handoutMasterIdLst>
    <p:handoutMasterId r:id="rId87"/>
  </p:handoutMasterIdLst>
  <p:sldIdLst>
    <p:sldId id="440" r:id="rId2"/>
    <p:sldId id="499" r:id="rId3"/>
    <p:sldId id="275" r:id="rId4"/>
    <p:sldId id="490" r:id="rId5"/>
    <p:sldId id="501" r:id="rId6"/>
    <p:sldId id="411" r:id="rId7"/>
    <p:sldId id="426" r:id="rId8"/>
    <p:sldId id="489" r:id="rId9"/>
    <p:sldId id="500" r:id="rId10"/>
    <p:sldId id="508" r:id="rId11"/>
    <p:sldId id="513" r:id="rId12"/>
    <p:sldId id="514" r:id="rId13"/>
    <p:sldId id="515" r:id="rId14"/>
    <p:sldId id="516" r:id="rId15"/>
    <p:sldId id="509" r:id="rId16"/>
    <p:sldId id="511" r:id="rId17"/>
    <p:sldId id="512" r:id="rId18"/>
    <p:sldId id="507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17" r:id="rId28"/>
    <p:sldId id="518" r:id="rId29"/>
    <p:sldId id="519" r:id="rId30"/>
    <p:sldId id="520" r:id="rId31"/>
    <p:sldId id="510" r:id="rId32"/>
    <p:sldId id="506" r:id="rId33"/>
    <p:sldId id="502" r:id="rId34"/>
    <p:sldId id="445" r:id="rId35"/>
    <p:sldId id="460" r:id="rId36"/>
    <p:sldId id="486" r:id="rId37"/>
    <p:sldId id="487" r:id="rId38"/>
    <p:sldId id="412" r:id="rId39"/>
    <p:sldId id="475" r:id="rId40"/>
    <p:sldId id="476" r:id="rId41"/>
    <p:sldId id="417" r:id="rId42"/>
    <p:sldId id="477" r:id="rId43"/>
    <p:sldId id="503" r:id="rId44"/>
    <p:sldId id="504" r:id="rId45"/>
    <p:sldId id="505" r:id="rId46"/>
    <p:sldId id="404" r:id="rId47"/>
    <p:sldId id="388" r:id="rId48"/>
    <p:sldId id="409" r:id="rId49"/>
    <p:sldId id="493" r:id="rId50"/>
    <p:sldId id="458" r:id="rId51"/>
    <p:sldId id="497" r:id="rId52"/>
    <p:sldId id="372" r:id="rId53"/>
    <p:sldId id="472" r:id="rId54"/>
    <p:sldId id="446" r:id="rId55"/>
    <p:sldId id="478" r:id="rId56"/>
    <p:sldId id="479" r:id="rId57"/>
    <p:sldId id="480" r:id="rId58"/>
    <p:sldId id="481" r:id="rId59"/>
    <p:sldId id="447" r:id="rId60"/>
    <p:sldId id="448" r:id="rId61"/>
    <p:sldId id="449" r:id="rId62"/>
    <p:sldId id="450" r:id="rId63"/>
    <p:sldId id="451" r:id="rId64"/>
    <p:sldId id="452" r:id="rId65"/>
    <p:sldId id="384" r:id="rId66"/>
    <p:sldId id="393" r:id="rId67"/>
    <p:sldId id="408" r:id="rId68"/>
    <p:sldId id="462" r:id="rId69"/>
    <p:sldId id="463" r:id="rId70"/>
    <p:sldId id="464" r:id="rId71"/>
    <p:sldId id="465" r:id="rId72"/>
    <p:sldId id="407" r:id="rId73"/>
    <p:sldId id="331" r:id="rId74"/>
    <p:sldId id="330" r:id="rId75"/>
    <p:sldId id="332" r:id="rId76"/>
    <p:sldId id="333" r:id="rId77"/>
    <p:sldId id="334" r:id="rId78"/>
    <p:sldId id="268" r:id="rId79"/>
    <p:sldId id="269" r:id="rId80"/>
    <p:sldId id="270" r:id="rId81"/>
    <p:sldId id="441" r:id="rId82"/>
    <p:sldId id="271" r:id="rId83"/>
    <p:sldId id="272" r:id="rId84"/>
    <p:sldId id="267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473"/>
    <a:srgbClr val="472E16"/>
    <a:srgbClr val="5A3A1C"/>
    <a:srgbClr val="BF8F64"/>
    <a:srgbClr val="87592C"/>
    <a:srgbClr val="BF844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68414" autoAdjust="0"/>
  </p:normalViewPr>
  <p:slideViewPr>
    <p:cSldViewPr snapToGrid="0" snapToObjects="1">
      <p:cViewPr>
        <p:scale>
          <a:sx n="67" d="100"/>
          <a:sy n="67" d="100"/>
        </p:scale>
        <p:origin x="-20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telles:Library:Containers:com.apple.mail:Data:Library:Mail%20Downloads:BE6D7316-888A-4023-A2A5-FA045F23A417:Chapter%205%20-%20Brazi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Descriptives:Educ%20by%20Identity%20LAPOP%20PERLA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Descriptives:Educ%20by%20Identity%20LAPOP%20PERLA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Graphs:Top%20vs%20Bottom%20Income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Graphs:Top%20vs%20Bottom%20Income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zasteele1:Documents:LAPOP:LAPOP%20-%20education%20revised%20-%20graph%20formated%20RF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zasteele1:Documents:LAPOP:LAPOP%20-%20education%20revised%20-%20graph%20formated%20RF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zasteele1:Documents:LAPOP:LAPOP%20-%20education%20revised%20-%20graph%20formated%20RF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zasteele1:Documents:LAPOP:LAPOP%20-%20education%20revised%20-%20graph%20formated%20RF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eneflores:Documents:Research:Article%20Pigmentocracy%20in%20Latin%20America:Graphs:ETID%20by%20Color%20Nov%202012.xlsx" TargetMode="External"/><Relationship Id="rId1" Type="http://schemas.openxmlformats.org/officeDocument/2006/relationships/themeOverride" Target="../theme/themeOverride2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eneflores:Documents:Research:Article%20Pigmentocracy%20in%20Latin%20America:Graphs:ETID%20by%20Color%20Nov%202012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Telles:Presentations:PERLA%20-%20Peru%20-%208.26.11SP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eneflores:Documents:Research:Article%20Pigmentocracy%20in%20Latin%20America:Graphs:ETID%20by%20Color%20Nov%202012.xlsx" TargetMode="External"/><Relationship Id="rId1" Type="http://schemas.openxmlformats.org/officeDocument/2006/relationships/themeOverride" Target="../theme/themeOverride4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eneflores:Documents:Research:Article%20Pigmentocracy%20in%20Latin%20America:Graphs:ETID%20by%20Color%20Nov%202012.xlsx" TargetMode="External"/><Relationship Id="rId1" Type="http://schemas.openxmlformats.org/officeDocument/2006/relationships/themeOverride" Target="../theme/themeOverride5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eneflores:Documents:Research:Article%20Pigmentocracy%20in%20Latin%20America:Graphs:ETID%20by%20Color%20Nov%202012.xlsx" TargetMode="External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eneflores:Documents:Research:Article%20Pigmentocracy%20in%20Latin%20America:Graphs:ETID%20by%20Color%20Nov%202012.xlsx" TargetMode="External"/><Relationship Id="rId1" Type="http://schemas.openxmlformats.org/officeDocument/2006/relationships/themeOverride" Target="../theme/themeOverride7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eneflores:Documents:Research:Article%20Pigmentocracy%20in%20Latin%20America:Graphs:ETID%20by%20Color%20Nov%202012.xlsx" TargetMode="External"/><Relationship Id="rId1" Type="http://schemas.openxmlformats.org/officeDocument/2006/relationships/themeOverride" Target="../theme/themeOverride8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eneflores:Documents:Research:Article%20Pigmentocracy%20in%20Latin%20America:Graphs:ETID%20by%20Color%20Nov%202012.xlsx" TargetMode="External"/><Relationship Id="rId1" Type="http://schemas.openxmlformats.org/officeDocument/2006/relationships/themeOverride" Target="../theme/themeOverride9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Telles:Article%20Pigmentocracy%20in%20Latin%20America:Versions:Round%206%20October%202013:Graph%20ED%20October%202013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0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Telles:Article%20Pigmentocracy%20in%20Latin%20America:Versions:Round%206%20October%202013:Graph%20ED%20October%202013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Descriptives:Educ%20by%20Identity%20LAPOP%20PERLA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Telles:Presentations:PERLA%20-%20Peru%20-%208.26.11SP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Descriptives:Educ%20by%20Identity%20LAPOP%20PERLA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Graphs:Top%20vs%20Bottom%20Income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Graphs:Top%20vs%20Bottom%20Income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Descriptives:Educ%20by%20Identity%20LAPOP%20PERLA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Descriptives:Educ%20by%20Identity%20LAPOP%20PERLA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Graphs:Top%20vs%20Bottom%20Income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Graphs:Top%20vs%20Bottom%20Income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Graphs:ETID%20by%20Color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Graphs:ETID%20by%20Color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Graphs:ETID%20by%20Colo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Telles:Article%20Pigmentocracy%20in%20Latin%20America:Versions:Round%206%20October%202013:Graph%20ED%20October%202013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Graphs:ETID%20by%20Color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Graphs:ETID%20by%20Color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Graphs:ETID%20by%20Color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Varios\PERLA%20-%20indigenous%20and%20black%20charts%20SP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Varios\PERLA%20-%20indigenous%20and%20black%20charts%20SP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Telles:Presentations:PERLA%20-%20indigenous%20and%20black%20charts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Telles:Presentations:PERLA%20-%20indigenous%20and%20black%20charts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oSol\AppData\Local\Microsoft\Windows\Temporary%20Internet%20Files\Content.IE5\9J8ZWX6R\PERLA%20-%20Peru%20-%208.26.11%20SP2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Telles:Presentations:PERLA%20-%20Peru%20-%208.26.11SP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Telles:Presentations:PERLA%20-%20Peru%20-%208.26.11SP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Descriptives:Educ%20by%20Identity%20LAPOP%20PERLA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Descriptives:Educ%20by%20Identity%20LAPOP%20PERLA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Graphs:Top%20vs%20Bottom%20Income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eflores:Documents:Research:Article%20Pigmentocracy%20in%20Latin%20America:Graphs:Top%20vs%20Bottom%20Income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16161"/>
            </a:solidFill>
            <a:ln w="25400">
              <a:noFill/>
            </a:ln>
          </c:spPr>
          <c:invertIfNegative val="0"/>
          <c:cat>
            <c:strRef>
              <c:f>'[1]Defining minority'!$B$66:$B$76</c:f>
              <c:strCache>
                <c:ptCount val="11"/>
                <c:pt idx="0">
                  <c:v>_x0011_Open-ended: Negro</c:v>
                </c:pt>
                <c:pt idx="1">
                  <c:v>_x0011_Open-ended:Ppreto</c:v>
                </c:pt>
                <c:pt idx="2">
                  <c:v>_x0015_Self-identified preto</c:v>
                </c:pt>
                <c:pt idx="3">
                  <c:v>_x0010_African ancestor</c:v>
                </c:pt>
                <c:pt idx="4">
                  <c:v>_x0015_Color 6+ &amp; Kinky hair</c:v>
                </c:pt>
                <c:pt idx="5">
                  <c:v>_x0011_Open-ended: Pardo</c:v>
                </c:pt>
                <c:pt idx="6">
                  <c:v>_x000d_Skin Color 6+</c:v>
                </c:pt>
                <c:pt idx="7">
                  <c:v>_x0010_Kinky/curly hair</c:v>
                </c:pt>
                <c:pt idx="8">
                  <c:v>_x0015_Self-identified pardo</c:v>
                </c:pt>
                <c:pt idx="9">
                  <c:v>_x001b_Self-identified Preto/Pardo</c:v>
                </c:pt>
                <c:pt idx="10">
                  <c:v>_x0018_Interviewer: Preto/Pardo</c:v>
                </c:pt>
              </c:strCache>
            </c:strRef>
          </c:cat>
          <c:val>
            <c:numRef>
              <c:f>'[1]Defining minority'!$C$66:$C$76</c:f>
              <c:numCache>
                <c:formatCode>General</c:formatCode>
                <c:ptCount val="11"/>
                <c:pt idx="0">
                  <c:v>5.6</c:v>
                </c:pt>
                <c:pt idx="1">
                  <c:v>6.9</c:v>
                </c:pt>
                <c:pt idx="2">
                  <c:v>15.2</c:v>
                </c:pt>
                <c:pt idx="3">
                  <c:v>18</c:v>
                </c:pt>
                <c:pt idx="4">
                  <c:v>19.3</c:v>
                </c:pt>
                <c:pt idx="5">
                  <c:v>25</c:v>
                </c:pt>
                <c:pt idx="6">
                  <c:v>30.8</c:v>
                </c:pt>
                <c:pt idx="7">
                  <c:v>31.4</c:v>
                </c:pt>
                <c:pt idx="8">
                  <c:v>39.700000000000003</c:v>
                </c:pt>
                <c:pt idx="9">
                  <c:v>54.9</c:v>
                </c:pt>
                <c:pt idx="10">
                  <c:v>59.4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787776"/>
        <c:axId val="216477696"/>
      </c:barChart>
      <c:catAx>
        <c:axId val="21578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6477696"/>
        <c:crosses val="autoZero"/>
        <c:auto val="1"/>
        <c:lblAlgn val="ctr"/>
        <c:lblOffset val="100"/>
        <c:noMultiLvlLbl val="0"/>
      </c:catAx>
      <c:valAx>
        <c:axId val="216477696"/>
        <c:scaling>
          <c:orientation val="minMax"/>
          <c:max val="6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57877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Educ!$A$28</c:f>
              <c:strCache>
                <c:ptCount val="1"/>
                <c:pt idx="0">
                  <c:v>Light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Educ!$B$27:$F$27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Educ!$B$28:$F$28</c:f>
              <c:numCache>
                <c:formatCode>General</c:formatCode>
                <c:ptCount val="5"/>
                <c:pt idx="0">
                  <c:v>9.6870320000000003</c:v>
                </c:pt>
                <c:pt idx="1">
                  <c:v>12.329050000000001</c:v>
                </c:pt>
                <c:pt idx="2">
                  <c:v>11.06146</c:v>
                </c:pt>
                <c:pt idx="3">
                  <c:v>8.5862940000000005</c:v>
                </c:pt>
                <c:pt idx="4">
                  <c:v>10.660360000000001</c:v>
                </c:pt>
              </c:numCache>
            </c:numRef>
          </c:val>
        </c:ser>
        <c:ser>
          <c:idx val="1"/>
          <c:order val="1"/>
          <c:tx>
            <c:strRef>
              <c:f>Educ!$A$29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BF8F6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Educ!$B$27:$F$27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Educ!$B$29:$F$29</c:f>
              <c:numCache>
                <c:formatCode>General</c:formatCode>
                <c:ptCount val="5"/>
                <c:pt idx="0">
                  <c:v>8.6618119999999994</c:v>
                </c:pt>
                <c:pt idx="1">
                  <c:v>11.33168</c:v>
                </c:pt>
                <c:pt idx="2">
                  <c:v>9.7926830000000002</c:v>
                </c:pt>
                <c:pt idx="3">
                  <c:v>7.8745159999999368</c:v>
                </c:pt>
                <c:pt idx="4">
                  <c:v>10.034929999999999</c:v>
                </c:pt>
              </c:numCache>
            </c:numRef>
          </c:val>
        </c:ser>
        <c:ser>
          <c:idx val="2"/>
          <c:order val="2"/>
          <c:tx>
            <c:strRef>
              <c:f>Educ!$A$30</c:f>
              <c:strCache>
                <c:ptCount val="1"/>
                <c:pt idx="0">
                  <c:v>Dark</c:v>
                </c:pt>
              </c:strCache>
            </c:strRef>
          </c:tx>
          <c:spPr>
            <a:solidFill>
              <a:srgbClr val="87592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Educ!$B$27:$F$27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Educ!$B$30:$F$30</c:f>
              <c:numCache>
                <c:formatCode>General</c:formatCode>
                <c:ptCount val="5"/>
                <c:pt idx="0">
                  <c:v>7.7634619999999996</c:v>
                </c:pt>
                <c:pt idx="1">
                  <c:v>10.579470000000001</c:v>
                </c:pt>
                <c:pt idx="2">
                  <c:v>9.1349809999999998</c:v>
                </c:pt>
                <c:pt idx="3">
                  <c:v>7.2008320000000001</c:v>
                </c:pt>
                <c:pt idx="4">
                  <c:v>9.1928249999999991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162496"/>
        <c:axId val="219164032"/>
      </c:barChart>
      <c:catAx>
        <c:axId val="219162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9164032"/>
        <c:crosses val="autoZero"/>
        <c:auto val="1"/>
        <c:lblAlgn val="ctr"/>
        <c:lblOffset val="100"/>
        <c:noMultiLvlLbl val="0"/>
      </c:catAx>
      <c:valAx>
        <c:axId val="219164032"/>
        <c:scaling>
          <c:orientation val="minMax"/>
          <c:max val="1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91624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Income!$A$28</c:f>
              <c:strCache>
                <c:ptCount val="1"/>
                <c:pt idx="0">
                  <c:v>Light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Income!$B$27:$F$27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Income!$B$28:$F$28</c:f>
              <c:numCache>
                <c:formatCode>General</c:formatCode>
                <c:ptCount val="5"/>
                <c:pt idx="0">
                  <c:v>4.7109589999999999</c:v>
                </c:pt>
                <c:pt idx="1">
                  <c:v>5.8387099999999998</c:v>
                </c:pt>
                <c:pt idx="2">
                  <c:v>4.8887499999999999</c:v>
                </c:pt>
                <c:pt idx="3">
                  <c:v>3.0878000000000001</c:v>
                </c:pt>
                <c:pt idx="4">
                  <c:v>4.3921779999999746</c:v>
                </c:pt>
              </c:numCache>
            </c:numRef>
          </c:val>
        </c:ser>
        <c:ser>
          <c:idx val="1"/>
          <c:order val="1"/>
          <c:tx>
            <c:strRef>
              <c:f>Income!$A$29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BF8F6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Income!$B$27:$F$27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Income!$B$29:$F$29</c:f>
              <c:numCache>
                <c:formatCode>General</c:formatCode>
                <c:ptCount val="5"/>
                <c:pt idx="0">
                  <c:v>4.2586209999999998</c:v>
                </c:pt>
                <c:pt idx="1">
                  <c:v>5.4185020000000002</c:v>
                </c:pt>
                <c:pt idx="2">
                  <c:v>4.3420159999999646</c:v>
                </c:pt>
                <c:pt idx="3">
                  <c:v>2.594884</c:v>
                </c:pt>
                <c:pt idx="4">
                  <c:v>4.2904109999999998</c:v>
                </c:pt>
              </c:numCache>
            </c:numRef>
          </c:val>
        </c:ser>
        <c:ser>
          <c:idx val="2"/>
          <c:order val="2"/>
          <c:tx>
            <c:strRef>
              <c:f>Income!$A$30</c:f>
              <c:strCache>
                <c:ptCount val="1"/>
                <c:pt idx="0">
                  <c:v>Dark</c:v>
                </c:pt>
              </c:strCache>
            </c:strRef>
          </c:tx>
          <c:spPr>
            <a:solidFill>
              <a:srgbClr val="87592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Income!$B$27:$F$27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Income!$B$30:$F$30</c:f>
              <c:numCache>
                <c:formatCode>General</c:formatCode>
                <c:ptCount val="5"/>
                <c:pt idx="0">
                  <c:v>4.1287729999999998</c:v>
                </c:pt>
                <c:pt idx="1">
                  <c:v>5.1570879999999448</c:v>
                </c:pt>
                <c:pt idx="2">
                  <c:v>4.1644139999999439</c:v>
                </c:pt>
                <c:pt idx="3">
                  <c:v>2.451902</c:v>
                </c:pt>
                <c:pt idx="4">
                  <c:v>4.0461169999999997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225472"/>
        <c:axId val="219231360"/>
      </c:barChart>
      <c:catAx>
        <c:axId val="219225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9231360"/>
        <c:crosses val="autoZero"/>
        <c:auto val="1"/>
        <c:lblAlgn val="ctr"/>
        <c:lblOffset val="100"/>
        <c:noMultiLvlLbl val="0"/>
      </c:catAx>
      <c:valAx>
        <c:axId val="219231360"/>
        <c:scaling>
          <c:orientation val="minMax"/>
          <c:max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92254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Light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Sheet1!$B$7:$B$11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Sheet1!$C$7:$C$11</c:f>
              <c:numCache>
                <c:formatCode>General</c:formatCode>
                <c:ptCount val="5"/>
                <c:pt idx="0">
                  <c:v>27</c:v>
                </c:pt>
                <c:pt idx="1">
                  <c:v>22.73</c:v>
                </c:pt>
                <c:pt idx="2">
                  <c:v>21</c:v>
                </c:pt>
                <c:pt idx="3">
                  <c:v>17.38</c:v>
                </c:pt>
                <c:pt idx="4">
                  <c:v>23.36</c:v>
                </c:pt>
              </c:numCache>
            </c:numRef>
          </c:val>
        </c:ser>
        <c:ser>
          <c:idx val="1"/>
          <c:order val="1"/>
          <c:tx>
            <c:strRef>
              <c:f>Sheet1!$D$6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BF844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Sheet1!$B$7:$B$11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Sheet1!$D$7:$D$11</c:f>
              <c:numCache>
                <c:formatCode>General</c:formatCode>
                <c:ptCount val="5"/>
                <c:pt idx="0">
                  <c:v>20</c:v>
                </c:pt>
                <c:pt idx="1">
                  <c:v>16.37</c:v>
                </c:pt>
                <c:pt idx="2">
                  <c:v>12.12</c:v>
                </c:pt>
                <c:pt idx="3">
                  <c:v>9.9</c:v>
                </c:pt>
                <c:pt idx="4">
                  <c:v>17.95</c:v>
                </c:pt>
              </c:numCache>
            </c:numRef>
          </c:val>
        </c:ser>
        <c:ser>
          <c:idx val="2"/>
          <c:order val="2"/>
          <c:tx>
            <c:strRef>
              <c:f>Sheet1!$E$6</c:f>
              <c:strCache>
                <c:ptCount val="1"/>
                <c:pt idx="0">
                  <c:v>Dark</c:v>
                </c:pt>
              </c:strCache>
            </c:strRef>
          </c:tx>
          <c:spPr>
            <a:solidFill>
              <a:srgbClr val="87592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Sheet1!$B$7:$B$11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Sheet1!$E$7:$E$11</c:f>
              <c:numCache>
                <c:formatCode>General</c:formatCode>
                <c:ptCount val="5"/>
                <c:pt idx="0">
                  <c:v>17.850000000000001</c:v>
                </c:pt>
                <c:pt idx="1">
                  <c:v>13.79</c:v>
                </c:pt>
                <c:pt idx="2">
                  <c:v>9.91</c:v>
                </c:pt>
                <c:pt idx="3">
                  <c:v>8.2799999999999994</c:v>
                </c:pt>
                <c:pt idx="4">
                  <c:v>15.29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292416"/>
        <c:axId val="219293952"/>
      </c:barChart>
      <c:catAx>
        <c:axId val="219292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9293952"/>
        <c:crosses val="autoZero"/>
        <c:auto val="1"/>
        <c:lblAlgn val="ctr"/>
        <c:lblOffset val="100"/>
        <c:noMultiLvlLbl val="0"/>
      </c:catAx>
      <c:valAx>
        <c:axId val="219293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92924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Sheet1!$C$31</c:f>
              <c:strCache>
                <c:ptCount val="1"/>
                <c:pt idx="0">
                  <c:v>Light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Sheet1!$B$32:$B$36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Sheet1!$C$32:$C$36</c:f>
              <c:numCache>
                <c:formatCode>General</c:formatCode>
                <c:ptCount val="5"/>
                <c:pt idx="0">
                  <c:v>14.32</c:v>
                </c:pt>
                <c:pt idx="1">
                  <c:v>15.05</c:v>
                </c:pt>
                <c:pt idx="2">
                  <c:v>9.1199999999999992</c:v>
                </c:pt>
                <c:pt idx="3">
                  <c:v>15.43</c:v>
                </c:pt>
                <c:pt idx="4">
                  <c:v>10.68</c:v>
                </c:pt>
              </c:numCache>
            </c:numRef>
          </c:val>
        </c:ser>
        <c:ser>
          <c:idx val="1"/>
          <c:order val="1"/>
          <c:tx>
            <c:strRef>
              <c:f>Sheet1!$D$31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BF844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Sheet1!$B$32:$B$36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Sheet1!$D$32:$D$36</c:f>
              <c:numCache>
                <c:formatCode>General</c:formatCode>
                <c:ptCount val="5"/>
                <c:pt idx="0">
                  <c:v>16.88</c:v>
                </c:pt>
                <c:pt idx="1">
                  <c:v>19.239999999999998</c:v>
                </c:pt>
                <c:pt idx="2">
                  <c:v>12.8</c:v>
                </c:pt>
                <c:pt idx="3">
                  <c:v>23.93</c:v>
                </c:pt>
                <c:pt idx="4">
                  <c:v>10.48</c:v>
                </c:pt>
              </c:numCache>
            </c:numRef>
          </c:val>
        </c:ser>
        <c:ser>
          <c:idx val="2"/>
          <c:order val="2"/>
          <c:tx>
            <c:strRef>
              <c:f>Sheet1!$E$31</c:f>
              <c:strCache>
                <c:ptCount val="1"/>
                <c:pt idx="0">
                  <c:v>Dark</c:v>
                </c:pt>
              </c:strCache>
            </c:strRef>
          </c:tx>
          <c:spPr>
            <a:solidFill>
              <a:srgbClr val="87592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Sheet1!$B$32:$B$36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Sheet1!$E$32:$E$36</c:f>
              <c:numCache>
                <c:formatCode>General</c:formatCode>
                <c:ptCount val="5"/>
                <c:pt idx="0">
                  <c:v>25.14</c:v>
                </c:pt>
                <c:pt idx="1">
                  <c:v>22.99</c:v>
                </c:pt>
                <c:pt idx="2">
                  <c:v>15.32</c:v>
                </c:pt>
                <c:pt idx="3">
                  <c:v>27.4</c:v>
                </c:pt>
                <c:pt idx="4">
                  <c:v>12.86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338624"/>
        <c:axId val="219340160"/>
      </c:barChart>
      <c:catAx>
        <c:axId val="219338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9340160"/>
        <c:crosses val="autoZero"/>
        <c:auto val="1"/>
        <c:lblAlgn val="ctr"/>
        <c:lblOffset val="100"/>
        <c:noMultiLvlLbl val="0"/>
      </c:catAx>
      <c:valAx>
        <c:axId val="21934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93386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Central America and Mexico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854171378805199"/>
          <c:y val="0.114922353455818"/>
          <c:w val="0.55483174758861797"/>
          <c:h val="0.66906115649946396"/>
        </c:manualLayout>
      </c:layout>
      <c:lineChart>
        <c:grouping val="standard"/>
        <c:varyColors val="0"/>
        <c:ser>
          <c:idx val="6"/>
          <c:order val="0"/>
          <c:tx>
            <c:strRef>
              <c:f>'Graphs 4'!$A$9</c:f>
              <c:strCache>
                <c:ptCount val="1"/>
                <c:pt idx="0">
                  <c:v>Panama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cat>
            <c:strRef>
              <c:f>'Graphs 4'!$B$2:$L$2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4'!$B$9:$L$9</c:f>
              <c:numCache>
                <c:formatCode>0.00</c:formatCode>
                <c:ptCount val="11"/>
                <c:pt idx="1">
                  <c:v>12.10417</c:v>
                </c:pt>
                <c:pt idx="2">
                  <c:v>11.221310000000001</c:v>
                </c:pt>
                <c:pt idx="3">
                  <c:v>10.626760000000001</c:v>
                </c:pt>
                <c:pt idx="4">
                  <c:v>9.5146580000000007</c:v>
                </c:pt>
                <c:pt idx="5">
                  <c:v>9.9457360000000001</c:v>
                </c:pt>
                <c:pt idx="6">
                  <c:v>10.773110000000001</c:v>
                </c:pt>
                <c:pt idx="7">
                  <c:v>10.62162</c:v>
                </c:pt>
                <c:pt idx="8">
                  <c:v>11.757580000000001</c:v>
                </c:pt>
                <c:pt idx="9">
                  <c:v>11.84615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'Graphs 4'!$A$8</c:f>
              <c:strCache>
                <c:ptCount val="1"/>
                <c:pt idx="0">
                  <c:v>Costa Rica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strRef>
              <c:f>'Graphs 4'!$B$2:$L$2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4'!$B$8:$L$8</c:f>
              <c:numCache>
                <c:formatCode>0.00</c:formatCode>
                <c:ptCount val="11"/>
                <c:pt idx="1">
                  <c:v>8.7115379999999991</c:v>
                </c:pt>
                <c:pt idx="2">
                  <c:v>9.0975610000000007</c:v>
                </c:pt>
                <c:pt idx="3">
                  <c:v>8.9096050000000009</c:v>
                </c:pt>
                <c:pt idx="4">
                  <c:v>7.9778479999999998</c:v>
                </c:pt>
                <c:pt idx="5">
                  <c:v>7.4739339999999999</c:v>
                </c:pt>
                <c:pt idx="6">
                  <c:v>7.2905980000000001</c:v>
                </c:pt>
                <c:pt idx="7">
                  <c:v>9.3333329999999997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'Graphs 4'!$A$6</c:f>
              <c:strCache>
                <c:ptCount val="1"/>
                <c:pt idx="0">
                  <c:v>Honduras</c:v>
                </c:pt>
              </c:strCache>
            </c:strRef>
          </c:tx>
          <c:spPr>
            <a:ln>
              <a:solidFill>
                <a:srgbClr val="FFCC33"/>
              </a:solidFill>
            </a:ln>
          </c:spPr>
          <c:marker>
            <c:symbol val="none"/>
          </c:marker>
          <c:cat>
            <c:strRef>
              <c:f>'Graphs 4'!$B$2:$L$2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4'!$B$6:$L$6</c:f>
              <c:numCache>
                <c:formatCode>0.00</c:formatCode>
                <c:ptCount val="11"/>
                <c:pt idx="1">
                  <c:v>9.3218390000000007</c:v>
                </c:pt>
                <c:pt idx="2">
                  <c:v>7.9792750000000003</c:v>
                </c:pt>
                <c:pt idx="3">
                  <c:v>7.0873790000000003</c:v>
                </c:pt>
                <c:pt idx="4">
                  <c:v>6.5875490000000001</c:v>
                </c:pt>
                <c:pt idx="5">
                  <c:v>5.9189189999999998</c:v>
                </c:pt>
                <c:pt idx="6">
                  <c:v>6.2184869999999997</c:v>
                </c:pt>
                <c:pt idx="7">
                  <c:v>6.913043</c:v>
                </c:pt>
                <c:pt idx="8">
                  <c:v>8.0615380000000005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'Graphs 4'!$A$3</c:f>
              <c:strCache>
                <c:ptCount val="1"/>
                <c:pt idx="0">
                  <c:v>Mexico</c:v>
                </c:pt>
              </c:strCache>
            </c:strRef>
          </c:tx>
          <c:spPr>
            <a:ln>
              <a:solidFill>
                <a:srgbClr val="000090"/>
              </a:solidFill>
            </a:ln>
          </c:spPr>
          <c:marker>
            <c:symbol val="none"/>
          </c:marker>
          <c:cat>
            <c:strRef>
              <c:f>'Graphs 4'!$B$2:$L$2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4'!$B$3:$L$3</c:f>
              <c:numCache>
                <c:formatCode>0.00</c:formatCode>
                <c:ptCount val="11"/>
                <c:pt idx="0">
                  <c:v>9.6999999999999993</c:v>
                </c:pt>
                <c:pt idx="1">
                  <c:v>9.9882349999999995</c:v>
                </c:pt>
                <c:pt idx="2">
                  <c:v>9.4505809999999997</c:v>
                </c:pt>
                <c:pt idx="3">
                  <c:v>8.9695549999999997</c:v>
                </c:pt>
                <c:pt idx="4">
                  <c:v>8.5208329999999997</c:v>
                </c:pt>
                <c:pt idx="5">
                  <c:v>8.4923859999999998</c:v>
                </c:pt>
                <c:pt idx="6">
                  <c:v>6.9891300000000003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'Graphs 4'!$A$4</c:f>
              <c:strCache>
                <c:ptCount val="1"/>
                <c:pt idx="0">
                  <c:v>Guatemala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strRef>
              <c:f>'Graphs 4'!$B$2:$L$2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4'!$B$4:$L$4</c:f>
              <c:numCache>
                <c:formatCode>General</c:formatCode>
                <c:ptCount val="11"/>
                <c:pt idx="2" formatCode="0.00">
                  <c:v>9.8067630000000001</c:v>
                </c:pt>
                <c:pt idx="3" formatCode="0.00">
                  <c:v>9.0255679999999998</c:v>
                </c:pt>
                <c:pt idx="4" formatCode="0.00">
                  <c:v>7.6359449999999747</c:v>
                </c:pt>
                <c:pt idx="5" formatCode="0.00">
                  <c:v>5.8811590000000002</c:v>
                </c:pt>
                <c:pt idx="6" formatCode="0.00">
                  <c:v>5.2342339999999998</c:v>
                </c:pt>
                <c:pt idx="7" formatCode="0.00">
                  <c:v>5.0789470000000003</c:v>
                </c:pt>
              </c:numCache>
            </c:numRef>
          </c:val>
          <c:smooth val="0"/>
        </c:ser>
        <c:ser>
          <c:idx val="2"/>
          <c:order val="5"/>
          <c:tx>
            <c:strRef>
              <c:f>'Graphs 4'!$A$5</c:f>
              <c:strCache>
                <c:ptCount val="1"/>
                <c:pt idx="0">
                  <c:v>El Salvador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'Graphs 4'!$B$2:$L$2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4'!$B$5:$L$5</c:f>
              <c:numCache>
                <c:formatCode>0.00</c:formatCode>
                <c:ptCount val="11"/>
                <c:pt idx="1">
                  <c:v>9.3050850000000001</c:v>
                </c:pt>
                <c:pt idx="2">
                  <c:v>9.4657140000000002</c:v>
                </c:pt>
                <c:pt idx="3">
                  <c:v>9.0317460000000001</c:v>
                </c:pt>
                <c:pt idx="4">
                  <c:v>8.3875740000000008</c:v>
                </c:pt>
                <c:pt idx="5">
                  <c:v>8.1158300000000008</c:v>
                </c:pt>
                <c:pt idx="6">
                  <c:v>6.5631069999999996</c:v>
                </c:pt>
              </c:numCache>
            </c:numRef>
          </c:val>
          <c:smooth val="0"/>
        </c:ser>
        <c:ser>
          <c:idx val="4"/>
          <c:order val="6"/>
          <c:tx>
            <c:strRef>
              <c:f>'Graphs 4'!$A$7</c:f>
              <c:strCache>
                <c:ptCount val="1"/>
                <c:pt idx="0">
                  <c:v>Nicaragua</c:v>
                </c:pt>
              </c:strCache>
            </c:strRef>
          </c:tx>
          <c:spPr>
            <a:ln>
              <a:solidFill>
                <a:srgbClr val="83D65B"/>
              </a:solidFill>
            </a:ln>
          </c:spPr>
          <c:marker>
            <c:symbol val="none"/>
          </c:marker>
          <c:cat>
            <c:strRef>
              <c:f>'Graphs 4'!$B$2:$L$2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4'!$B$7:$L$7</c:f>
              <c:numCache>
                <c:formatCode>General</c:formatCode>
                <c:ptCount val="11"/>
                <c:pt idx="2" formatCode="0.00">
                  <c:v>8.7254900000000006</c:v>
                </c:pt>
                <c:pt idx="3" formatCode="0.00">
                  <c:v>8.6359739999999992</c:v>
                </c:pt>
                <c:pt idx="4" formatCode="0.00">
                  <c:v>7.672199</c:v>
                </c:pt>
                <c:pt idx="5" formatCode="0.00">
                  <c:v>7.5875490000000001</c:v>
                </c:pt>
                <c:pt idx="6" formatCode="0.00">
                  <c:v>6.8888889999999998</c:v>
                </c:pt>
                <c:pt idx="7" formatCode="0.00">
                  <c:v>6.4655169999999744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404544"/>
        <c:axId val="219406720"/>
      </c:lineChart>
      <c:catAx>
        <c:axId val="21940454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Respondent color</a:t>
                </a:r>
              </a:p>
            </c:rich>
          </c:tx>
          <c:layout>
            <c:manualLayout>
              <c:xMode val="edge"/>
              <c:yMode val="edge"/>
              <c:x val="0.22585163696643201"/>
              <c:y val="0.923188405797101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9406720"/>
        <c:crosses val="autoZero"/>
        <c:auto val="1"/>
        <c:lblAlgn val="ctr"/>
        <c:lblOffset val="100"/>
        <c:tickLblSkip val="1"/>
        <c:noMultiLvlLbl val="0"/>
      </c:catAx>
      <c:valAx>
        <c:axId val="219406720"/>
        <c:scaling>
          <c:orientation val="minMax"/>
          <c:min val="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Mean Years of Education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940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42457433205398"/>
          <c:y val="0.25705953422488897"/>
          <c:w val="0.19910534019786"/>
          <c:h val="0.41858595800524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2400" dirty="0"/>
              <a:t>Andean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2541553134955"/>
          <c:y val="0.112178071698253"/>
          <c:w val="0.55547816491885904"/>
          <c:h val="0.67040794313302599"/>
        </c:manualLayout>
      </c:layout>
      <c:lineChart>
        <c:grouping val="standard"/>
        <c:varyColors val="0"/>
        <c:ser>
          <c:idx val="2"/>
          <c:order val="0"/>
          <c:tx>
            <c:strRef>
              <c:f>'Graphs 4'!$A$14</c:f>
              <c:strCache>
                <c:ptCount val="1"/>
                <c:pt idx="0">
                  <c:v>Bolivia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cat>
            <c:strRef>
              <c:f>'Graphs 4'!$B$11:$L$11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4'!$B$14:$L$14</c:f>
              <c:numCache>
                <c:formatCode>0.00</c:formatCode>
                <c:ptCount val="11"/>
                <c:pt idx="1">
                  <c:v>12.877700000000001</c:v>
                </c:pt>
                <c:pt idx="2">
                  <c:v>11.94595</c:v>
                </c:pt>
                <c:pt idx="3">
                  <c:v>10.8127</c:v>
                </c:pt>
                <c:pt idx="4">
                  <c:v>10.145200000000001</c:v>
                </c:pt>
                <c:pt idx="5">
                  <c:v>9.3362320000000008</c:v>
                </c:pt>
                <c:pt idx="6">
                  <c:v>8.5841919999999998</c:v>
                </c:pt>
                <c:pt idx="7">
                  <c:v>8.1313129999999969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'Graphs 4'!$A$15</c:f>
              <c:strCache>
                <c:ptCount val="1"/>
                <c:pt idx="0">
                  <c:v>Peru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strRef>
              <c:f>'Graphs 4'!$B$11:$L$11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4'!$B$15:$L$15</c:f>
              <c:numCache>
                <c:formatCode>0.00</c:formatCode>
                <c:ptCount val="11"/>
                <c:pt idx="1">
                  <c:v>11.97222</c:v>
                </c:pt>
                <c:pt idx="2">
                  <c:v>12.01149</c:v>
                </c:pt>
                <c:pt idx="3">
                  <c:v>11.157999999999999</c:v>
                </c:pt>
                <c:pt idx="4">
                  <c:v>10.55184</c:v>
                </c:pt>
                <c:pt idx="5">
                  <c:v>10.28351</c:v>
                </c:pt>
                <c:pt idx="6">
                  <c:v>9.0428569999999997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'Graphs 4'!$A$16</c:f>
              <c:strCache>
                <c:ptCount val="1"/>
                <c:pt idx="0">
                  <c:v>Venezuela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'Graphs 4'!$B$11:$L$11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4'!$B$16:$L$16</c:f>
              <c:numCache>
                <c:formatCode>0.00</c:formatCode>
                <c:ptCount val="11"/>
                <c:pt idx="1">
                  <c:v>11.65306</c:v>
                </c:pt>
                <c:pt idx="2">
                  <c:v>10.879189999999999</c:v>
                </c:pt>
                <c:pt idx="3">
                  <c:v>10.70279</c:v>
                </c:pt>
                <c:pt idx="4">
                  <c:v>10.10394</c:v>
                </c:pt>
                <c:pt idx="5">
                  <c:v>10.003970000000001</c:v>
                </c:pt>
                <c:pt idx="6">
                  <c:v>9.6263739999999984</c:v>
                </c:pt>
                <c:pt idx="7">
                  <c:v>9.0909089999999999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'Graphs 4'!$A$12</c:f>
              <c:strCache>
                <c:ptCount val="1"/>
                <c:pt idx="0">
                  <c:v>Colombia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strRef>
              <c:f>'Graphs 4'!$B$11:$L$11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4'!$B$12:$L$12</c:f>
              <c:numCache>
                <c:formatCode>0.00</c:formatCode>
                <c:ptCount val="11"/>
                <c:pt idx="0">
                  <c:v>12.18182</c:v>
                </c:pt>
                <c:pt idx="1">
                  <c:v>10.865</c:v>
                </c:pt>
                <c:pt idx="2">
                  <c:v>10.744440000000001</c:v>
                </c:pt>
                <c:pt idx="3">
                  <c:v>9.8891749999999998</c:v>
                </c:pt>
                <c:pt idx="4">
                  <c:v>9.0566800000000001</c:v>
                </c:pt>
                <c:pt idx="5">
                  <c:v>8.4803149999999992</c:v>
                </c:pt>
                <c:pt idx="6">
                  <c:v>8.6575340000000001</c:v>
                </c:pt>
                <c:pt idx="7">
                  <c:v>9.1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'Graphs 4'!$A$13</c:f>
              <c:strCache>
                <c:ptCount val="1"/>
                <c:pt idx="0">
                  <c:v>Ecuador</c:v>
                </c:pt>
              </c:strCache>
            </c:strRef>
          </c:tx>
          <c:spPr>
            <a:ln>
              <a:solidFill>
                <a:srgbClr val="FFCC33"/>
              </a:solidFill>
            </a:ln>
          </c:spPr>
          <c:marker>
            <c:symbol val="none"/>
          </c:marker>
          <c:cat>
            <c:strRef>
              <c:f>'Graphs 4'!$B$11:$L$11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4'!$B$13:$L$13</c:f>
              <c:numCache>
                <c:formatCode>0.00</c:formatCode>
                <c:ptCount val="11"/>
                <c:pt idx="0">
                  <c:v>12.205880000000001</c:v>
                </c:pt>
                <c:pt idx="1">
                  <c:v>10.577590000000001</c:v>
                </c:pt>
                <c:pt idx="2">
                  <c:v>10.615180000000001</c:v>
                </c:pt>
                <c:pt idx="3">
                  <c:v>10.197380000000001</c:v>
                </c:pt>
                <c:pt idx="4">
                  <c:v>9.7980919999999987</c:v>
                </c:pt>
                <c:pt idx="5">
                  <c:v>9.0489509999999989</c:v>
                </c:pt>
                <c:pt idx="6">
                  <c:v>8.8354429999999997</c:v>
                </c:pt>
                <c:pt idx="7">
                  <c:v>9.9756099999999996</c:v>
                </c:pt>
                <c:pt idx="8">
                  <c:v>10.02632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469312"/>
        <c:axId val="219471232"/>
      </c:lineChart>
      <c:catAx>
        <c:axId val="21946931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Respondent color</a:t>
                </a:r>
              </a:p>
            </c:rich>
          </c:tx>
          <c:layout>
            <c:manualLayout>
              <c:xMode val="edge"/>
              <c:yMode val="edge"/>
              <c:x val="0.26273288207395101"/>
              <c:y val="0.922682680969227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9471232"/>
        <c:crosses val="autoZero"/>
        <c:auto val="1"/>
        <c:lblAlgn val="ctr"/>
        <c:lblOffset val="100"/>
        <c:tickLblSkip val="1"/>
        <c:noMultiLvlLbl val="0"/>
      </c:catAx>
      <c:valAx>
        <c:axId val="219471232"/>
        <c:scaling>
          <c:orientation val="minMax"/>
          <c:max val="13"/>
          <c:min val="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Mean Years of Education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9469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49295040043104"/>
          <c:y val="0.32347128483939502"/>
          <c:w val="0.192695083787603"/>
          <c:h val="0.2989899700037499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Southern Cone and Brazil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5857014267447"/>
          <c:y val="0.114922353455818"/>
          <c:w val="0.55123956861161605"/>
          <c:h val="0.67241490525430003"/>
        </c:manualLayout>
      </c:layout>
      <c:lineChart>
        <c:grouping val="standard"/>
        <c:varyColors val="0"/>
        <c:ser>
          <c:idx val="4"/>
          <c:order val="0"/>
          <c:tx>
            <c:strRef>
              <c:f>'Graphs 4'!$A$22</c:f>
              <c:strCache>
                <c:ptCount val="1"/>
                <c:pt idx="0">
                  <c:v>Argentina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cat>
            <c:strRef>
              <c:f>'Graphs 4'!$B$17:$L$17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4'!$B$22:$L$22</c:f>
              <c:numCache>
                <c:formatCode>0.00</c:formatCode>
                <c:ptCount val="11"/>
                <c:pt idx="0">
                  <c:v>11.37097</c:v>
                </c:pt>
                <c:pt idx="1">
                  <c:v>10.96313</c:v>
                </c:pt>
                <c:pt idx="2">
                  <c:v>10.490019999999999</c:v>
                </c:pt>
                <c:pt idx="3">
                  <c:v>10.36842</c:v>
                </c:pt>
                <c:pt idx="4">
                  <c:v>9.0620159999999998</c:v>
                </c:pt>
                <c:pt idx="5">
                  <c:v>8.828125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'Graphs 4'!$A$18</c:f>
              <c:strCache>
                <c:ptCount val="1"/>
                <c:pt idx="0">
                  <c:v>Chile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strRef>
              <c:f>'Graphs 4'!$B$17:$L$17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4'!$B$18:$L$18</c:f>
              <c:numCache>
                <c:formatCode>0.00</c:formatCode>
                <c:ptCount val="11"/>
                <c:pt idx="0">
                  <c:v>10.851559999999999</c:v>
                </c:pt>
                <c:pt idx="1">
                  <c:v>10.451510000000001</c:v>
                </c:pt>
                <c:pt idx="2">
                  <c:v>10.816459999999999</c:v>
                </c:pt>
                <c:pt idx="3">
                  <c:v>10.045820000000001</c:v>
                </c:pt>
                <c:pt idx="4">
                  <c:v>9.946237</c:v>
                </c:pt>
                <c:pt idx="5">
                  <c:v>8.7142859999999995</c:v>
                </c:pt>
                <c:pt idx="6">
                  <c:v>10.28571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'Graphs 4'!$A$20</c:f>
              <c:strCache>
                <c:ptCount val="1"/>
                <c:pt idx="0">
                  <c:v>Paraguay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'Graphs 4'!$B$17:$K$17</c:f>
              <c:strCache>
                <c:ptCount val="10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'Graphs 4'!$B$20:$K$20</c:f>
              <c:numCache>
                <c:formatCode>0.00</c:formatCode>
                <c:ptCount val="10"/>
                <c:pt idx="1">
                  <c:v>10.893940000000001</c:v>
                </c:pt>
                <c:pt idx="2">
                  <c:v>10.34564</c:v>
                </c:pt>
                <c:pt idx="3">
                  <c:v>10.078329999999999</c:v>
                </c:pt>
                <c:pt idx="4">
                  <c:v>8.8289089999999995</c:v>
                </c:pt>
                <c:pt idx="5">
                  <c:v>8.6920289999999998</c:v>
                </c:pt>
                <c:pt idx="6">
                  <c:v>8.5766419999999997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'Graphs 4'!$A$19</c:f>
              <c:strCache>
                <c:ptCount val="1"/>
                <c:pt idx="0">
                  <c:v>Uruguay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strRef>
              <c:f>'Graphs 4'!$B$17:$K$17</c:f>
              <c:strCache>
                <c:ptCount val="10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'Graphs 4'!$B$19:$K$19</c:f>
              <c:numCache>
                <c:formatCode>0.00</c:formatCode>
                <c:ptCount val="10"/>
                <c:pt idx="0">
                  <c:v>9.6288659999999986</c:v>
                </c:pt>
                <c:pt idx="1">
                  <c:v>10.367649999999999</c:v>
                </c:pt>
                <c:pt idx="2">
                  <c:v>9.9891070000000006</c:v>
                </c:pt>
                <c:pt idx="3">
                  <c:v>9.2123889999999999</c:v>
                </c:pt>
                <c:pt idx="4">
                  <c:v>8.1117319999999999</c:v>
                </c:pt>
                <c:pt idx="5">
                  <c:v>8.677778</c:v>
                </c:pt>
                <c:pt idx="6">
                  <c:v>8.9166670000000003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'Graphs 4'!$A$21</c:f>
              <c:strCache>
                <c:ptCount val="1"/>
                <c:pt idx="0">
                  <c:v>Brazil</c:v>
                </c:pt>
              </c:strCache>
            </c:strRef>
          </c:tx>
          <c:spPr>
            <a:ln>
              <a:solidFill>
                <a:srgbClr val="FFCC33"/>
              </a:solidFill>
            </a:ln>
          </c:spPr>
          <c:marker>
            <c:symbol val="none"/>
          </c:marker>
          <c:cat>
            <c:strRef>
              <c:f>'Graphs 4'!$B$17:$K$17</c:f>
              <c:strCache>
                <c:ptCount val="10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'Graphs 4'!$B$21:$K$21</c:f>
              <c:numCache>
                <c:formatCode>0.00</c:formatCode>
                <c:ptCount val="10"/>
                <c:pt idx="0">
                  <c:v>8.7767859999999995</c:v>
                </c:pt>
                <c:pt idx="1">
                  <c:v>8.5031060000000007</c:v>
                </c:pt>
                <c:pt idx="2">
                  <c:v>8.8393499999999996</c:v>
                </c:pt>
                <c:pt idx="3">
                  <c:v>7.809259</c:v>
                </c:pt>
                <c:pt idx="4">
                  <c:v>8.2391299999999994</c:v>
                </c:pt>
                <c:pt idx="5">
                  <c:v>7.9530200000000004</c:v>
                </c:pt>
                <c:pt idx="6">
                  <c:v>7.8062019999999999</c:v>
                </c:pt>
                <c:pt idx="7">
                  <c:v>6.7441859999999636</c:v>
                </c:pt>
                <c:pt idx="8">
                  <c:v>6.4864860000000002</c:v>
                </c:pt>
                <c:pt idx="9">
                  <c:v>7.3469389999999999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526272"/>
        <c:axId val="219528192"/>
      </c:lineChart>
      <c:catAx>
        <c:axId val="21952627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Respondent color</a:t>
                </a:r>
              </a:p>
            </c:rich>
          </c:tx>
          <c:layout>
            <c:manualLayout>
              <c:xMode val="edge"/>
              <c:yMode val="edge"/>
              <c:x val="0.27342749919418002"/>
              <c:y val="0.909891589294174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9528192"/>
        <c:crosses val="autoZero"/>
        <c:auto val="1"/>
        <c:lblAlgn val="ctr"/>
        <c:lblOffset val="100"/>
        <c:tickLblSkip val="1"/>
        <c:noMultiLvlLbl val="0"/>
      </c:catAx>
      <c:valAx>
        <c:axId val="219528192"/>
        <c:scaling>
          <c:orientation val="minMax"/>
          <c:max val="13"/>
          <c:min val="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Mean Years of Education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952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250256578504601"/>
          <c:y val="0.31355064991876003"/>
          <c:w val="0.186685468402988"/>
          <c:h val="0.2989899700037499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Caribbean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4637761450112"/>
          <c:y val="0.115675404508976"/>
          <c:w val="0.555877961168315"/>
          <c:h val="0.66673964652913797"/>
        </c:manualLayout>
      </c:layout>
      <c:lineChart>
        <c:grouping val="standard"/>
        <c:varyColors val="0"/>
        <c:ser>
          <c:idx val="5"/>
          <c:order val="0"/>
          <c:tx>
            <c:strRef>
              <c:f>'Graphs 4'!$A$29</c:f>
              <c:strCache>
                <c:ptCount val="1"/>
                <c:pt idx="0">
                  <c:v>Suriname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strRef>
              <c:f>'Graphs 4'!$B$23:$L$23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4'!$B$29:$L$29</c:f>
              <c:numCache>
                <c:formatCode>General</c:formatCode>
                <c:ptCount val="11"/>
                <c:pt idx="2" formatCode="0.00">
                  <c:v>11.69375</c:v>
                </c:pt>
                <c:pt idx="3" formatCode="0.00">
                  <c:v>11.050280000000001</c:v>
                </c:pt>
                <c:pt idx="4" formatCode="0.00">
                  <c:v>10.79111</c:v>
                </c:pt>
                <c:pt idx="5" formatCode="0.00">
                  <c:v>11.239229999999999</c:v>
                </c:pt>
                <c:pt idx="6" formatCode="0.00">
                  <c:v>11.08333</c:v>
                </c:pt>
                <c:pt idx="7" formatCode="0.00">
                  <c:v>10.00478</c:v>
                </c:pt>
                <c:pt idx="8" formatCode="0.00">
                  <c:v>9.7643679999999975</c:v>
                </c:pt>
                <c:pt idx="9" formatCode="0.00">
                  <c:v>9.1268659999999997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'Graphs 4'!$A$25</c:f>
              <c:strCache>
                <c:ptCount val="1"/>
                <c:pt idx="0">
                  <c:v>Jamaica</c:v>
                </c:pt>
              </c:strCache>
            </c:strRef>
          </c:tx>
          <c:spPr>
            <a:ln>
              <a:solidFill>
                <a:srgbClr val="000090"/>
              </a:solidFill>
            </a:ln>
          </c:spPr>
          <c:marker>
            <c:symbol val="none"/>
          </c:marker>
          <c:cat>
            <c:strRef>
              <c:f>'Graphs 4'!$B$23:$L$23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4'!$B$25:$L$25</c:f>
              <c:numCache>
                <c:formatCode>General</c:formatCode>
                <c:ptCount val="11"/>
                <c:pt idx="2" formatCode="0.00">
                  <c:v>11.475</c:v>
                </c:pt>
                <c:pt idx="3" formatCode="0.00">
                  <c:v>11.2766</c:v>
                </c:pt>
                <c:pt idx="4" formatCode="0.00">
                  <c:v>10.860760000000001</c:v>
                </c:pt>
                <c:pt idx="5" formatCode="0.00">
                  <c:v>10.122640000000001</c:v>
                </c:pt>
                <c:pt idx="6" formatCode="0.00">
                  <c:v>10.195209999999999</c:v>
                </c:pt>
                <c:pt idx="7" formatCode="0.00">
                  <c:v>9.7475079999999963</c:v>
                </c:pt>
                <c:pt idx="8" formatCode="0.00">
                  <c:v>9.7306120000000007</c:v>
                </c:pt>
                <c:pt idx="9" formatCode="0.00">
                  <c:v>8.9381439999999994</c:v>
                </c:pt>
                <c:pt idx="10" formatCode="0.00">
                  <c:v>8.6779659999999996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'Graphs 4'!$A$27</c:f>
              <c:strCache>
                <c:ptCount val="1"/>
                <c:pt idx="0">
                  <c:v>Trinidad &amp; Tobago</c:v>
                </c:pt>
              </c:strCache>
            </c:strRef>
          </c:tx>
          <c:spPr>
            <a:ln>
              <a:solidFill>
                <a:srgbClr val="FFCC33"/>
              </a:solidFill>
            </a:ln>
          </c:spPr>
          <c:marker>
            <c:symbol val="none"/>
          </c:marker>
          <c:cat>
            <c:strRef>
              <c:f>'Graphs 4'!$B$23:$L$23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4'!$B$27:$L$27</c:f>
              <c:numCache>
                <c:formatCode>General</c:formatCode>
                <c:ptCount val="11"/>
                <c:pt idx="2" formatCode="0.00">
                  <c:v>11.49438</c:v>
                </c:pt>
                <c:pt idx="3" formatCode="0.00">
                  <c:v>9.8312500000000007</c:v>
                </c:pt>
                <c:pt idx="4" formatCode="0.00">
                  <c:v>9.5173749999999977</c:v>
                </c:pt>
                <c:pt idx="5" formatCode="0.00">
                  <c:v>9.1045750000000005</c:v>
                </c:pt>
                <c:pt idx="6" formatCode="0.00">
                  <c:v>9.3044779999999996</c:v>
                </c:pt>
                <c:pt idx="7" formatCode="0.00">
                  <c:v>8.7106600000000007</c:v>
                </c:pt>
                <c:pt idx="8" formatCode="0.00">
                  <c:v>8.5882349999999992</c:v>
                </c:pt>
                <c:pt idx="9" formatCode="0.00">
                  <c:v>8.3170730000000006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'Graphs 4'!$A$26</c:f>
              <c:strCache>
                <c:ptCount val="1"/>
                <c:pt idx="0">
                  <c:v>Guyana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'Graphs 4'!$B$23:$L$23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4'!$B$26:$L$26</c:f>
              <c:numCache>
                <c:formatCode>General</c:formatCode>
                <c:ptCount val="11"/>
                <c:pt idx="2" formatCode="0.00">
                  <c:v>9.0955879999999993</c:v>
                </c:pt>
                <c:pt idx="3" formatCode="0.00">
                  <c:v>9.1447959999999995</c:v>
                </c:pt>
                <c:pt idx="4" formatCode="0.00">
                  <c:v>9.1907890000000005</c:v>
                </c:pt>
                <c:pt idx="5" formatCode="0.00">
                  <c:v>9.4583329999999997</c:v>
                </c:pt>
                <c:pt idx="6" formatCode="0.00">
                  <c:v>9.1730769999999993</c:v>
                </c:pt>
                <c:pt idx="7" formatCode="0.00">
                  <c:v>8.8975899999999992</c:v>
                </c:pt>
                <c:pt idx="8" formatCode="0.00">
                  <c:v>9.2758620000000001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'Graphs 4'!$A$24</c:f>
              <c:strCache>
                <c:ptCount val="1"/>
                <c:pt idx="0">
                  <c:v>Dominican Republic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cat>
            <c:strRef>
              <c:f>'Graphs 4'!$B$23:$L$23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4'!$B$24:$L$24</c:f>
              <c:numCache>
                <c:formatCode>0.00</c:formatCode>
                <c:ptCount val="11"/>
                <c:pt idx="1">
                  <c:v>9.8928569999999993</c:v>
                </c:pt>
                <c:pt idx="2">
                  <c:v>9.3465699999999998</c:v>
                </c:pt>
                <c:pt idx="3">
                  <c:v>9.0801189999999998</c:v>
                </c:pt>
                <c:pt idx="4">
                  <c:v>8.7029289999999992</c:v>
                </c:pt>
                <c:pt idx="5">
                  <c:v>8.2710620000000006</c:v>
                </c:pt>
                <c:pt idx="6">
                  <c:v>7.4620249999999997</c:v>
                </c:pt>
                <c:pt idx="7">
                  <c:v>7.8</c:v>
                </c:pt>
                <c:pt idx="8">
                  <c:v>7.0624999999999956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'Graphs 4'!$A$28</c:f>
              <c:strCache>
                <c:ptCount val="1"/>
                <c:pt idx="0">
                  <c:v>Belize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strRef>
              <c:f>'Graphs 4'!$B$23:$L$23</c:f>
              <c:strCache>
                <c:ptCount val="11"/>
                <c:pt idx="0">
                  <c:v>1 - lightest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11 - darkest</c:v>
                </c:pt>
              </c:strCache>
            </c:strRef>
          </c:cat>
          <c:val>
            <c:numRef>
              <c:f>'Graphs 4'!$B$28:$L$28</c:f>
              <c:numCache>
                <c:formatCode>General</c:formatCode>
                <c:ptCount val="11"/>
                <c:pt idx="2" formatCode="0.00">
                  <c:v>7.4326920000000003</c:v>
                </c:pt>
                <c:pt idx="3" formatCode="0.00">
                  <c:v>6.7311480000000001</c:v>
                </c:pt>
                <c:pt idx="4" formatCode="0.00">
                  <c:v>6.9090910000000001</c:v>
                </c:pt>
                <c:pt idx="5" formatCode="0.00">
                  <c:v>6.9880240000000002</c:v>
                </c:pt>
                <c:pt idx="6" formatCode="0.00">
                  <c:v>7.4725270000000004</c:v>
                </c:pt>
                <c:pt idx="7" formatCode="0.00">
                  <c:v>7.7238809999999756</c:v>
                </c:pt>
                <c:pt idx="8" formatCode="0.00">
                  <c:v>7.6990290000000003</c:v>
                </c:pt>
                <c:pt idx="9" formatCode="0.00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592192"/>
        <c:axId val="219594112"/>
      </c:lineChart>
      <c:catAx>
        <c:axId val="21959219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400" dirty="0"/>
                  <a:t>Respondent color</a:t>
                </a:r>
              </a:p>
            </c:rich>
          </c:tx>
          <c:layout>
            <c:manualLayout>
              <c:xMode val="edge"/>
              <c:yMode val="edge"/>
              <c:x val="0.27452744393792899"/>
              <c:y val="0.905603484347064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9594112"/>
        <c:crosses val="autoZero"/>
        <c:auto val="1"/>
        <c:lblAlgn val="ctr"/>
        <c:lblOffset val="100"/>
        <c:tickLblSkip val="1"/>
        <c:noMultiLvlLbl val="0"/>
      </c:catAx>
      <c:valAx>
        <c:axId val="219594112"/>
        <c:scaling>
          <c:orientation val="minMax"/>
          <c:min val="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Mean Years of Education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959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142884783632797"/>
          <c:y val="0.35970972378452698"/>
          <c:w val="0.29590021199273198"/>
          <c:h val="0.35878796400449903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Bolivia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Sheet1!$D$38</c:f>
              <c:strCache>
                <c:ptCount val="1"/>
                <c:pt idx="0">
                  <c:v>Indigenous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Sheet1!$C$39:$C$49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Sheet1!$D$39:$D$49</c:f>
              <c:numCache>
                <c:formatCode>General</c:formatCode>
                <c:ptCount val="11"/>
                <c:pt idx="0">
                  <c:v>0.53</c:v>
                </c:pt>
                <c:pt idx="1">
                  <c:v>2.27</c:v>
                </c:pt>
                <c:pt idx="2">
                  <c:v>8.17</c:v>
                </c:pt>
                <c:pt idx="3">
                  <c:v>19.13</c:v>
                </c:pt>
                <c:pt idx="4">
                  <c:v>27.98</c:v>
                </c:pt>
                <c:pt idx="5">
                  <c:v>26.77</c:v>
                </c:pt>
                <c:pt idx="6">
                  <c:v>11.43</c:v>
                </c:pt>
                <c:pt idx="7">
                  <c:v>3.42</c:v>
                </c:pt>
                <c:pt idx="8">
                  <c:v>0.26</c:v>
                </c:pt>
                <c:pt idx="9">
                  <c:v>0.05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Sheet1!$E$38</c:f>
              <c:strCache>
                <c:ptCount val="1"/>
                <c:pt idx="0">
                  <c:v>Non-Indigenous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Sheet1!$C$39:$C$49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Sheet1!$E$39:$E$49</c:f>
              <c:numCache>
                <c:formatCode>General</c:formatCode>
                <c:ptCount val="11"/>
                <c:pt idx="0">
                  <c:v>1.61</c:v>
                </c:pt>
                <c:pt idx="1">
                  <c:v>6.96</c:v>
                </c:pt>
                <c:pt idx="2">
                  <c:v>19.78</c:v>
                </c:pt>
                <c:pt idx="3">
                  <c:v>23.71</c:v>
                </c:pt>
                <c:pt idx="4">
                  <c:v>22.7</c:v>
                </c:pt>
                <c:pt idx="5">
                  <c:v>16.850000000000001</c:v>
                </c:pt>
                <c:pt idx="6">
                  <c:v>6.1599999999999966</c:v>
                </c:pt>
                <c:pt idx="7">
                  <c:v>1.31</c:v>
                </c:pt>
                <c:pt idx="8">
                  <c:v>0.5</c:v>
                </c:pt>
                <c:pt idx="9">
                  <c:v>0.3</c:v>
                </c:pt>
                <c:pt idx="10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712128"/>
        <c:axId val="219718016"/>
      </c:lineChart>
      <c:catAx>
        <c:axId val="21971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718016"/>
        <c:crosses val="autoZero"/>
        <c:auto val="1"/>
        <c:lblAlgn val="ctr"/>
        <c:lblOffset val="100"/>
        <c:noMultiLvlLbl val="0"/>
      </c:catAx>
      <c:valAx>
        <c:axId val="219718016"/>
        <c:scaling>
          <c:orientation val="minMax"/>
          <c:max val="4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7121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Brazil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[1]Sheet1!$C$9</c:f>
              <c:strCache>
                <c:ptCount val="1"/>
                <c:pt idx="0">
                  <c:v>White</c:v>
                </c:pt>
              </c:strCache>
            </c:strRef>
          </c:tx>
          <c:spPr>
            <a:ln w="38100" cmpd="dbl">
              <a:solidFill>
                <a:schemeClr val="tx1"/>
              </a:solidFill>
            </a:ln>
          </c:spPr>
          <c:marker>
            <c:symbol val="none"/>
          </c:marker>
          <c:cat>
            <c:numRef>
              <c:f>[1]Sheet1!$B$10:$B$20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[1]Sheet1!$C$10:$C$20</c:f>
              <c:numCache>
                <c:formatCode>General</c:formatCode>
                <c:ptCount val="11"/>
                <c:pt idx="0">
                  <c:v>12.7</c:v>
                </c:pt>
                <c:pt idx="1">
                  <c:v>15.99</c:v>
                </c:pt>
                <c:pt idx="2">
                  <c:v>41.71</c:v>
                </c:pt>
                <c:pt idx="3">
                  <c:v>18.22</c:v>
                </c:pt>
                <c:pt idx="4">
                  <c:v>7.42</c:v>
                </c:pt>
                <c:pt idx="5">
                  <c:v>2.97</c:v>
                </c:pt>
                <c:pt idx="6">
                  <c:v>0.57999999999999996</c:v>
                </c:pt>
                <c:pt idx="7">
                  <c:v>0.25</c:v>
                </c:pt>
                <c:pt idx="8">
                  <c:v>0.16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[1]Sheet1!$D$9</c:f>
              <c:strCache>
                <c:ptCount val="1"/>
                <c:pt idx="0">
                  <c:v>Indigenous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[1]Sheet1!$B$10:$B$20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[1]Sheet1!$D$10:$D$20</c:f>
              <c:numCache>
                <c:formatCode>General</c:formatCode>
                <c:ptCount val="11"/>
                <c:pt idx="0">
                  <c:v>1.59</c:v>
                </c:pt>
                <c:pt idx="1">
                  <c:v>0</c:v>
                </c:pt>
                <c:pt idx="2">
                  <c:v>12.7</c:v>
                </c:pt>
                <c:pt idx="3">
                  <c:v>23.81</c:v>
                </c:pt>
                <c:pt idx="4">
                  <c:v>15.87</c:v>
                </c:pt>
                <c:pt idx="5">
                  <c:v>14.29</c:v>
                </c:pt>
                <c:pt idx="6">
                  <c:v>7.94</c:v>
                </c:pt>
                <c:pt idx="7">
                  <c:v>4.76</c:v>
                </c:pt>
                <c:pt idx="8">
                  <c:v>7.94</c:v>
                </c:pt>
                <c:pt idx="9">
                  <c:v>6.35</c:v>
                </c:pt>
                <c:pt idx="10">
                  <c:v>4.76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[1]Sheet1!$E$9</c:f>
              <c:strCache>
                <c:ptCount val="1"/>
                <c:pt idx="0">
                  <c:v>Pardo</c:v>
                </c:pt>
              </c:strCache>
            </c:strRef>
          </c:tx>
          <c:spPr>
            <a:ln w="254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[1]Sheet1!$B$10:$B$20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[1]Sheet1!$E$10:$E$20</c:f>
              <c:numCache>
                <c:formatCode>General</c:formatCode>
                <c:ptCount val="11"/>
                <c:pt idx="0">
                  <c:v>0.93</c:v>
                </c:pt>
                <c:pt idx="1">
                  <c:v>2.0499999999999998</c:v>
                </c:pt>
                <c:pt idx="2">
                  <c:v>12.39</c:v>
                </c:pt>
                <c:pt idx="3">
                  <c:v>26.71</c:v>
                </c:pt>
                <c:pt idx="4">
                  <c:v>26.03</c:v>
                </c:pt>
                <c:pt idx="5">
                  <c:v>19.739999999999998</c:v>
                </c:pt>
                <c:pt idx="6">
                  <c:v>6.1</c:v>
                </c:pt>
                <c:pt idx="7">
                  <c:v>3.3</c:v>
                </c:pt>
                <c:pt idx="8">
                  <c:v>1.87</c:v>
                </c:pt>
                <c:pt idx="9">
                  <c:v>0.75</c:v>
                </c:pt>
                <c:pt idx="10">
                  <c:v>0.12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[1]Sheet1!$F$9</c:f>
              <c:strCache>
                <c:ptCount val="1"/>
                <c:pt idx="0">
                  <c:v>Preto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[1]Sheet1!$B$10:$B$20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[1]Sheet1!$F$10:$F$20</c:f>
              <c:numCache>
                <c:formatCode>General</c:formatCode>
                <c:ptCount val="11"/>
                <c:pt idx="0">
                  <c:v>2.11</c:v>
                </c:pt>
                <c:pt idx="1">
                  <c:v>0</c:v>
                </c:pt>
                <c:pt idx="2">
                  <c:v>1.58</c:v>
                </c:pt>
                <c:pt idx="3">
                  <c:v>5.26</c:v>
                </c:pt>
                <c:pt idx="4">
                  <c:v>6.05</c:v>
                </c:pt>
                <c:pt idx="5">
                  <c:v>9.4700000000000006</c:v>
                </c:pt>
                <c:pt idx="6">
                  <c:v>14.21</c:v>
                </c:pt>
                <c:pt idx="7">
                  <c:v>15.79</c:v>
                </c:pt>
                <c:pt idx="8">
                  <c:v>18.68</c:v>
                </c:pt>
                <c:pt idx="9">
                  <c:v>17.37</c:v>
                </c:pt>
                <c:pt idx="10">
                  <c:v>9.4700000000000006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896448"/>
        <c:axId val="219902336"/>
      </c:lineChart>
      <c:catAx>
        <c:axId val="21989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902336"/>
        <c:crosses val="autoZero"/>
        <c:auto val="1"/>
        <c:lblAlgn val="ctr"/>
        <c:lblOffset val="100"/>
        <c:noMultiLvlLbl val="0"/>
      </c:catAx>
      <c:valAx>
        <c:axId val="219902336"/>
        <c:scaling>
          <c:orientation val="minMax"/>
          <c:max val="42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98964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Peru: Quechua &amp; Aymara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'Indig identity or language'!$B$18</c:f>
              <c:strCache>
                <c:ptCount val="1"/>
                <c:pt idx="0">
                  <c:v>Quechua</c:v>
                </c:pt>
              </c:strCache>
            </c:strRef>
          </c:tx>
          <c:invertIfNegative val="0"/>
          <c:cat>
            <c:strRef>
              <c:f>'Indig identity or language'!$A$19:$A$21</c:f>
              <c:strCache>
                <c:ptCount val="3"/>
                <c:pt idx="0">
                  <c:v>Se considera indigena*</c:v>
                </c:pt>
                <c:pt idx="1">
                  <c:v>Habla idioma</c:v>
                </c:pt>
                <c:pt idx="2">
                  <c:v>Cualquiera de los padres </c:v>
                </c:pt>
              </c:strCache>
            </c:strRef>
          </c:cat>
          <c:val>
            <c:numRef>
              <c:f>'Indig identity or language'!$B$19:$B$21</c:f>
              <c:numCache>
                <c:formatCode>0.00%</c:formatCode>
                <c:ptCount val="3"/>
                <c:pt idx="0">
                  <c:v>0.15</c:v>
                </c:pt>
                <c:pt idx="1">
                  <c:v>0.61850000000000005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'Indig identity or language'!$C$18</c:f>
              <c:strCache>
                <c:ptCount val="1"/>
                <c:pt idx="0">
                  <c:v>Aymara</c:v>
                </c:pt>
              </c:strCache>
            </c:strRef>
          </c:tx>
          <c:invertIfNegative val="0"/>
          <c:cat>
            <c:strRef>
              <c:f>'Indig identity or language'!$A$19:$A$21</c:f>
              <c:strCache>
                <c:ptCount val="3"/>
                <c:pt idx="0">
                  <c:v>Se considera indigena*</c:v>
                </c:pt>
                <c:pt idx="1">
                  <c:v>Habla idioma</c:v>
                </c:pt>
                <c:pt idx="2">
                  <c:v>Cualquiera de los padres </c:v>
                </c:pt>
              </c:strCache>
            </c:strRef>
          </c:cat>
          <c:val>
            <c:numRef>
              <c:f>'Indig identity or language'!$C$19:$C$21</c:f>
              <c:numCache>
                <c:formatCode>0.00%</c:formatCode>
                <c:ptCount val="3"/>
                <c:pt idx="0">
                  <c:v>0.47060000000000002</c:v>
                </c:pt>
                <c:pt idx="1">
                  <c:v>0.72219999999999995</c:v>
                </c:pt>
                <c:pt idx="2">
                  <c:v>0.97219999999999995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528768"/>
        <c:axId val="216530304"/>
      </c:barChart>
      <c:catAx>
        <c:axId val="2165287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6530304"/>
        <c:crosses val="autoZero"/>
        <c:auto val="1"/>
        <c:lblAlgn val="ctr"/>
        <c:lblOffset val="100"/>
        <c:noMultiLvlLbl val="0"/>
      </c:catAx>
      <c:valAx>
        <c:axId val="216530304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165287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Dominican Republic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Sheet1!$D$55</c:f>
            </c:strRef>
          </c:tx>
          <c:spPr>
            <a:ln w="28575" cap="rnd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multiLvlStrRef>
              <c:f>Sheet1!$C$56:$C$66</c:f>
            </c:multiLvlStrRef>
          </c:cat>
          <c:val>
            <c:numRef>
              <c:f>Sheet1!$D$56:$D$66</c:f>
            </c:numRef>
          </c:val>
          <c:smooth val="0"/>
        </c:ser>
        <c:ser>
          <c:idx val="5"/>
          <c:order val="5"/>
          <c:tx>
            <c:strRef>
              <c:f>Sheet1!$E$55</c:f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multiLvlStrRef>
              <c:f>Sheet1!$C$56:$C$66</c:f>
            </c:multiLvlStrRef>
          </c:cat>
          <c:val>
            <c:numRef>
              <c:f>Sheet1!$E$56:$E$66</c:f>
            </c:numRef>
          </c:val>
          <c:smooth val="0"/>
        </c:ser>
        <c:ser>
          <c:idx val="6"/>
          <c:order val="6"/>
          <c:tx>
            <c:strRef>
              <c:f>Sheet1!$F$55</c:f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multiLvlStrRef>
              <c:f>Sheet1!$C$56:$C$66</c:f>
            </c:multiLvlStrRef>
          </c:cat>
          <c:val>
            <c:numRef>
              <c:f>Sheet1!$F$56:$F$66</c:f>
            </c:numRef>
          </c:val>
          <c:smooth val="0"/>
        </c:ser>
        <c:ser>
          <c:idx val="0"/>
          <c:order val="0"/>
          <c:tx>
            <c:strRef>
              <c:f>Sheet1!$D$6</c:f>
              <c:strCache>
                <c:ptCount val="1"/>
                <c:pt idx="0">
                  <c:v>White</c:v>
                </c:pt>
              </c:strCache>
            </c:strRef>
          </c:tx>
          <c:spPr>
            <a:ln w="38100" cap="rnd" cmpd="dbl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Sheet1!$C$7:$C$17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Sheet1!$D$7:$D$17</c:f>
              <c:numCache>
                <c:formatCode>General</c:formatCode>
                <c:ptCount val="11"/>
                <c:pt idx="0">
                  <c:v>3.5</c:v>
                </c:pt>
                <c:pt idx="1">
                  <c:v>21.1</c:v>
                </c:pt>
                <c:pt idx="2">
                  <c:v>43.7</c:v>
                </c:pt>
                <c:pt idx="3">
                  <c:v>19</c:v>
                </c:pt>
                <c:pt idx="4">
                  <c:v>7.7</c:v>
                </c:pt>
                <c:pt idx="5">
                  <c:v>3.5</c:v>
                </c:pt>
                <c:pt idx="6">
                  <c:v>1.4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Sheet1!$E$6</c:f>
              <c:strCache>
                <c:ptCount val="1"/>
                <c:pt idx="0">
                  <c:v>Indio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Sheet1!$C$7:$C$17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Sheet1!$E$7:$E$17</c:f>
              <c:numCache>
                <c:formatCode>General</c:formatCode>
                <c:ptCount val="11"/>
                <c:pt idx="0">
                  <c:v>0.2</c:v>
                </c:pt>
                <c:pt idx="1">
                  <c:v>1.5</c:v>
                </c:pt>
                <c:pt idx="2">
                  <c:v>17.5</c:v>
                </c:pt>
                <c:pt idx="3">
                  <c:v>26</c:v>
                </c:pt>
                <c:pt idx="4">
                  <c:v>18.5</c:v>
                </c:pt>
                <c:pt idx="5">
                  <c:v>20.3</c:v>
                </c:pt>
                <c:pt idx="6">
                  <c:v>10.199999999999999</c:v>
                </c:pt>
                <c:pt idx="7">
                  <c:v>4</c:v>
                </c:pt>
                <c:pt idx="8">
                  <c:v>1.2</c:v>
                </c:pt>
                <c:pt idx="9">
                  <c:v>0.6</c:v>
                </c:pt>
                <c:pt idx="10">
                  <c:v>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Sheet1!$F$6</c:f>
              <c:strCache>
                <c:ptCount val="1"/>
                <c:pt idx="0">
                  <c:v>Mulatto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Sheet1!$C$7:$C$17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Sheet1!$F$7:$F$17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17.100000000000001</c:v>
                </c:pt>
                <c:pt idx="3">
                  <c:v>21.3</c:v>
                </c:pt>
                <c:pt idx="4">
                  <c:v>15.9</c:v>
                </c:pt>
                <c:pt idx="5">
                  <c:v>19.5</c:v>
                </c:pt>
                <c:pt idx="6">
                  <c:v>10.4</c:v>
                </c:pt>
                <c:pt idx="7">
                  <c:v>6.1</c:v>
                </c:pt>
                <c:pt idx="8">
                  <c:v>5.5</c:v>
                </c:pt>
                <c:pt idx="9">
                  <c:v>0.6</c:v>
                </c:pt>
                <c:pt idx="10">
                  <c:v>0.6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Sheet1!$G$6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Sheet1!$C$7:$C$17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Sheet1!$G$7:$G$17</c:f>
              <c:numCache>
                <c:formatCode>General</c:formatCode>
                <c:ptCount val="11"/>
                <c:pt idx="0">
                  <c:v>0</c:v>
                </c:pt>
                <c:pt idx="1">
                  <c:v>0.7</c:v>
                </c:pt>
                <c:pt idx="2">
                  <c:v>1.3</c:v>
                </c:pt>
                <c:pt idx="3">
                  <c:v>3.3</c:v>
                </c:pt>
                <c:pt idx="4">
                  <c:v>6.5</c:v>
                </c:pt>
                <c:pt idx="5">
                  <c:v>19</c:v>
                </c:pt>
                <c:pt idx="6">
                  <c:v>22.9</c:v>
                </c:pt>
                <c:pt idx="7">
                  <c:v>24.8</c:v>
                </c:pt>
                <c:pt idx="8">
                  <c:v>13.1</c:v>
                </c:pt>
                <c:pt idx="9">
                  <c:v>7.2</c:v>
                </c:pt>
                <c:pt idx="10">
                  <c:v>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767936"/>
        <c:axId val="219769472"/>
      </c:lineChart>
      <c:catAx>
        <c:axId val="21976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769472"/>
        <c:crosses val="autoZero"/>
        <c:auto val="1"/>
        <c:lblAlgn val="ctr"/>
        <c:lblOffset val="100"/>
        <c:noMultiLvlLbl val="0"/>
      </c:catAx>
      <c:valAx>
        <c:axId val="219769472"/>
        <c:scaling>
          <c:orientation val="minMax"/>
          <c:max val="44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9767936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Colombia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Sheet1!$D$55</c:f>
              <c:strCache>
                <c:ptCount val="1"/>
                <c:pt idx="0">
                  <c:v>Indigenous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Sheet1!$C$56:$C$66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Sheet1!$D$56:$D$66</c:f>
              <c:numCache>
                <c:formatCode>General</c:formatCode>
                <c:ptCount val="11"/>
                <c:pt idx="0">
                  <c:v>0</c:v>
                </c:pt>
                <c:pt idx="1">
                  <c:v>7.55</c:v>
                </c:pt>
                <c:pt idx="2">
                  <c:v>31.13</c:v>
                </c:pt>
                <c:pt idx="3">
                  <c:v>23.58</c:v>
                </c:pt>
                <c:pt idx="4">
                  <c:v>22.64</c:v>
                </c:pt>
                <c:pt idx="5">
                  <c:v>13.21</c:v>
                </c:pt>
                <c:pt idx="6">
                  <c:v>0.94</c:v>
                </c:pt>
                <c:pt idx="7">
                  <c:v>0.94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Sheet1!$E$55</c:f>
              <c:strCache>
                <c:ptCount val="1"/>
                <c:pt idx="0">
                  <c:v>Afro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numRef>
              <c:f>Sheet1!$C$56:$C$66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Sheet1!$E$56:$E$66</c:f>
              <c:numCache>
                <c:formatCode>General</c:formatCode>
                <c:ptCount val="11"/>
                <c:pt idx="0">
                  <c:v>1.1299999999999999</c:v>
                </c:pt>
                <c:pt idx="1">
                  <c:v>1.64</c:v>
                </c:pt>
                <c:pt idx="2">
                  <c:v>6.42</c:v>
                </c:pt>
                <c:pt idx="3">
                  <c:v>11.32</c:v>
                </c:pt>
                <c:pt idx="4">
                  <c:v>16.23</c:v>
                </c:pt>
                <c:pt idx="5">
                  <c:v>17.36</c:v>
                </c:pt>
                <c:pt idx="6">
                  <c:v>10.57</c:v>
                </c:pt>
                <c:pt idx="7">
                  <c:v>15.47</c:v>
                </c:pt>
                <c:pt idx="8">
                  <c:v>9.81</c:v>
                </c:pt>
                <c:pt idx="9">
                  <c:v>7.17</c:v>
                </c:pt>
                <c:pt idx="10">
                  <c:v>1.89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Sheet1!$F$55</c:f>
              <c:strCache>
                <c:ptCount val="1"/>
                <c:pt idx="0">
                  <c:v>None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Sheet1!$C$56:$C$66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Sheet1!$F$56:$F$66</c:f>
              <c:numCache>
                <c:formatCode>General</c:formatCode>
                <c:ptCount val="11"/>
                <c:pt idx="0">
                  <c:v>0.81</c:v>
                </c:pt>
                <c:pt idx="1">
                  <c:v>11.43</c:v>
                </c:pt>
                <c:pt idx="2">
                  <c:v>32.69</c:v>
                </c:pt>
                <c:pt idx="3">
                  <c:v>26.25</c:v>
                </c:pt>
                <c:pt idx="4">
                  <c:v>19.32</c:v>
                </c:pt>
                <c:pt idx="5">
                  <c:v>7.41</c:v>
                </c:pt>
                <c:pt idx="6">
                  <c:v>1.1299999999999999</c:v>
                </c:pt>
                <c:pt idx="7">
                  <c:v>0.48</c:v>
                </c:pt>
                <c:pt idx="8">
                  <c:v>0.32</c:v>
                </c:pt>
                <c:pt idx="9">
                  <c:v>0.16</c:v>
                </c:pt>
                <c:pt idx="1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797760"/>
        <c:axId val="219811840"/>
      </c:lineChart>
      <c:catAx>
        <c:axId val="21979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811840"/>
        <c:crosses val="autoZero"/>
        <c:auto val="1"/>
        <c:lblAlgn val="ctr"/>
        <c:lblOffset val="100"/>
        <c:noMultiLvlLbl val="0"/>
      </c:catAx>
      <c:valAx>
        <c:axId val="219811840"/>
        <c:scaling>
          <c:orientation val="minMax"/>
          <c:max val="4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7977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/>
              <a:t>Ecuador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Sheet1!$D$75</c:f>
              <c:strCache>
                <c:ptCount val="1"/>
                <c:pt idx="0">
                  <c:v>White</c:v>
                </c:pt>
              </c:strCache>
            </c:strRef>
          </c:tx>
          <c:spPr>
            <a:ln w="38100" cap="rnd" cmpd="dbl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Sheet1!$C$76:$C$86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Sheet1!$D$76:$D$86</c:f>
              <c:numCache>
                <c:formatCode>General</c:formatCode>
                <c:ptCount val="11"/>
                <c:pt idx="0">
                  <c:v>5.26</c:v>
                </c:pt>
                <c:pt idx="1">
                  <c:v>25.99</c:v>
                </c:pt>
                <c:pt idx="2">
                  <c:v>44.08</c:v>
                </c:pt>
                <c:pt idx="3">
                  <c:v>16.12</c:v>
                </c:pt>
                <c:pt idx="4">
                  <c:v>4.28</c:v>
                </c:pt>
                <c:pt idx="5">
                  <c:v>2.63</c:v>
                </c:pt>
                <c:pt idx="6">
                  <c:v>0.66</c:v>
                </c:pt>
                <c:pt idx="7">
                  <c:v>0.33</c:v>
                </c:pt>
                <c:pt idx="8">
                  <c:v>0.66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Sheet1!$E$75</c:f>
              <c:strCache>
                <c:ptCount val="1"/>
                <c:pt idx="0">
                  <c:v>Mestizo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Sheet1!$C$76:$C$86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Sheet1!$E$76:$E$86</c:f>
              <c:numCache>
                <c:formatCode>General</c:formatCode>
                <c:ptCount val="11"/>
                <c:pt idx="0">
                  <c:v>0.66</c:v>
                </c:pt>
                <c:pt idx="1">
                  <c:v>6.07</c:v>
                </c:pt>
                <c:pt idx="2">
                  <c:v>24.04</c:v>
                </c:pt>
                <c:pt idx="3">
                  <c:v>33.47</c:v>
                </c:pt>
                <c:pt idx="4">
                  <c:v>23.05</c:v>
                </c:pt>
                <c:pt idx="5">
                  <c:v>9.6399999999999988</c:v>
                </c:pt>
                <c:pt idx="6">
                  <c:v>2.17</c:v>
                </c:pt>
                <c:pt idx="7">
                  <c:v>0.53</c:v>
                </c:pt>
                <c:pt idx="8">
                  <c:v>0.25</c:v>
                </c:pt>
                <c:pt idx="9">
                  <c:v>0.08</c:v>
                </c:pt>
                <c:pt idx="10">
                  <c:v>0.04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Sheet1!$F$75</c:f>
              <c:strCache>
                <c:ptCount val="1"/>
                <c:pt idx="0">
                  <c:v>Indigenous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Sheet1!$C$76:$C$86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Sheet1!$F$76:$F$86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9.68</c:v>
                </c:pt>
                <c:pt idx="3">
                  <c:v>40</c:v>
                </c:pt>
                <c:pt idx="4">
                  <c:v>26.88</c:v>
                </c:pt>
                <c:pt idx="5">
                  <c:v>17.2</c:v>
                </c:pt>
                <c:pt idx="6">
                  <c:v>6.45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Sheet1!$G$75</c:f>
              <c:strCache>
                <c:ptCount val="1"/>
                <c:pt idx="0">
                  <c:v>Afro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numRef>
              <c:f>Sheet1!$C$76:$C$86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Sheet1!$G$76:$G$86</c:f>
              <c:numCache>
                <c:formatCode>General</c:formatCode>
                <c:ptCount val="11"/>
                <c:pt idx="0">
                  <c:v>0.79</c:v>
                </c:pt>
                <c:pt idx="1">
                  <c:v>1.57</c:v>
                </c:pt>
                <c:pt idx="2">
                  <c:v>5.51</c:v>
                </c:pt>
                <c:pt idx="3">
                  <c:v>7.09</c:v>
                </c:pt>
                <c:pt idx="4">
                  <c:v>13.39</c:v>
                </c:pt>
                <c:pt idx="5">
                  <c:v>15.75</c:v>
                </c:pt>
                <c:pt idx="6">
                  <c:v>13.39</c:v>
                </c:pt>
                <c:pt idx="7">
                  <c:v>21.26</c:v>
                </c:pt>
                <c:pt idx="8">
                  <c:v>10.24</c:v>
                </c:pt>
                <c:pt idx="9">
                  <c:v>6.3</c:v>
                </c:pt>
                <c:pt idx="10">
                  <c:v>4.72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865472"/>
        <c:axId val="219867008"/>
      </c:lineChart>
      <c:catAx>
        <c:axId val="21986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867008"/>
        <c:crosses val="autoZero"/>
        <c:auto val="1"/>
        <c:lblAlgn val="ctr"/>
        <c:lblOffset val="100"/>
        <c:noMultiLvlLbl val="0"/>
      </c:catAx>
      <c:valAx>
        <c:axId val="219867008"/>
        <c:scaling>
          <c:orientation val="minMax"/>
          <c:max val="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8654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/>
              <a:t>Guatemala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Sheet1!$D$92</c:f>
              <c:strCache>
                <c:ptCount val="1"/>
                <c:pt idx="0">
                  <c:v>Indigenous</c:v>
                </c:pt>
              </c:strCache>
            </c:strRef>
          </c:tx>
          <c:spPr>
            <a:ln w="28575" cap="rnd" cmpd="sng" algn="ctr">
              <a:solidFill>
                <a:srgbClr val="0D0D0D"/>
              </a:solidFill>
              <a:prstDash val="sysDash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Sheet1!$C$93:$C$103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Sheet1!$D$93:$D$103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2.76</c:v>
                </c:pt>
                <c:pt idx="3">
                  <c:v>17.32</c:v>
                </c:pt>
                <c:pt idx="4">
                  <c:v>34.06</c:v>
                </c:pt>
                <c:pt idx="5">
                  <c:v>33.07</c:v>
                </c:pt>
                <c:pt idx="6">
                  <c:v>9.84</c:v>
                </c:pt>
                <c:pt idx="7">
                  <c:v>2.76</c:v>
                </c:pt>
                <c:pt idx="8">
                  <c:v>0.2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Sheet1!$E$92</c:f>
              <c:strCache>
                <c:ptCount val="1"/>
                <c:pt idx="0">
                  <c:v>Non-Indigenous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cat>
            <c:numRef>
              <c:f>Sheet1!$C$93:$C$103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Sheet1!$E$93:$E$103</c:f>
              <c:numCache>
                <c:formatCode>General</c:formatCode>
                <c:ptCount val="11"/>
                <c:pt idx="0">
                  <c:v>0</c:v>
                </c:pt>
                <c:pt idx="1">
                  <c:v>2.92</c:v>
                </c:pt>
                <c:pt idx="2">
                  <c:v>17.02</c:v>
                </c:pt>
                <c:pt idx="3">
                  <c:v>27.04</c:v>
                </c:pt>
                <c:pt idx="4">
                  <c:v>26.93</c:v>
                </c:pt>
                <c:pt idx="5">
                  <c:v>17.64</c:v>
                </c:pt>
                <c:pt idx="6">
                  <c:v>6.1599999999999966</c:v>
                </c:pt>
                <c:pt idx="7">
                  <c:v>2.19</c:v>
                </c:pt>
                <c:pt idx="8">
                  <c:v>0.1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945600"/>
        <c:axId val="219955584"/>
      </c:lineChart>
      <c:catAx>
        <c:axId val="21994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955584"/>
        <c:crosses val="autoZero"/>
        <c:auto val="1"/>
        <c:lblAlgn val="ctr"/>
        <c:lblOffset val="100"/>
        <c:noMultiLvlLbl val="0"/>
      </c:catAx>
      <c:valAx>
        <c:axId val="219955584"/>
        <c:scaling>
          <c:orientation val="minMax"/>
          <c:max val="45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99456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/>
              <a:t>Mexico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Sheet1!$D$113</c:f>
              <c:strCache>
                <c:ptCount val="1"/>
                <c:pt idx="0">
                  <c:v>Indigenous</c:v>
                </c:pt>
              </c:strCache>
            </c:strRef>
          </c:tx>
          <c:spPr>
            <a:ln w="28575" cap="rnd" cmpd="sng" algn="ctr">
              <a:solidFill>
                <a:sysClr val="windowText" lastClr="000000"/>
              </a:solidFill>
              <a:prstDash val="sysDash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Sheet1!$C$114:$C$124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Sheet1!$D$114:$D$124</c:f>
              <c:numCache>
                <c:formatCode>General</c:formatCode>
                <c:ptCount val="11"/>
                <c:pt idx="0">
                  <c:v>0</c:v>
                </c:pt>
                <c:pt idx="1">
                  <c:v>4.1199999999999974</c:v>
                </c:pt>
                <c:pt idx="2">
                  <c:v>11.34</c:v>
                </c:pt>
                <c:pt idx="3">
                  <c:v>25.26</c:v>
                </c:pt>
                <c:pt idx="4">
                  <c:v>24.74</c:v>
                </c:pt>
                <c:pt idx="5">
                  <c:v>24.74</c:v>
                </c:pt>
                <c:pt idx="6">
                  <c:v>7.22</c:v>
                </c:pt>
                <c:pt idx="7">
                  <c:v>1.03</c:v>
                </c:pt>
                <c:pt idx="8">
                  <c:v>1.55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Sheet1!$E$113</c:f>
              <c:strCache>
                <c:ptCount val="1"/>
                <c:pt idx="0">
                  <c:v>Non-Indigenous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numRef>
              <c:f>Sheet1!$C$114:$C$124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Sheet1!$E$114:$E$124</c:f>
              <c:numCache>
                <c:formatCode>General</c:formatCode>
                <c:ptCount val="11"/>
                <c:pt idx="0">
                  <c:v>0.88</c:v>
                </c:pt>
                <c:pt idx="1">
                  <c:v>4.72</c:v>
                </c:pt>
                <c:pt idx="2">
                  <c:v>21.68</c:v>
                </c:pt>
                <c:pt idx="3">
                  <c:v>30.83</c:v>
                </c:pt>
                <c:pt idx="4">
                  <c:v>21.68</c:v>
                </c:pt>
                <c:pt idx="5">
                  <c:v>13.42</c:v>
                </c:pt>
                <c:pt idx="6">
                  <c:v>5.01</c:v>
                </c:pt>
                <c:pt idx="7">
                  <c:v>1.18</c:v>
                </c:pt>
                <c:pt idx="8">
                  <c:v>0.28999999999999998</c:v>
                </c:pt>
                <c:pt idx="9">
                  <c:v>0.28999999999999998</c:v>
                </c:pt>
                <c:pt idx="1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017792"/>
        <c:axId val="220019328"/>
      </c:lineChart>
      <c:catAx>
        <c:axId val="22001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0019328"/>
        <c:crosses val="autoZero"/>
        <c:auto val="1"/>
        <c:lblAlgn val="ctr"/>
        <c:lblOffset val="100"/>
        <c:noMultiLvlLbl val="0"/>
      </c:catAx>
      <c:valAx>
        <c:axId val="220019328"/>
        <c:scaling>
          <c:orientation val="minMax"/>
          <c:max val="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0177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/>
              <a:t>Peru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Sheet1!$D$131</c:f>
              <c:strCache>
                <c:ptCount val="1"/>
                <c:pt idx="0">
                  <c:v>White</c:v>
                </c:pt>
              </c:strCache>
            </c:strRef>
          </c:tx>
          <c:spPr>
            <a:ln w="38100" cap="rnd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Sheet1!$C$132:$C$142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Sheet1!$D$132:$D$142</c:f>
              <c:numCache>
                <c:formatCode>General</c:formatCode>
                <c:ptCount val="11"/>
                <c:pt idx="0">
                  <c:v>7.03</c:v>
                </c:pt>
                <c:pt idx="1">
                  <c:v>20.309999999999999</c:v>
                </c:pt>
                <c:pt idx="2">
                  <c:v>41.41</c:v>
                </c:pt>
                <c:pt idx="3">
                  <c:v>19.53</c:v>
                </c:pt>
                <c:pt idx="4">
                  <c:v>10.94</c:v>
                </c:pt>
                <c:pt idx="5">
                  <c:v>0.78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Sheet1!$E$131</c:f>
              <c:strCache>
                <c:ptCount val="1"/>
                <c:pt idx="0">
                  <c:v>Mestizo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Sheet1!$C$132:$C$142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Sheet1!$E$132:$E$142</c:f>
              <c:numCache>
                <c:formatCode>General</c:formatCode>
                <c:ptCount val="11"/>
                <c:pt idx="0">
                  <c:v>0.11</c:v>
                </c:pt>
                <c:pt idx="1">
                  <c:v>3.48</c:v>
                </c:pt>
                <c:pt idx="2">
                  <c:v>14.96</c:v>
                </c:pt>
                <c:pt idx="3">
                  <c:v>27.08</c:v>
                </c:pt>
                <c:pt idx="4">
                  <c:v>31.82</c:v>
                </c:pt>
                <c:pt idx="5">
                  <c:v>15.38</c:v>
                </c:pt>
                <c:pt idx="6">
                  <c:v>5.1599999999999966</c:v>
                </c:pt>
                <c:pt idx="7">
                  <c:v>1.79</c:v>
                </c:pt>
                <c:pt idx="8">
                  <c:v>0.21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Sheet1!$F$131</c:f>
              <c:strCache>
                <c:ptCount val="1"/>
                <c:pt idx="0">
                  <c:v>Indigenous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Sheet1!$C$132:$C$142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Sheet1!$F$132:$F$142</c:f>
              <c:numCache>
                <c:formatCode>General</c:formatCode>
                <c:ptCount val="11"/>
                <c:pt idx="0">
                  <c:v>0</c:v>
                </c:pt>
                <c:pt idx="1">
                  <c:v>3.14</c:v>
                </c:pt>
                <c:pt idx="2">
                  <c:v>11.71</c:v>
                </c:pt>
                <c:pt idx="3">
                  <c:v>28</c:v>
                </c:pt>
                <c:pt idx="4">
                  <c:v>32</c:v>
                </c:pt>
                <c:pt idx="5">
                  <c:v>14.29</c:v>
                </c:pt>
                <c:pt idx="6">
                  <c:v>8.86</c:v>
                </c:pt>
                <c:pt idx="7">
                  <c:v>1.43</c:v>
                </c:pt>
                <c:pt idx="8">
                  <c:v>0.56999999999999995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Sheet1!$G$131</c:f>
              <c:strCache>
                <c:ptCount val="1"/>
                <c:pt idx="0">
                  <c:v>Black/Mulatto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numRef>
              <c:f>Sheet1!$C$132:$C$142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Sheet1!$G$132:$G$142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5.08</c:v>
                </c:pt>
                <c:pt idx="3">
                  <c:v>10.17</c:v>
                </c:pt>
                <c:pt idx="4">
                  <c:v>28.81</c:v>
                </c:pt>
                <c:pt idx="5">
                  <c:v>25.42</c:v>
                </c:pt>
                <c:pt idx="6">
                  <c:v>16.95</c:v>
                </c:pt>
                <c:pt idx="7">
                  <c:v>5.08</c:v>
                </c:pt>
                <c:pt idx="8">
                  <c:v>5.08</c:v>
                </c:pt>
                <c:pt idx="9">
                  <c:v>1.69</c:v>
                </c:pt>
                <c:pt idx="10">
                  <c:v>1.69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066944"/>
        <c:axId val="220068480"/>
      </c:lineChart>
      <c:catAx>
        <c:axId val="22006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0068480"/>
        <c:crosses val="autoZero"/>
        <c:auto val="1"/>
        <c:lblAlgn val="ctr"/>
        <c:lblOffset val="100"/>
        <c:noMultiLvlLbl val="0"/>
      </c:catAx>
      <c:valAx>
        <c:axId val="2200684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00669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Sheet1!$C$103</c:f>
              <c:strCache>
                <c:ptCount val="1"/>
                <c:pt idx="0">
                  <c:v>Non-indigenous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4.11522633744856E-3"/>
                  <c:y val="-2.5936599423631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Non-</a:t>
                    </a:r>
                    <a:r>
                      <a:rPr lang="en-US" sz="1200" dirty="0" err="1"/>
                      <a:t>Indig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881844380403459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Non-indig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088988928023699E-16"/>
                  <c:y val="-4.034582132564840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Non-indig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3045267489712E-3"/>
                  <c:y val="-4.610951008645530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Non-Indig, </a:t>
                    </a:r>
                  </a:p>
                  <a:p>
                    <a:r>
                      <a:rPr lang="en-US" sz="1200"/>
                      <a:t>non-Afro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cust"/>
            <c:noEndCap val="0"/>
            <c:plus>
              <c:numRef>
                <c:f>Sheet1!$D$110:$G$110</c:f>
                <c:numCache>
                  <c:formatCode>General</c:formatCode>
                  <c:ptCount val="4"/>
                  <c:pt idx="0">
                    <c:v>0.31380895559999999</c:v>
                  </c:pt>
                  <c:pt idx="1">
                    <c:v>0.34257246520000001</c:v>
                  </c:pt>
                  <c:pt idx="2">
                    <c:v>0.34985982360000001</c:v>
                  </c:pt>
                  <c:pt idx="3">
                    <c:v>0.39923537920000002</c:v>
                  </c:pt>
                </c:numCache>
              </c:numRef>
            </c:plus>
            <c:minus>
              <c:numRef>
                <c:f>Sheet1!$D$110:$G$110</c:f>
                <c:numCache>
                  <c:formatCode>General</c:formatCode>
                  <c:ptCount val="4"/>
                  <c:pt idx="0">
                    <c:v>0.31380895559999999</c:v>
                  </c:pt>
                  <c:pt idx="1">
                    <c:v>0.34257246520000001</c:v>
                  </c:pt>
                  <c:pt idx="2">
                    <c:v>0.34985982360000001</c:v>
                  </c:pt>
                  <c:pt idx="3">
                    <c:v>0.39923537920000002</c:v>
                  </c:pt>
                </c:numCache>
              </c:numRef>
            </c:minus>
          </c:errBars>
          <c:cat>
            <c:strRef>
              <c:f>Sheet1!$D$101:$G$101</c:f>
              <c:strCache>
                <c:ptCount val="4"/>
                <c:pt idx="0">
                  <c:v>Bolivia</c:v>
                </c:pt>
                <c:pt idx="1">
                  <c:v>Guatemala</c:v>
                </c:pt>
                <c:pt idx="2">
                  <c:v>Mexico</c:v>
                </c:pt>
                <c:pt idx="3">
                  <c:v>Colombia</c:v>
                </c:pt>
              </c:strCache>
            </c:strRef>
          </c:cat>
          <c:val>
            <c:numRef>
              <c:f>Sheet1!$D$103:$G$103</c:f>
              <c:numCache>
                <c:formatCode>General</c:formatCode>
                <c:ptCount val="4"/>
                <c:pt idx="0">
                  <c:v>11.2</c:v>
                </c:pt>
                <c:pt idx="1">
                  <c:v>8.01</c:v>
                </c:pt>
                <c:pt idx="2">
                  <c:v>8.64</c:v>
                </c:pt>
                <c:pt idx="3">
                  <c:v>9.6199999999999992</c:v>
                </c:pt>
              </c:numCache>
            </c:numRef>
          </c:val>
        </c:ser>
        <c:ser>
          <c:idx val="2"/>
          <c:order val="1"/>
          <c:tx>
            <c:strRef>
              <c:f>Sheet1!$C$104</c:f>
              <c:strCache>
                <c:ptCount val="1"/>
                <c:pt idx="0">
                  <c:v>Indigenous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8.2304526748970801E-3"/>
                  <c:y val="-2.5936599423631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Indig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4E-3"/>
                  <c:y val="-4.322766570605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Indig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304526748970402E-3"/>
                  <c:y val="-6.9164492046563303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Indig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9.798270893371760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Indig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cust"/>
            <c:noEndCap val="0"/>
            <c:plus>
              <c:numRef>
                <c:f>Sheet1!$D$112:$G$112</c:f>
                <c:numCache>
                  <c:formatCode>General</c:formatCode>
                  <c:ptCount val="4"/>
                  <c:pt idx="0">
                    <c:v>0.2574602688</c:v>
                  </c:pt>
                  <c:pt idx="1">
                    <c:v>0.45199385559999999</c:v>
                  </c:pt>
                  <c:pt idx="2">
                    <c:v>0.75682554079999997</c:v>
                  </c:pt>
                  <c:pt idx="3">
                    <c:v>0.98278790400000005</c:v>
                  </c:pt>
                </c:numCache>
              </c:numRef>
            </c:plus>
            <c:minus>
              <c:numRef>
                <c:f>Sheet1!$D$112:$G$112</c:f>
                <c:numCache>
                  <c:formatCode>General</c:formatCode>
                  <c:ptCount val="4"/>
                  <c:pt idx="0">
                    <c:v>0.2574602688</c:v>
                  </c:pt>
                  <c:pt idx="1">
                    <c:v>0.45199385559999999</c:v>
                  </c:pt>
                  <c:pt idx="2">
                    <c:v>0.75682554079999997</c:v>
                  </c:pt>
                  <c:pt idx="3">
                    <c:v>0.98278790400000005</c:v>
                  </c:pt>
                </c:numCache>
              </c:numRef>
            </c:minus>
          </c:errBars>
          <c:cat>
            <c:strRef>
              <c:f>Sheet1!$D$101:$G$101</c:f>
              <c:strCache>
                <c:ptCount val="4"/>
                <c:pt idx="0">
                  <c:v>Bolivia</c:v>
                </c:pt>
                <c:pt idx="1">
                  <c:v>Guatemala</c:v>
                </c:pt>
                <c:pt idx="2">
                  <c:v>Mexico</c:v>
                </c:pt>
                <c:pt idx="3">
                  <c:v>Colombia</c:v>
                </c:pt>
              </c:strCache>
            </c:strRef>
          </c:cat>
          <c:val>
            <c:numRef>
              <c:f>Sheet1!$D$104:$G$104</c:f>
              <c:numCache>
                <c:formatCode>General</c:formatCode>
                <c:ptCount val="4"/>
                <c:pt idx="0">
                  <c:v>9.0500000000000007</c:v>
                </c:pt>
                <c:pt idx="1">
                  <c:v>5.24</c:v>
                </c:pt>
                <c:pt idx="2">
                  <c:v>7.45</c:v>
                </c:pt>
                <c:pt idx="3">
                  <c:v>8.83</c:v>
                </c:pt>
              </c:numCache>
            </c:numRef>
          </c:val>
        </c:ser>
        <c:ser>
          <c:idx val="3"/>
          <c:order val="2"/>
          <c:tx>
            <c:strRef>
              <c:f>Sheet1!$C$105</c:f>
              <c:strCache>
                <c:ptCount val="1"/>
                <c:pt idx="0">
                  <c:v>Afro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283950617284E-3"/>
                  <c:y val="-6.260069436565389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Afro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cust"/>
            <c:noEndCap val="0"/>
            <c:plus>
              <c:numRef>
                <c:f>Sheet1!$G$116</c:f>
                <c:numCache>
                  <c:formatCode>General</c:formatCode>
                  <c:ptCount val="1"/>
                  <c:pt idx="0">
                    <c:v>0.59762160080000004</c:v>
                  </c:pt>
                </c:numCache>
              </c:numRef>
            </c:plus>
            <c:minus>
              <c:numRef>
                <c:f>Sheet1!$G$116</c:f>
                <c:numCache>
                  <c:formatCode>General</c:formatCode>
                  <c:ptCount val="1"/>
                  <c:pt idx="0">
                    <c:v>0.59762160080000004</c:v>
                  </c:pt>
                </c:numCache>
              </c:numRef>
            </c:minus>
          </c:errBars>
          <c:cat>
            <c:strRef>
              <c:f>Sheet1!$D$101:$G$101</c:f>
              <c:strCache>
                <c:ptCount val="4"/>
                <c:pt idx="0">
                  <c:v>Bolivia</c:v>
                </c:pt>
                <c:pt idx="1">
                  <c:v>Guatemala</c:v>
                </c:pt>
                <c:pt idx="2">
                  <c:v>Mexico</c:v>
                </c:pt>
                <c:pt idx="3">
                  <c:v>Colombia</c:v>
                </c:pt>
              </c:strCache>
            </c:strRef>
          </c:cat>
          <c:val>
            <c:numRef>
              <c:f>Sheet1!$D$105:$G$105</c:f>
              <c:numCache>
                <c:formatCode>General</c:formatCode>
                <c:ptCount val="4"/>
                <c:pt idx="3">
                  <c:v>9.0500000000000007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383680"/>
        <c:axId val="217385216"/>
      </c:barChart>
      <c:catAx>
        <c:axId val="217383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7385216"/>
        <c:crosses val="autoZero"/>
        <c:auto val="1"/>
        <c:lblAlgn val="ctr"/>
        <c:lblOffset val="100"/>
        <c:noMultiLvlLbl val="0"/>
      </c:catAx>
      <c:valAx>
        <c:axId val="217385216"/>
        <c:scaling>
          <c:orientation val="minMax"/>
          <c:min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73836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5679672900928E-2"/>
          <c:y val="3.6931818181818198E-2"/>
          <c:w val="0.90321780517800399"/>
          <c:h val="0.83806818181818199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15800415800414E-3"/>
                  <c:y val="-3.12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White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5800415800416E-3"/>
                  <c:y val="-4.829590193271299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Pardo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5800415800416E-3"/>
                  <c:y val="-3.693181818181819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Preto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7900207900208E-3"/>
                  <c:y val="-8.5227272727272693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White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4173592884223E-2"/>
                  <c:y val="-2.111650878370549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Indio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790020790021498E-3"/>
                  <c:y val="-7.9545454545454503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Mulato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3160083160083095E-3"/>
                  <c:y val="-7.9545454545454503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Negro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6229195623904006E-17"/>
                  <c:y val="-4.8295454545454503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White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07900207900208E-3"/>
                  <c:y val="-4.5454545454545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Mestizo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1580041580040802E-3"/>
                  <c:y val="-7.386363636363639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Indig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0790020790020002E-3"/>
                  <c:y val="-7.6704545454545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Afro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07900207900208E-3"/>
                  <c:y val="-8.238636363636360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White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6.7085885097696099E-3"/>
                  <c:y val="-4.138347565007639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Mestizo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2.07900207900208E-3"/>
                  <c:y val="-9.090909090909089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Indig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"/>
                  <c:y val="-9.659090909090910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Afro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Sheet1!$E$7:$E$24</c:f>
                <c:numCache>
                  <c:formatCode>General</c:formatCode>
                  <c:ptCount val="18"/>
                  <c:pt idx="0">
                    <c:v>-0.28864173240000002</c:v>
                  </c:pt>
                  <c:pt idx="1">
                    <c:v>-0.2346906352</c:v>
                  </c:pt>
                  <c:pt idx="2">
                    <c:v>-0.47731486039999999</c:v>
                  </c:pt>
                  <c:pt idx="4">
                    <c:v>-0.97482322840000002</c:v>
                  </c:pt>
                  <c:pt idx="5">
                    <c:v>-0.3372025944</c:v>
                  </c:pt>
                  <c:pt idx="6">
                    <c:v>-0.88534179999999996</c:v>
                  </c:pt>
                  <c:pt idx="7">
                    <c:v>-0.89217849559999995</c:v>
                  </c:pt>
                  <c:pt idx="9">
                    <c:v>-0.58013881239999998</c:v>
                  </c:pt>
                  <c:pt idx="10">
                    <c:v>-0.19328157800000001</c:v>
                  </c:pt>
                  <c:pt idx="11">
                    <c:v>-0.94828627880000005</c:v>
                  </c:pt>
                  <c:pt idx="12">
                    <c:v>-0.91295657320000001</c:v>
                  </c:pt>
                  <c:pt idx="14">
                    <c:v>-0.98878836560000005</c:v>
                  </c:pt>
                  <c:pt idx="15">
                    <c:v>-0.3471555724</c:v>
                  </c:pt>
                  <c:pt idx="16">
                    <c:v>-1.0295764752000001</c:v>
                  </c:pt>
                  <c:pt idx="17">
                    <c:v>-1.1316926711999999</c:v>
                  </c:pt>
                </c:numCache>
              </c:numRef>
            </c:plus>
            <c:minus>
              <c:numRef>
                <c:f>Sheet1!$E$7:$E$24</c:f>
                <c:numCache>
                  <c:formatCode>General</c:formatCode>
                  <c:ptCount val="18"/>
                  <c:pt idx="0">
                    <c:v>-0.28864173240000002</c:v>
                  </c:pt>
                  <c:pt idx="1">
                    <c:v>-0.2346906352</c:v>
                  </c:pt>
                  <c:pt idx="2">
                    <c:v>-0.47731486039999999</c:v>
                  </c:pt>
                  <c:pt idx="4">
                    <c:v>-0.97482322840000002</c:v>
                  </c:pt>
                  <c:pt idx="5">
                    <c:v>-0.3372025944</c:v>
                  </c:pt>
                  <c:pt idx="6">
                    <c:v>-0.88534179999999996</c:v>
                  </c:pt>
                  <c:pt idx="7">
                    <c:v>-0.89217849559999995</c:v>
                  </c:pt>
                  <c:pt idx="9">
                    <c:v>-0.58013881239999998</c:v>
                  </c:pt>
                  <c:pt idx="10">
                    <c:v>-0.19328157800000001</c:v>
                  </c:pt>
                  <c:pt idx="11">
                    <c:v>-0.94828627880000005</c:v>
                  </c:pt>
                  <c:pt idx="12">
                    <c:v>-0.91295657320000001</c:v>
                  </c:pt>
                  <c:pt idx="14">
                    <c:v>-0.98878836560000005</c:v>
                  </c:pt>
                  <c:pt idx="15">
                    <c:v>-0.3471555724</c:v>
                  </c:pt>
                  <c:pt idx="16">
                    <c:v>-1.0295764752000001</c:v>
                  </c:pt>
                  <c:pt idx="17">
                    <c:v>-1.1316926711999999</c:v>
                  </c:pt>
                </c:numCache>
              </c:numRef>
            </c:minus>
          </c:errBars>
          <c:cat>
            <c:multiLvlStrRef>
              <c:f>Sheet1!$B$7:$C$25</c:f>
              <c:multiLvlStrCache>
                <c:ptCount val="19"/>
                <c:lvl>
                  <c:pt idx="0">
                    <c:v>White</c:v>
                  </c:pt>
                  <c:pt idx="1">
                    <c:v>Pardo</c:v>
                  </c:pt>
                  <c:pt idx="2">
                    <c:v>Preto</c:v>
                  </c:pt>
                  <c:pt idx="3">
                    <c:v>.</c:v>
                  </c:pt>
                  <c:pt idx="4">
                    <c:v>White</c:v>
                  </c:pt>
                  <c:pt idx="5">
                    <c:v>Indio</c:v>
                  </c:pt>
                  <c:pt idx="6">
                    <c:v>Mulato</c:v>
                  </c:pt>
                  <c:pt idx="7">
                    <c:v>Negro</c:v>
                  </c:pt>
                  <c:pt idx="8">
                    <c:v>.</c:v>
                  </c:pt>
                  <c:pt idx="9">
                    <c:v>White</c:v>
                  </c:pt>
                  <c:pt idx="10">
                    <c:v>Mestizo</c:v>
                  </c:pt>
                  <c:pt idx="11">
                    <c:v>Indigenous</c:v>
                  </c:pt>
                  <c:pt idx="12">
                    <c:v>Afro</c:v>
                  </c:pt>
                  <c:pt idx="13">
                    <c:v>.</c:v>
                  </c:pt>
                  <c:pt idx="14">
                    <c:v>White</c:v>
                  </c:pt>
                  <c:pt idx="15">
                    <c:v>Mestizo</c:v>
                  </c:pt>
                  <c:pt idx="16">
                    <c:v>Indigenous</c:v>
                  </c:pt>
                  <c:pt idx="17">
                    <c:v>Afro</c:v>
                  </c:pt>
                  <c:pt idx="18">
                    <c:v>.</c:v>
                  </c:pt>
                </c:lvl>
                <c:lvl>
                  <c:pt idx="0">
                    <c:v>Brazil</c:v>
                  </c:pt>
                  <c:pt idx="4">
                    <c:v>DR</c:v>
                  </c:pt>
                  <c:pt idx="9">
                    <c:v>Ecuador</c:v>
                  </c:pt>
                  <c:pt idx="14">
                    <c:v>Peru</c:v>
                  </c:pt>
                </c:lvl>
              </c:multiLvlStrCache>
            </c:multiLvlStrRef>
          </c:cat>
          <c:val>
            <c:numRef>
              <c:f>Sheet1!$D$7:$D$25</c:f>
              <c:numCache>
                <c:formatCode>General</c:formatCode>
                <c:ptCount val="19"/>
                <c:pt idx="0">
                  <c:v>7.89</c:v>
                </c:pt>
                <c:pt idx="1">
                  <c:v>7.35</c:v>
                </c:pt>
                <c:pt idx="2">
                  <c:v>6.99</c:v>
                </c:pt>
                <c:pt idx="4">
                  <c:v>8.2100000000000009</c:v>
                </c:pt>
                <c:pt idx="5">
                  <c:v>7.9</c:v>
                </c:pt>
                <c:pt idx="6">
                  <c:v>10.57</c:v>
                </c:pt>
                <c:pt idx="7">
                  <c:v>7.76</c:v>
                </c:pt>
                <c:pt idx="9">
                  <c:v>9.48</c:v>
                </c:pt>
                <c:pt idx="10">
                  <c:v>9.91</c:v>
                </c:pt>
                <c:pt idx="11">
                  <c:v>8.0500000000000007</c:v>
                </c:pt>
                <c:pt idx="12">
                  <c:v>8.6399999999999988</c:v>
                </c:pt>
                <c:pt idx="14">
                  <c:v>11.78</c:v>
                </c:pt>
                <c:pt idx="15">
                  <c:v>11.3</c:v>
                </c:pt>
                <c:pt idx="16">
                  <c:v>9.75</c:v>
                </c:pt>
                <c:pt idx="17">
                  <c:v>11.04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17479424"/>
        <c:axId val="217505792"/>
      </c:barChart>
      <c:catAx>
        <c:axId val="217479424"/>
        <c:scaling>
          <c:orientation val="minMax"/>
        </c:scaling>
        <c:delete val="1"/>
        <c:axPos val="b"/>
        <c:majorTickMark val="out"/>
        <c:minorTickMark val="none"/>
        <c:tickLblPos val="nextTo"/>
        <c:crossAx val="217505792"/>
        <c:crosses val="autoZero"/>
        <c:auto val="1"/>
        <c:lblAlgn val="ctr"/>
        <c:lblOffset val="100"/>
        <c:noMultiLvlLbl val="0"/>
      </c:catAx>
      <c:valAx>
        <c:axId val="217505792"/>
        <c:scaling>
          <c:orientation val="minMax"/>
          <c:max val="12.9"/>
          <c:min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74794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Sheet1!$B$31</c:f>
              <c:strCache>
                <c:ptCount val="1"/>
                <c:pt idx="0">
                  <c:v>Light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Sheet1!$C$35:$J$35</c:f>
                <c:numCache>
                  <c:formatCode>General</c:formatCode>
                  <c:ptCount val="8"/>
                  <c:pt idx="0">
                    <c:v>-0.49149177560000001</c:v>
                  </c:pt>
                  <c:pt idx="1">
                    <c:v>-0.30066153039999999</c:v>
                  </c:pt>
                  <c:pt idx="2">
                    <c:v>-0.49927793440000001</c:v>
                  </c:pt>
                  <c:pt idx="3">
                    <c:v>-0.64802499999999996</c:v>
                  </c:pt>
                  <c:pt idx="4">
                    <c:v>-0.31787913080000002</c:v>
                  </c:pt>
                  <c:pt idx="5">
                    <c:v>-0.78619721880000004</c:v>
                  </c:pt>
                  <c:pt idx="6">
                    <c:v>-0.65774628639999999</c:v>
                  </c:pt>
                  <c:pt idx="7">
                    <c:v>-0.9074927008</c:v>
                  </c:pt>
                </c:numCache>
              </c:numRef>
            </c:plus>
            <c:minus>
              <c:numRef>
                <c:f>Sheet1!$C$35:$J$35</c:f>
                <c:numCache>
                  <c:formatCode>General</c:formatCode>
                  <c:ptCount val="8"/>
                  <c:pt idx="0">
                    <c:v>-0.49149177560000001</c:v>
                  </c:pt>
                  <c:pt idx="1">
                    <c:v>-0.30066153039999999</c:v>
                  </c:pt>
                  <c:pt idx="2">
                    <c:v>-0.49927793440000001</c:v>
                  </c:pt>
                  <c:pt idx="3">
                    <c:v>-0.64802499999999996</c:v>
                  </c:pt>
                  <c:pt idx="4">
                    <c:v>-0.31787913080000002</c:v>
                  </c:pt>
                  <c:pt idx="5">
                    <c:v>-0.78619721880000004</c:v>
                  </c:pt>
                  <c:pt idx="6">
                    <c:v>-0.65774628639999999</c:v>
                  </c:pt>
                  <c:pt idx="7">
                    <c:v>-0.9074927008</c:v>
                  </c:pt>
                </c:numCache>
              </c:numRef>
            </c:minus>
          </c:errBars>
          <c:cat>
            <c:strRef>
              <c:f>Sheet1!$C$30:$J$30</c:f>
              <c:strCache>
                <c:ptCount val="8"/>
                <c:pt idx="0">
                  <c:v>Bolivia</c:v>
                </c:pt>
                <c:pt idx="1">
                  <c:v>Brazil</c:v>
                </c:pt>
                <c:pt idx="2">
                  <c:v>Colombia</c:v>
                </c:pt>
                <c:pt idx="3">
                  <c:v>DR</c:v>
                </c:pt>
                <c:pt idx="4">
                  <c:v>Ecuador</c:v>
                </c:pt>
                <c:pt idx="5">
                  <c:v>Guatemala</c:v>
                </c:pt>
                <c:pt idx="6">
                  <c:v>Mexico</c:v>
                </c:pt>
                <c:pt idx="7">
                  <c:v>Peru</c:v>
                </c:pt>
              </c:strCache>
            </c:strRef>
          </c:cat>
          <c:val>
            <c:numRef>
              <c:f>Sheet1!$C$31:$J$31</c:f>
              <c:numCache>
                <c:formatCode>General</c:formatCode>
                <c:ptCount val="8"/>
                <c:pt idx="0">
                  <c:v>12</c:v>
                </c:pt>
                <c:pt idx="1">
                  <c:v>8.14</c:v>
                </c:pt>
                <c:pt idx="2">
                  <c:v>10.39</c:v>
                </c:pt>
                <c:pt idx="3">
                  <c:v>9</c:v>
                </c:pt>
                <c:pt idx="4">
                  <c:v>10.26</c:v>
                </c:pt>
                <c:pt idx="5">
                  <c:v>9.26</c:v>
                </c:pt>
                <c:pt idx="6">
                  <c:v>9.2899999999999991</c:v>
                </c:pt>
                <c:pt idx="7">
                  <c:v>11.89</c:v>
                </c:pt>
              </c:numCache>
            </c:numRef>
          </c:val>
        </c:ser>
        <c:ser>
          <c:idx val="1"/>
          <c:order val="1"/>
          <c:tx>
            <c:strRef>
              <c:f>Sheet1!$B$32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Sheet1!$C$37:$J$37</c:f>
                <c:numCache>
                  <c:formatCode>General</c:formatCode>
                  <c:ptCount val="8"/>
                  <c:pt idx="0">
                    <c:v>-0.29987233639999999</c:v>
                  </c:pt>
                  <c:pt idx="1">
                    <c:v>-0.25051661600000003</c:v>
                  </c:pt>
                  <c:pt idx="2">
                    <c:v>-0.46962736799999999</c:v>
                  </c:pt>
                  <c:pt idx="3">
                    <c:v>-0.45942394120000002</c:v>
                  </c:pt>
                  <c:pt idx="4">
                    <c:v>-0.24004412040000001</c:v>
                  </c:pt>
                  <c:pt idx="5">
                    <c:v>-0.39106990159999999</c:v>
                  </c:pt>
                  <c:pt idx="6">
                    <c:v>-0.44901933999999999</c:v>
                  </c:pt>
                  <c:pt idx="7">
                    <c:v>-0.3686959528</c:v>
                  </c:pt>
                </c:numCache>
              </c:numRef>
            </c:plus>
            <c:minus>
              <c:numRef>
                <c:f>Sheet1!$C$37:$J$37</c:f>
                <c:numCache>
                  <c:formatCode>General</c:formatCode>
                  <c:ptCount val="8"/>
                  <c:pt idx="0">
                    <c:v>-0.29987233639999999</c:v>
                  </c:pt>
                  <c:pt idx="1">
                    <c:v>-0.25051661600000003</c:v>
                  </c:pt>
                  <c:pt idx="2">
                    <c:v>-0.46962736799999999</c:v>
                  </c:pt>
                  <c:pt idx="3">
                    <c:v>-0.45942394120000002</c:v>
                  </c:pt>
                  <c:pt idx="4">
                    <c:v>-0.24004412040000001</c:v>
                  </c:pt>
                  <c:pt idx="5">
                    <c:v>-0.39106990159999999</c:v>
                  </c:pt>
                  <c:pt idx="6">
                    <c:v>-0.44901933999999999</c:v>
                  </c:pt>
                  <c:pt idx="7">
                    <c:v>-0.3686959528</c:v>
                  </c:pt>
                </c:numCache>
              </c:numRef>
            </c:minus>
          </c:errBars>
          <c:cat>
            <c:strRef>
              <c:f>Sheet1!$C$30:$J$30</c:f>
              <c:strCache>
                <c:ptCount val="8"/>
                <c:pt idx="0">
                  <c:v>Bolivia</c:v>
                </c:pt>
                <c:pt idx="1">
                  <c:v>Brazil</c:v>
                </c:pt>
                <c:pt idx="2">
                  <c:v>Colombia</c:v>
                </c:pt>
                <c:pt idx="3">
                  <c:v>DR</c:v>
                </c:pt>
                <c:pt idx="4">
                  <c:v>Ecuador</c:v>
                </c:pt>
                <c:pt idx="5">
                  <c:v>Guatemala</c:v>
                </c:pt>
                <c:pt idx="6">
                  <c:v>Mexico</c:v>
                </c:pt>
                <c:pt idx="7">
                  <c:v>Peru</c:v>
                </c:pt>
              </c:strCache>
            </c:strRef>
          </c:cat>
          <c:val>
            <c:numRef>
              <c:f>Sheet1!$C$32:$J$32</c:f>
              <c:numCache>
                <c:formatCode>General</c:formatCode>
                <c:ptCount val="8"/>
                <c:pt idx="0">
                  <c:v>9.8800000000000008</c:v>
                </c:pt>
                <c:pt idx="1">
                  <c:v>7.43</c:v>
                </c:pt>
                <c:pt idx="2">
                  <c:v>9.1</c:v>
                </c:pt>
                <c:pt idx="3">
                  <c:v>8.5399999999999991</c:v>
                </c:pt>
                <c:pt idx="4">
                  <c:v>9.65</c:v>
                </c:pt>
                <c:pt idx="5">
                  <c:v>7.71</c:v>
                </c:pt>
                <c:pt idx="6">
                  <c:v>8.33</c:v>
                </c:pt>
                <c:pt idx="7">
                  <c:v>10.96</c:v>
                </c:pt>
              </c:numCache>
            </c:numRef>
          </c:val>
        </c:ser>
        <c:ser>
          <c:idx val="2"/>
          <c:order val="2"/>
          <c:tx>
            <c:strRef>
              <c:f>Sheet1!$B$33</c:f>
              <c:strCache>
                <c:ptCount val="1"/>
                <c:pt idx="0">
                  <c:v>Dark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Sheet1!$C$40:$J$40</c:f>
                <c:numCache>
                  <c:formatCode>General</c:formatCode>
                  <c:ptCount val="8"/>
                  <c:pt idx="0">
                    <c:v>0.30870196</c:v>
                  </c:pt>
                  <c:pt idx="1">
                    <c:v>0.30117177719999999</c:v>
                  </c:pt>
                  <c:pt idx="2">
                    <c:v>0.66247419839999999</c:v>
                  </c:pt>
                  <c:pt idx="3">
                    <c:v>0.4347821744</c:v>
                  </c:pt>
                  <c:pt idx="4">
                    <c:v>0.43667771</c:v>
                  </c:pt>
                  <c:pt idx="5">
                    <c:v>0.42322501480000002</c:v>
                  </c:pt>
                  <c:pt idx="6">
                    <c:v>0.59198732600000004</c:v>
                  </c:pt>
                  <c:pt idx="7">
                    <c:v>0.56000000000000005</c:v>
                  </c:pt>
                </c:numCache>
              </c:numRef>
            </c:plus>
            <c:minus>
              <c:numRef>
                <c:f>Sheet1!$C$40:$J$40</c:f>
                <c:numCache>
                  <c:formatCode>General</c:formatCode>
                  <c:ptCount val="8"/>
                  <c:pt idx="0">
                    <c:v>0.30870196</c:v>
                  </c:pt>
                  <c:pt idx="1">
                    <c:v>0.30117177719999999</c:v>
                  </c:pt>
                  <c:pt idx="2">
                    <c:v>0.66247419839999999</c:v>
                  </c:pt>
                  <c:pt idx="3">
                    <c:v>0.4347821744</c:v>
                  </c:pt>
                  <c:pt idx="4">
                    <c:v>0.43667771</c:v>
                  </c:pt>
                  <c:pt idx="5">
                    <c:v>0.42322501480000002</c:v>
                  </c:pt>
                  <c:pt idx="6">
                    <c:v>0.59198732600000004</c:v>
                  </c:pt>
                  <c:pt idx="7">
                    <c:v>0.56000000000000005</c:v>
                  </c:pt>
                </c:numCache>
              </c:numRef>
            </c:minus>
          </c:errBars>
          <c:cat>
            <c:strRef>
              <c:f>Sheet1!$C$30:$J$30</c:f>
              <c:strCache>
                <c:ptCount val="8"/>
                <c:pt idx="0">
                  <c:v>Bolivia</c:v>
                </c:pt>
                <c:pt idx="1">
                  <c:v>Brazil</c:v>
                </c:pt>
                <c:pt idx="2">
                  <c:v>Colombia</c:v>
                </c:pt>
                <c:pt idx="3">
                  <c:v>DR</c:v>
                </c:pt>
                <c:pt idx="4">
                  <c:v>Ecuador</c:v>
                </c:pt>
                <c:pt idx="5">
                  <c:v>Guatemala</c:v>
                </c:pt>
                <c:pt idx="6">
                  <c:v>Mexico</c:v>
                </c:pt>
                <c:pt idx="7">
                  <c:v>Peru</c:v>
                </c:pt>
              </c:strCache>
            </c:strRef>
          </c:cat>
          <c:val>
            <c:numRef>
              <c:f>Sheet1!$C$33:$J$33</c:f>
              <c:numCache>
                <c:formatCode>General</c:formatCode>
                <c:ptCount val="8"/>
                <c:pt idx="0">
                  <c:v>8.51</c:v>
                </c:pt>
                <c:pt idx="1">
                  <c:v>6.78</c:v>
                </c:pt>
                <c:pt idx="2">
                  <c:v>8.4700000000000006</c:v>
                </c:pt>
                <c:pt idx="3">
                  <c:v>7.4</c:v>
                </c:pt>
                <c:pt idx="4">
                  <c:v>8.77</c:v>
                </c:pt>
                <c:pt idx="5">
                  <c:v>5.38</c:v>
                </c:pt>
                <c:pt idx="6">
                  <c:v>7.07</c:v>
                </c:pt>
                <c:pt idx="7">
                  <c:v>10.26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600128"/>
        <c:axId val="233601664"/>
      </c:barChart>
      <c:catAx>
        <c:axId val="233600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3601664"/>
        <c:crosses val="autoZero"/>
        <c:auto val="1"/>
        <c:lblAlgn val="ctr"/>
        <c:lblOffset val="100"/>
        <c:noMultiLvlLbl val="0"/>
      </c:catAx>
      <c:valAx>
        <c:axId val="233601664"/>
        <c:scaling>
          <c:orientation val="minMax"/>
          <c:max val="12.85"/>
          <c:min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36001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Educ!$A$5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Educ!$B$4:$F$4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Educ!$B$5:$F$5</c:f>
              <c:numCache>
                <c:formatCode>General</c:formatCode>
                <c:ptCount val="5"/>
                <c:pt idx="0">
                  <c:v>8.2917709999999971</c:v>
                </c:pt>
                <c:pt idx="1">
                  <c:v>8.5303430000000002</c:v>
                </c:pt>
                <c:pt idx="2">
                  <c:v>10.128069999999999</c:v>
                </c:pt>
                <c:pt idx="3">
                  <c:v>9.9180329999999994</c:v>
                </c:pt>
                <c:pt idx="4">
                  <c:v>11.17</c:v>
                </c:pt>
              </c:numCache>
            </c:numRef>
          </c:val>
        </c:ser>
        <c:ser>
          <c:idx val="1"/>
          <c:order val="1"/>
          <c:tx>
            <c:strRef>
              <c:f>Educ!$A$6</c:f>
              <c:strCache>
                <c:ptCount val="1"/>
                <c:pt idx="0">
                  <c:v>Mestizo</c:v>
                </c:pt>
              </c:strCache>
            </c:strRef>
          </c:tx>
          <c:invertIfNegative val="0"/>
          <c:cat>
            <c:strRef>
              <c:f>Educ!$B$4:$F$4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Educ!$B$6:$F$6</c:f>
              <c:numCache>
                <c:formatCode>General</c:formatCode>
                <c:ptCount val="5"/>
                <c:pt idx="1">
                  <c:v>9.35</c:v>
                </c:pt>
                <c:pt idx="2">
                  <c:v>10.526770000000001</c:v>
                </c:pt>
                <c:pt idx="3">
                  <c:v>10.29392</c:v>
                </c:pt>
                <c:pt idx="4">
                  <c:v>11.22</c:v>
                </c:pt>
              </c:numCache>
            </c:numRef>
          </c:val>
        </c:ser>
        <c:ser>
          <c:idx val="2"/>
          <c:order val="2"/>
          <c:tx>
            <c:strRef>
              <c:f>Educ!$A$7</c:f>
              <c:strCache>
                <c:ptCount val="1"/>
                <c:pt idx="0">
                  <c:v>Indigenous</c:v>
                </c:pt>
              </c:strCache>
            </c:strRef>
          </c:tx>
          <c:invertIfNegative val="0"/>
          <c:cat>
            <c:strRef>
              <c:f>Educ!$B$4:$F$4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Educ!$B$7:$F$7</c:f>
              <c:numCache>
                <c:formatCode>General</c:formatCode>
                <c:ptCount val="5"/>
                <c:pt idx="0">
                  <c:v>7.3650789999999997</c:v>
                </c:pt>
                <c:pt idx="1">
                  <c:v>6.855721</c:v>
                </c:pt>
                <c:pt idx="2">
                  <c:v>8.6818179999999963</c:v>
                </c:pt>
                <c:pt idx="3">
                  <c:v>8.4673909999999992</c:v>
                </c:pt>
                <c:pt idx="4">
                  <c:v>9.81</c:v>
                </c:pt>
              </c:numCache>
            </c:numRef>
          </c:val>
        </c:ser>
        <c:ser>
          <c:idx val="3"/>
          <c:order val="3"/>
          <c:tx>
            <c:strRef>
              <c:f>Educ!$A$8</c:f>
              <c:strCache>
                <c:ptCount val="1"/>
                <c:pt idx="0">
                  <c:v>Mulatto/Pardo</c:v>
                </c:pt>
              </c:strCache>
            </c:strRef>
          </c:tx>
          <c:invertIfNegative val="0"/>
          <c:cat>
            <c:strRef>
              <c:f>Educ!$B$4:$F$4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Educ!$B$8:$F$8</c:f>
              <c:numCache>
                <c:formatCode>General</c:formatCode>
                <c:ptCount val="5"/>
                <c:pt idx="0">
                  <c:v>7.8084169999999746</c:v>
                </c:pt>
                <c:pt idx="2">
                  <c:v>10.34737</c:v>
                </c:pt>
                <c:pt idx="3">
                  <c:v>8.8983050000000006</c:v>
                </c:pt>
                <c:pt idx="4">
                  <c:v>10.9</c:v>
                </c:pt>
              </c:numCache>
            </c:numRef>
          </c:val>
        </c:ser>
        <c:ser>
          <c:idx val="4"/>
          <c:order val="4"/>
          <c:tx>
            <c:strRef>
              <c:f>Educ!$A$9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Educ!$B$4:$F$4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Educ!$B$9:$F$9</c:f>
              <c:numCache>
                <c:formatCode>General</c:formatCode>
                <c:ptCount val="5"/>
                <c:pt idx="0">
                  <c:v>7.5225459999999744</c:v>
                </c:pt>
                <c:pt idx="2">
                  <c:v>9.5519999999999996</c:v>
                </c:pt>
                <c:pt idx="3">
                  <c:v>9.0882349999999992</c:v>
                </c:pt>
                <c:pt idx="4">
                  <c:v>10.16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599360"/>
        <c:axId val="217609344"/>
      </c:barChart>
      <c:catAx>
        <c:axId val="217599360"/>
        <c:scaling>
          <c:orientation val="minMax"/>
        </c:scaling>
        <c:delete val="0"/>
        <c:axPos val="b"/>
        <c:majorTickMark val="out"/>
        <c:minorTickMark val="none"/>
        <c:tickLblPos val="nextTo"/>
        <c:crossAx val="217609344"/>
        <c:crosses val="autoZero"/>
        <c:auto val="1"/>
        <c:lblAlgn val="ctr"/>
        <c:lblOffset val="100"/>
        <c:noMultiLvlLbl val="0"/>
      </c:catAx>
      <c:valAx>
        <c:axId val="217609344"/>
        <c:scaling>
          <c:orientation val="minMax"/>
          <c:max val="1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75993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Mexico:</a:t>
            </a:r>
            <a:r>
              <a:rPr lang="en-US" dirty="0" smtClean="0"/>
              <a:t> 4</a:t>
            </a:r>
            <a:r>
              <a:rPr lang="en-US" baseline="0" dirty="0" smtClean="0"/>
              <a:t> Pueblos</a:t>
            </a:r>
            <a:r>
              <a:rPr lang="en-US" dirty="0" smtClean="0"/>
              <a:t> </a:t>
            </a:r>
            <a:r>
              <a:rPr lang="en-US" dirty="0" err="1"/>
              <a:t>Indigenas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'Indig identity or language'!$B$79</c:f>
              <c:strCache>
                <c:ptCount val="1"/>
                <c:pt idx="0">
                  <c:v>Nahuatl</c:v>
                </c:pt>
              </c:strCache>
            </c:strRef>
          </c:tx>
          <c:invertIfNegative val="0"/>
          <c:cat>
            <c:strRef>
              <c:f>'Indig identity or language'!$A$80:$A$82</c:f>
              <c:strCache>
                <c:ptCount val="3"/>
                <c:pt idx="0">
                  <c:v>Se considera indigena*</c:v>
                </c:pt>
                <c:pt idx="1">
                  <c:v>Habla idioma</c:v>
                </c:pt>
                <c:pt idx="2">
                  <c:v>Cualquiera de los padres es X</c:v>
                </c:pt>
              </c:strCache>
            </c:strRef>
          </c:cat>
          <c:val>
            <c:numRef>
              <c:f>'Indig identity or language'!$B$80:$B$82</c:f>
              <c:numCache>
                <c:formatCode>General</c:formatCode>
                <c:ptCount val="3"/>
                <c:pt idx="0">
                  <c:v>54.41</c:v>
                </c:pt>
                <c:pt idx="1">
                  <c:v>52.94</c:v>
                </c:pt>
                <c:pt idx="2">
                  <c:v>61.76</c:v>
                </c:pt>
              </c:numCache>
            </c:numRef>
          </c:val>
        </c:ser>
        <c:ser>
          <c:idx val="1"/>
          <c:order val="1"/>
          <c:tx>
            <c:strRef>
              <c:f>'Indig identity or language'!$C$79</c:f>
              <c:strCache>
                <c:ptCount val="1"/>
                <c:pt idx="0">
                  <c:v>Maya</c:v>
                </c:pt>
              </c:strCache>
            </c:strRef>
          </c:tx>
          <c:invertIfNegative val="0"/>
          <c:cat>
            <c:strRef>
              <c:f>'Indig identity or language'!$A$80:$A$82</c:f>
              <c:strCache>
                <c:ptCount val="3"/>
                <c:pt idx="0">
                  <c:v>Se considera indigena*</c:v>
                </c:pt>
                <c:pt idx="1">
                  <c:v>Habla idioma</c:v>
                </c:pt>
                <c:pt idx="2">
                  <c:v>Cualquiera de los padres es X</c:v>
                </c:pt>
              </c:strCache>
            </c:strRef>
          </c:cat>
          <c:val>
            <c:numRef>
              <c:f>'Indig identity or language'!$C$80:$C$82</c:f>
              <c:numCache>
                <c:formatCode>General</c:formatCode>
                <c:ptCount val="3"/>
                <c:pt idx="0">
                  <c:v>14.29</c:v>
                </c:pt>
                <c:pt idx="1">
                  <c:v>21.43</c:v>
                </c:pt>
                <c:pt idx="2">
                  <c:v>26.19</c:v>
                </c:pt>
              </c:numCache>
            </c:numRef>
          </c:val>
        </c:ser>
        <c:ser>
          <c:idx val="2"/>
          <c:order val="2"/>
          <c:tx>
            <c:strRef>
              <c:f>'Indig identity or language'!$D$79</c:f>
              <c:strCache>
                <c:ptCount val="1"/>
                <c:pt idx="0">
                  <c:v>Zapoteco</c:v>
                </c:pt>
              </c:strCache>
            </c:strRef>
          </c:tx>
          <c:invertIfNegative val="0"/>
          <c:cat>
            <c:strRef>
              <c:f>'Indig identity or language'!$A$80:$A$82</c:f>
              <c:strCache>
                <c:ptCount val="3"/>
                <c:pt idx="0">
                  <c:v>Se considera indigena*</c:v>
                </c:pt>
                <c:pt idx="1">
                  <c:v>Habla idioma</c:v>
                </c:pt>
                <c:pt idx="2">
                  <c:v>Cualquiera de los padres es X</c:v>
                </c:pt>
              </c:strCache>
            </c:strRef>
          </c:cat>
          <c:val>
            <c:numRef>
              <c:f>'Indig identity or language'!$D$80:$D$82</c:f>
              <c:numCache>
                <c:formatCode>General</c:formatCode>
                <c:ptCount val="3"/>
                <c:pt idx="0">
                  <c:v>21.43</c:v>
                </c:pt>
                <c:pt idx="1">
                  <c:v>28.57</c:v>
                </c:pt>
                <c:pt idx="2">
                  <c:v>28.57</c:v>
                </c:pt>
              </c:numCache>
            </c:numRef>
          </c:val>
        </c:ser>
        <c:ser>
          <c:idx val="3"/>
          <c:order val="3"/>
          <c:tx>
            <c:strRef>
              <c:f>'Indig identity or language'!$E$79</c:f>
              <c:strCache>
                <c:ptCount val="1"/>
                <c:pt idx="0">
                  <c:v>Mixteco</c:v>
                </c:pt>
              </c:strCache>
            </c:strRef>
          </c:tx>
          <c:invertIfNegative val="0"/>
          <c:cat>
            <c:strRef>
              <c:f>'Indig identity or language'!$A$80:$A$82</c:f>
              <c:strCache>
                <c:ptCount val="3"/>
                <c:pt idx="0">
                  <c:v>Se considera indigena*</c:v>
                </c:pt>
                <c:pt idx="1">
                  <c:v>Habla idioma</c:v>
                </c:pt>
                <c:pt idx="2">
                  <c:v>Cualquiera de los padres es X</c:v>
                </c:pt>
              </c:strCache>
            </c:strRef>
          </c:cat>
          <c:val>
            <c:numRef>
              <c:f>'Indig identity or language'!$E$80:$E$82</c:f>
              <c:numCache>
                <c:formatCode>General</c:formatCode>
                <c:ptCount val="3"/>
                <c:pt idx="0">
                  <c:v>44.83</c:v>
                </c:pt>
                <c:pt idx="1">
                  <c:v>58.62</c:v>
                </c:pt>
                <c:pt idx="2">
                  <c:v>51.72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282432"/>
        <c:axId val="217283968"/>
      </c:barChart>
      <c:catAx>
        <c:axId val="2172824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7283968"/>
        <c:crosses val="autoZero"/>
        <c:auto val="1"/>
        <c:lblAlgn val="ctr"/>
        <c:lblOffset val="100"/>
        <c:noMultiLvlLbl val="0"/>
      </c:catAx>
      <c:valAx>
        <c:axId val="21728396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72824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Income!$A$8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Income!$B$7:$F$7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Income!$B$8:$F$8</c:f>
              <c:numCache>
                <c:formatCode>General</c:formatCode>
                <c:ptCount val="5"/>
                <c:pt idx="0">
                  <c:v>3.0874320000000002</c:v>
                </c:pt>
                <c:pt idx="1">
                  <c:v>4.2378220000000004</c:v>
                </c:pt>
                <c:pt idx="2">
                  <c:v>4.5488600000000003</c:v>
                </c:pt>
                <c:pt idx="3">
                  <c:v>4.0109490000000001</c:v>
                </c:pt>
                <c:pt idx="4">
                  <c:v>5.3230239999999966</c:v>
                </c:pt>
              </c:numCache>
            </c:numRef>
          </c:val>
        </c:ser>
        <c:ser>
          <c:idx val="1"/>
          <c:order val="1"/>
          <c:tx>
            <c:strRef>
              <c:f>Income!$A$9</c:f>
              <c:strCache>
                <c:ptCount val="1"/>
                <c:pt idx="0">
                  <c:v>Mestizo</c:v>
                </c:pt>
              </c:strCache>
            </c:strRef>
          </c:tx>
          <c:invertIfNegative val="0"/>
          <c:cat>
            <c:strRef>
              <c:f>Income!$B$7:$F$7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Income!$B$9:$F$9</c:f>
              <c:numCache>
                <c:formatCode>General</c:formatCode>
                <c:ptCount val="5"/>
                <c:pt idx="1">
                  <c:v>4.6355079999999997</c:v>
                </c:pt>
                <c:pt idx="2">
                  <c:v>4.5767790000000002</c:v>
                </c:pt>
                <c:pt idx="3">
                  <c:v>4.3626899999999997</c:v>
                </c:pt>
                <c:pt idx="4">
                  <c:v>5.5536719999999997</c:v>
                </c:pt>
              </c:numCache>
            </c:numRef>
          </c:val>
        </c:ser>
        <c:ser>
          <c:idx val="2"/>
          <c:order val="2"/>
          <c:tx>
            <c:strRef>
              <c:f>Income!$A$10</c:f>
              <c:strCache>
                <c:ptCount val="1"/>
                <c:pt idx="0">
                  <c:v>Indigenous</c:v>
                </c:pt>
              </c:strCache>
            </c:strRef>
          </c:tx>
          <c:invertIfNegative val="0"/>
          <c:cat>
            <c:strRef>
              <c:f>Income!$B$7:$F$7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Income!$B$10:$F$10</c:f>
              <c:numCache>
                <c:formatCode>General</c:formatCode>
                <c:ptCount val="5"/>
                <c:pt idx="0">
                  <c:v>2.627119</c:v>
                </c:pt>
                <c:pt idx="1">
                  <c:v>3.5816330000000001</c:v>
                </c:pt>
                <c:pt idx="2">
                  <c:v>4.1126760000000004</c:v>
                </c:pt>
                <c:pt idx="3">
                  <c:v>3.7865169999999999</c:v>
                </c:pt>
                <c:pt idx="4">
                  <c:v>4.8240739999999747</c:v>
                </c:pt>
              </c:numCache>
            </c:numRef>
          </c:val>
        </c:ser>
        <c:ser>
          <c:idx val="3"/>
          <c:order val="3"/>
          <c:tx>
            <c:strRef>
              <c:f>Income!$A$11</c:f>
              <c:strCache>
                <c:ptCount val="1"/>
                <c:pt idx="0">
                  <c:v>Mulatto/Pardo</c:v>
                </c:pt>
              </c:strCache>
            </c:strRef>
          </c:tx>
          <c:invertIfNegative val="0"/>
          <c:cat>
            <c:strRef>
              <c:f>Income!$B$7:$F$7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Income!$B$11:$F$11</c:f>
              <c:numCache>
                <c:formatCode>General</c:formatCode>
                <c:ptCount val="5"/>
                <c:pt idx="0">
                  <c:v>2.4581379999999999</c:v>
                </c:pt>
                <c:pt idx="2">
                  <c:v>4.5454549999999996</c:v>
                </c:pt>
                <c:pt idx="3">
                  <c:v>3.9444439999999998</c:v>
                </c:pt>
                <c:pt idx="4">
                  <c:v>5.2380950000000004</c:v>
                </c:pt>
              </c:numCache>
            </c:numRef>
          </c:val>
        </c:ser>
        <c:ser>
          <c:idx val="4"/>
          <c:order val="4"/>
          <c:tx>
            <c:strRef>
              <c:f>Income!$A$12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Income!$B$7:$F$7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Income!$B$12:$F$12</c:f>
              <c:numCache>
                <c:formatCode>General</c:formatCode>
                <c:ptCount val="5"/>
                <c:pt idx="0">
                  <c:v>2.7310919999999999</c:v>
                </c:pt>
                <c:pt idx="2">
                  <c:v>4.4258369999999996</c:v>
                </c:pt>
                <c:pt idx="3">
                  <c:v>3.941176</c:v>
                </c:pt>
                <c:pt idx="4">
                  <c:v>5.3529409999999746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369024"/>
        <c:axId val="238379008"/>
      </c:barChart>
      <c:catAx>
        <c:axId val="238369024"/>
        <c:scaling>
          <c:orientation val="minMax"/>
        </c:scaling>
        <c:delete val="0"/>
        <c:axPos val="b"/>
        <c:majorTickMark val="out"/>
        <c:minorTickMark val="none"/>
        <c:tickLblPos val="nextTo"/>
        <c:crossAx val="238379008"/>
        <c:crosses val="autoZero"/>
        <c:auto val="1"/>
        <c:lblAlgn val="ctr"/>
        <c:lblOffset val="100"/>
        <c:noMultiLvlLbl val="0"/>
      </c:catAx>
      <c:valAx>
        <c:axId val="238379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3690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Sheet1!$C$17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Sheet1!$B$18:$B$22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Sheet1!$C$18:$C$22</c:f>
              <c:numCache>
                <c:formatCode>General</c:formatCode>
                <c:ptCount val="5"/>
                <c:pt idx="0">
                  <c:v>22.63</c:v>
                </c:pt>
                <c:pt idx="1">
                  <c:v>16.489999999999998</c:v>
                </c:pt>
                <c:pt idx="2">
                  <c:v>15.47</c:v>
                </c:pt>
                <c:pt idx="3">
                  <c:v>16.39</c:v>
                </c:pt>
                <c:pt idx="4">
                  <c:v>14.96</c:v>
                </c:pt>
              </c:numCache>
            </c:numRef>
          </c:val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Mestizo</c:v>
                </c:pt>
              </c:strCache>
            </c:strRef>
          </c:tx>
          <c:invertIfNegative val="0"/>
          <c:cat>
            <c:strRef>
              <c:f>Sheet1!$B$18:$B$22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Sheet1!$D$18:$D$22</c:f>
              <c:numCache>
                <c:formatCode>General</c:formatCode>
                <c:ptCount val="5"/>
                <c:pt idx="0">
                  <c:v>23.23</c:v>
                </c:pt>
                <c:pt idx="1">
                  <c:v>18.440000000000001</c:v>
                </c:pt>
                <c:pt idx="2">
                  <c:v>16.2</c:v>
                </c:pt>
                <c:pt idx="4">
                  <c:v>20.48</c:v>
                </c:pt>
              </c:numCache>
            </c:numRef>
          </c:val>
        </c:ser>
        <c:ser>
          <c:idx val="2"/>
          <c:order val="2"/>
          <c:tx>
            <c:strRef>
              <c:f>Sheet1!$E$17</c:f>
              <c:strCache>
                <c:ptCount val="1"/>
                <c:pt idx="0">
                  <c:v>Indigenous</c:v>
                </c:pt>
              </c:strCache>
            </c:strRef>
          </c:tx>
          <c:invertIfNegative val="0"/>
          <c:cat>
            <c:strRef>
              <c:f>Sheet1!$B$18:$B$22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Sheet1!$E$18:$E$22</c:f>
              <c:numCache>
                <c:formatCode>General</c:formatCode>
                <c:ptCount val="5"/>
                <c:pt idx="0">
                  <c:v>11.39</c:v>
                </c:pt>
                <c:pt idx="1">
                  <c:v>8.33</c:v>
                </c:pt>
                <c:pt idx="2">
                  <c:v>9.86</c:v>
                </c:pt>
                <c:pt idx="3">
                  <c:v>13.56</c:v>
                </c:pt>
                <c:pt idx="4">
                  <c:v>12.36</c:v>
                </c:pt>
              </c:numCache>
            </c:numRef>
          </c:val>
        </c:ser>
        <c:ser>
          <c:idx val="3"/>
          <c:order val="3"/>
          <c:tx>
            <c:strRef>
              <c:f>Sheet1!$F$17</c:f>
              <c:strCache>
                <c:ptCount val="1"/>
                <c:pt idx="0">
                  <c:v>Mulatto/Pardo</c:v>
                </c:pt>
              </c:strCache>
            </c:strRef>
          </c:tx>
          <c:invertIfNegative val="0"/>
          <c:cat>
            <c:strRef>
              <c:f>Sheet1!$B$18:$B$22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Sheet1!$F$18:$F$22</c:f>
              <c:numCache>
                <c:formatCode>General</c:formatCode>
                <c:ptCount val="5"/>
                <c:pt idx="1">
                  <c:v>15.87</c:v>
                </c:pt>
                <c:pt idx="2">
                  <c:v>15.58</c:v>
                </c:pt>
                <c:pt idx="3">
                  <c:v>8.98</c:v>
                </c:pt>
                <c:pt idx="4">
                  <c:v>12.96</c:v>
                </c:pt>
              </c:numCache>
            </c:numRef>
          </c:val>
        </c:ser>
        <c:ser>
          <c:idx val="4"/>
          <c:order val="4"/>
          <c:tx>
            <c:strRef>
              <c:f>Sheet1!$G$17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Sheet1!$B$18:$B$22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Sheet1!$G$18:$G$22</c:f>
              <c:numCache>
                <c:formatCode>General</c:formatCode>
                <c:ptCount val="5"/>
                <c:pt idx="1">
                  <c:v>9.8000000000000007</c:v>
                </c:pt>
                <c:pt idx="2">
                  <c:v>12.92</c:v>
                </c:pt>
                <c:pt idx="3">
                  <c:v>9.8000000000000007</c:v>
                </c:pt>
                <c:pt idx="4">
                  <c:v>16.18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417024"/>
        <c:axId val="238418560"/>
      </c:barChart>
      <c:catAx>
        <c:axId val="238417024"/>
        <c:scaling>
          <c:orientation val="minMax"/>
        </c:scaling>
        <c:delete val="0"/>
        <c:axPos val="b"/>
        <c:majorTickMark val="out"/>
        <c:minorTickMark val="none"/>
        <c:tickLblPos val="nextTo"/>
        <c:crossAx val="238418560"/>
        <c:crosses val="autoZero"/>
        <c:auto val="1"/>
        <c:lblAlgn val="ctr"/>
        <c:lblOffset val="100"/>
        <c:noMultiLvlLbl val="0"/>
      </c:catAx>
      <c:valAx>
        <c:axId val="23841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4170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Sheet1!$C$42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Sheet1!$B$43:$B$47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Sheet1!$C$43:$C$47</c:f>
              <c:numCache>
                <c:formatCode>General</c:formatCode>
                <c:ptCount val="5"/>
                <c:pt idx="0">
                  <c:v>21.05</c:v>
                </c:pt>
                <c:pt idx="1">
                  <c:v>22.34</c:v>
                </c:pt>
                <c:pt idx="2">
                  <c:v>12.05</c:v>
                </c:pt>
                <c:pt idx="3">
                  <c:v>14.3</c:v>
                </c:pt>
                <c:pt idx="4">
                  <c:v>14.23</c:v>
                </c:pt>
              </c:numCache>
            </c:numRef>
          </c:val>
        </c:ser>
        <c:ser>
          <c:idx val="1"/>
          <c:order val="1"/>
          <c:tx>
            <c:strRef>
              <c:f>Sheet1!$D$42</c:f>
              <c:strCache>
                <c:ptCount val="1"/>
                <c:pt idx="0">
                  <c:v>Mestizo</c:v>
                </c:pt>
              </c:strCache>
            </c:strRef>
          </c:tx>
          <c:invertIfNegative val="0"/>
          <c:cat>
            <c:strRef>
              <c:f>Sheet1!$B$43:$B$47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Sheet1!$D$43:$D$47</c:f>
              <c:numCache>
                <c:formatCode>General</c:formatCode>
                <c:ptCount val="5"/>
                <c:pt idx="0">
                  <c:v>14.31</c:v>
                </c:pt>
                <c:pt idx="1">
                  <c:v>17.399999999999999</c:v>
                </c:pt>
                <c:pt idx="2">
                  <c:v>11.61</c:v>
                </c:pt>
                <c:pt idx="4">
                  <c:v>10.02</c:v>
                </c:pt>
              </c:numCache>
            </c:numRef>
          </c:val>
        </c:ser>
        <c:ser>
          <c:idx val="2"/>
          <c:order val="2"/>
          <c:tx>
            <c:strRef>
              <c:f>Sheet1!$E$42</c:f>
              <c:strCache>
                <c:ptCount val="1"/>
                <c:pt idx="0">
                  <c:v>Indigenous</c:v>
                </c:pt>
              </c:strCache>
            </c:strRef>
          </c:tx>
          <c:invertIfNegative val="0"/>
          <c:cat>
            <c:strRef>
              <c:f>Sheet1!$B$43:$B$47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Sheet1!$E$43:$E$47</c:f>
              <c:numCache>
                <c:formatCode>General</c:formatCode>
                <c:ptCount val="5"/>
                <c:pt idx="0">
                  <c:v>28.22</c:v>
                </c:pt>
                <c:pt idx="1">
                  <c:v>26.85</c:v>
                </c:pt>
                <c:pt idx="2">
                  <c:v>16.899999999999999</c:v>
                </c:pt>
                <c:pt idx="3">
                  <c:v>20.34</c:v>
                </c:pt>
                <c:pt idx="4">
                  <c:v>19.100000000000001</c:v>
                </c:pt>
              </c:numCache>
            </c:numRef>
          </c:val>
        </c:ser>
        <c:ser>
          <c:idx val="3"/>
          <c:order val="3"/>
          <c:tx>
            <c:strRef>
              <c:f>Sheet1!$F$42</c:f>
              <c:strCache>
                <c:ptCount val="1"/>
                <c:pt idx="0">
                  <c:v>Mulatto/Pardo</c:v>
                </c:pt>
              </c:strCache>
            </c:strRef>
          </c:tx>
          <c:invertIfNegative val="0"/>
          <c:cat>
            <c:strRef>
              <c:f>Sheet1!$B$43:$B$47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Sheet1!$F$43:$F$47</c:f>
              <c:numCache>
                <c:formatCode>General</c:formatCode>
                <c:ptCount val="5"/>
                <c:pt idx="1">
                  <c:v>25.4</c:v>
                </c:pt>
                <c:pt idx="2">
                  <c:v>12.99</c:v>
                </c:pt>
                <c:pt idx="3">
                  <c:v>28.27</c:v>
                </c:pt>
                <c:pt idx="4">
                  <c:v>14.81</c:v>
                </c:pt>
              </c:numCache>
            </c:numRef>
          </c:val>
        </c:ser>
        <c:ser>
          <c:idx val="4"/>
          <c:order val="4"/>
          <c:tx>
            <c:strRef>
              <c:f>Sheet1!$G$42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Sheet1!$B$43:$B$47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Sheet1!$G$43:$G$47</c:f>
              <c:numCache>
                <c:formatCode>General</c:formatCode>
                <c:ptCount val="5"/>
                <c:pt idx="1">
                  <c:v>19.61</c:v>
                </c:pt>
                <c:pt idx="2">
                  <c:v>10.050000000000001</c:v>
                </c:pt>
                <c:pt idx="3">
                  <c:v>19.89</c:v>
                </c:pt>
                <c:pt idx="4">
                  <c:v>13.24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489600"/>
        <c:axId val="238491136"/>
      </c:barChart>
      <c:catAx>
        <c:axId val="238489600"/>
        <c:scaling>
          <c:orientation val="minMax"/>
        </c:scaling>
        <c:delete val="0"/>
        <c:axPos val="b"/>
        <c:majorTickMark val="out"/>
        <c:minorTickMark val="none"/>
        <c:tickLblPos val="nextTo"/>
        <c:crossAx val="238491136"/>
        <c:crosses val="autoZero"/>
        <c:auto val="1"/>
        <c:lblAlgn val="ctr"/>
        <c:lblOffset val="100"/>
        <c:noMultiLvlLbl val="0"/>
      </c:catAx>
      <c:valAx>
        <c:axId val="23849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4896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Educ!$A$5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Educ!$B$4:$F$4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Educ!$B$5:$F$5</c:f>
              <c:numCache>
                <c:formatCode>General</c:formatCode>
                <c:ptCount val="5"/>
                <c:pt idx="0">
                  <c:v>8.2917709999999971</c:v>
                </c:pt>
                <c:pt idx="1">
                  <c:v>8.5303429999999985</c:v>
                </c:pt>
                <c:pt idx="2">
                  <c:v>10.128069999999999</c:v>
                </c:pt>
                <c:pt idx="3">
                  <c:v>9.9180329999999994</c:v>
                </c:pt>
                <c:pt idx="4">
                  <c:v>11.17</c:v>
                </c:pt>
              </c:numCache>
            </c:numRef>
          </c:val>
        </c:ser>
        <c:ser>
          <c:idx val="1"/>
          <c:order val="1"/>
          <c:tx>
            <c:strRef>
              <c:f>Educ!$A$6</c:f>
              <c:strCache>
                <c:ptCount val="1"/>
                <c:pt idx="0">
                  <c:v>Mestizo</c:v>
                </c:pt>
              </c:strCache>
            </c:strRef>
          </c:tx>
          <c:invertIfNegative val="0"/>
          <c:cat>
            <c:strRef>
              <c:f>Educ!$B$4:$F$4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Educ!$B$6:$F$6</c:f>
              <c:numCache>
                <c:formatCode>General</c:formatCode>
                <c:ptCount val="5"/>
                <c:pt idx="1">
                  <c:v>9.35</c:v>
                </c:pt>
                <c:pt idx="2">
                  <c:v>10.526770000000001</c:v>
                </c:pt>
                <c:pt idx="3">
                  <c:v>10.29392</c:v>
                </c:pt>
                <c:pt idx="4">
                  <c:v>11.22</c:v>
                </c:pt>
              </c:numCache>
            </c:numRef>
          </c:val>
        </c:ser>
        <c:ser>
          <c:idx val="2"/>
          <c:order val="2"/>
          <c:tx>
            <c:strRef>
              <c:f>Educ!$A$7</c:f>
              <c:strCache>
                <c:ptCount val="1"/>
                <c:pt idx="0">
                  <c:v>Indigenous</c:v>
                </c:pt>
              </c:strCache>
            </c:strRef>
          </c:tx>
          <c:invertIfNegative val="0"/>
          <c:cat>
            <c:strRef>
              <c:f>Educ!$B$4:$F$4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Educ!$B$7:$F$7</c:f>
              <c:numCache>
                <c:formatCode>General</c:formatCode>
                <c:ptCount val="5"/>
                <c:pt idx="0">
                  <c:v>7.3650789999999997</c:v>
                </c:pt>
                <c:pt idx="1">
                  <c:v>6.855721</c:v>
                </c:pt>
                <c:pt idx="2">
                  <c:v>8.6818179999999963</c:v>
                </c:pt>
                <c:pt idx="3">
                  <c:v>8.4673909999999992</c:v>
                </c:pt>
                <c:pt idx="4">
                  <c:v>9.81</c:v>
                </c:pt>
              </c:numCache>
            </c:numRef>
          </c:val>
        </c:ser>
        <c:ser>
          <c:idx val="3"/>
          <c:order val="3"/>
          <c:tx>
            <c:strRef>
              <c:f>Educ!$A$8</c:f>
              <c:strCache>
                <c:ptCount val="1"/>
                <c:pt idx="0">
                  <c:v>Mulatto/Pardo</c:v>
                </c:pt>
              </c:strCache>
            </c:strRef>
          </c:tx>
          <c:invertIfNegative val="0"/>
          <c:cat>
            <c:strRef>
              <c:f>Educ!$B$4:$F$4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Educ!$B$8:$F$8</c:f>
              <c:numCache>
                <c:formatCode>General</c:formatCode>
                <c:ptCount val="5"/>
                <c:pt idx="0">
                  <c:v>7.8084169999999746</c:v>
                </c:pt>
                <c:pt idx="2">
                  <c:v>10.34737</c:v>
                </c:pt>
                <c:pt idx="3">
                  <c:v>8.8983050000000006</c:v>
                </c:pt>
                <c:pt idx="4">
                  <c:v>10.9</c:v>
                </c:pt>
              </c:numCache>
            </c:numRef>
          </c:val>
        </c:ser>
        <c:ser>
          <c:idx val="4"/>
          <c:order val="4"/>
          <c:tx>
            <c:strRef>
              <c:f>Educ!$A$9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Educ!$B$4:$F$4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Educ!$B$9:$F$9</c:f>
              <c:numCache>
                <c:formatCode>General</c:formatCode>
                <c:ptCount val="5"/>
                <c:pt idx="0">
                  <c:v>7.5225459999999744</c:v>
                </c:pt>
                <c:pt idx="2">
                  <c:v>9.5519999999999996</c:v>
                </c:pt>
                <c:pt idx="3">
                  <c:v>9.0882349999999992</c:v>
                </c:pt>
                <c:pt idx="4">
                  <c:v>10.16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529152"/>
        <c:axId val="238543232"/>
      </c:barChart>
      <c:catAx>
        <c:axId val="238529152"/>
        <c:scaling>
          <c:orientation val="minMax"/>
        </c:scaling>
        <c:delete val="0"/>
        <c:axPos val="b"/>
        <c:majorTickMark val="out"/>
        <c:minorTickMark val="none"/>
        <c:tickLblPos val="nextTo"/>
        <c:crossAx val="238543232"/>
        <c:crosses val="autoZero"/>
        <c:auto val="1"/>
        <c:lblAlgn val="ctr"/>
        <c:lblOffset val="100"/>
        <c:noMultiLvlLbl val="0"/>
      </c:catAx>
      <c:valAx>
        <c:axId val="238543232"/>
        <c:scaling>
          <c:orientation val="minMax"/>
          <c:max val="1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5291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Income!$A$8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Income!$B$7:$F$7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Income!$B$8:$F$8</c:f>
              <c:numCache>
                <c:formatCode>General</c:formatCode>
                <c:ptCount val="5"/>
                <c:pt idx="0">
                  <c:v>3.0874320000000002</c:v>
                </c:pt>
                <c:pt idx="1">
                  <c:v>4.2378220000000004</c:v>
                </c:pt>
                <c:pt idx="2">
                  <c:v>4.5488600000000003</c:v>
                </c:pt>
                <c:pt idx="3">
                  <c:v>4.0109490000000001</c:v>
                </c:pt>
                <c:pt idx="4">
                  <c:v>5.3230239999999966</c:v>
                </c:pt>
              </c:numCache>
            </c:numRef>
          </c:val>
        </c:ser>
        <c:ser>
          <c:idx val="1"/>
          <c:order val="1"/>
          <c:tx>
            <c:strRef>
              <c:f>Income!$A$9</c:f>
              <c:strCache>
                <c:ptCount val="1"/>
                <c:pt idx="0">
                  <c:v>Mestizo</c:v>
                </c:pt>
              </c:strCache>
            </c:strRef>
          </c:tx>
          <c:invertIfNegative val="0"/>
          <c:cat>
            <c:strRef>
              <c:f>Income!$B$7:$F$7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Income!$B$9:$F$9</c:f>
              <c:numCache>
                <c:formatCode>General</c:formatCode>
                <c:ptCount val="5"/>
                <c:pt idx="1">
                  <c:v>4.6355079999999997</c:v>
                </c:pt>
                <c:pt idx="2">
                  <c:v>4.5767790000000002</c:v>
                </c:pt>
                <c:pt idx="3">
                  <c:v>4.3626899999999997</c:v>
                </c:pt>
                <c:pt idx="4">
                  <c:v>5.5536719999999997</c:v>
                </c:pt>
              </c:numCache>
            </c:numRef>
          </c:val>
        </c:ser>
        <c:ser>
          <c:idx val="2"/>
          <c:order val="2"/>
          <c:tx>
            <c:strRef>
              <c:f>Income!$A$10</c:f>
              <c:strCache>
                <c:ptCount val="1"/>
                <c:pt idx="0">
                  <c:v>Indigenous</c:v>
                </c:pt>
              </c:strCache>
            </c:strRef>
          </c:tx>
          <c:invertIfNegative val="0"/>
          <c:cat>
            <c:strRef>
              <c:f>Income!$B$7:$F$7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Income!$B$10:$F$10</c:f>
              <c:numCache>
                <c:formatCode>General</c:formatCode>
                <c:ptCount val="5"/>
                <c:pt idx="0">
                  <c:v>2.627119</c:v>
                </c:pt>
                <c:pt idx="1">
                  <c:v>3.5816330000000001</c:v>
                </c:pt>
                <c:pt idx="2">
                  <c:v>4.1126760000000004</c:v>
                </c:pt>
                <c:pt idx="3">
                  <c:v>3.7865169999999999</c:v>
                </c:pt>
                <c:pt idx="4">
                  <c:v>4.8240739999999747</c:v>
                </c:pt>
              </c:numCache>
            </c:numRef>
          </c:val>
        </c:ser>
        <c:ser>
          <c:idx val="3"/>
          <c:order val="3"/>
          <c:tx>
            <c:strRef>
              <c:f>Income!$A$11</c:f>
              <c:strCache>
                <c:ptCount val="1"/>
                <c:pt idx="0">
                  <c:v>Mulatto/Pardo</c:v>
                </c:pt>
              </c:strCache>
            </c:strRef>
          </c:tx>
          <c:invertIfNegative val="0"/>
          <c:cat>
            <c:strRef>
              <c:f>Income!$B$7:$F$7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Income!$B$11:$F$11</c:f>
              <c:numCache>
                <c:formatCode>General</c:formatCode>
                <c:ptCount val="5"/>
                <c:pt idx="0">
                  <c:v>2.4581379999999999</c:v>
                </c:pt>
                <c:pt idx="2">
                  <c:v>4.5454549999999996</c:v>
                </c:pt>
                <c:pt idx="3">
                  <c:v>3.9444439999999998</c:v>
                </c:pt>
                <c:pt idx="4">
                  <c:v>5.2380950000000004</c:v>
                </c:pt>
              </c:numCache>
            </c:numRef>
          </c:val>
        </c:ser>
        <c:ser>
          <c:idx val="4"/>
          <c:order val="4"/>
          <c:tx>
            <c:strRef>
              <c:f>Income!$A$12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Income!$B$7:$F$7</c:f>
              <c:strCache>
                <c:ptCount val="5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Ecuador</c:v>
                </c:pt>
                <c:pt idx="4">
                  <c:v>Peru</c:v>
                </c:pt>
              </c:strCache>
            </c:strRef>
          </c:cat>
          <c:val>
            <c:numRef>
              <c:f>Income!$B$12:$F$12</c:f>
              <c:numCache>
                <c:formatCode>General</c:formatCode>
                <c:ptCount val="5"/>
                <c:pt idx="0">
                  <c:v>2.7310919999999999</c:v>
                </c:pt>
                <c:pt idx="2">
                  <c:v>4.4258369999999996</c:v>
                </c:pt>
                <c:pt idx="3">
                  <c:v>3.941176</c:v>
                </c:pt>
                <c:pt idx="4">
                  <c:v>5.3529409999999746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581248"/>
        <c:axId val="238582784"/>
      </c:barChart>
      <c:catAx>
        <c:axId val="238581248"/>
        <c:scaling>
          <c:orientation val="minMax"/>
        </c:scaling>
        <c:delete val="0"/>
        <c:axPos val="b"/>
        <c:majorTickMark val="out"/>
        <c:minorTickMark val="none"/>
        <c:tickLblPos val="nextTo"/>
        <c:crossAx val="238582784"/>
        <c:crosses val="autoZero"/>
        <c:auto val="1"/>
        <c:lblAlgn val="ctr"/>
        <c:lblOffset val="100"/>
        <c:noMultiLvlLbl val="0"/>
      </c:catAx>
      <c:valAx>
        <c:axId val="23858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5812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Sheet1!$C$17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Sheet1!$B$18:$B$22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Sheet1!$C$18:$C$22</c:f>
              <c:numCache>
                <c:formatCode>General</c:formatCode>
                <c:ptCount val="5"/>
                <c:pt idx="0">
                  <c:v>22.63</c:v>
                </c:pt>
                <c:pt idx="1">
                  <c:v>16.489999999999998</c:v>
                </c:pt>
                <c:pt idx="2">
                  <c:v>15.47</c:v>
                </c:pt>
                <c:pt idx="3">
                  <c:v>16.39</c:v>
                </c:pt>
                <c:pt idx="4">
                  <c:v>14.96</c:v>
                </c:pt>
              </c:numCache>
            </c:numRef>
          </c:val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Mestizo</c:v>
                </c:pt>
              </c:strCache>
            </c:strRef>
          </c:tx>
          <c:invertIfNegative val="0"/>
          <c:cat>
            <c:strRef>
              <c:f>Sheet1!$B$18:$B$22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Sheet1!$D$18:$D$22</c:f>
              <c:numCache>
                <c:formatCode>General</c:formatCode>
                <c:ptCount val="5"/>
                <c:pt idx="0">
                  <c:v>23.23</c:v>
                </c:pt>
                <c:pt idx="1">
                  <c:v>18.440000000000001</c:v>
                </c:pt>
                <c:pt idx="2">
                  <c:v>16.2</c:v>
                </c:pt>
                <c:pt idx="4">
                  <c:v>20.48</c:v>
                </c:pt>
              </c:numCache>
            </c:numRef>
          </c:val>
        </c:ser>
        <c:ser>
          <c:idx val="2"/>
          <c:order val="2"/>
          <c:tx>
            <c:strRef>
              <c:f>Sheet1!$E$17</c:f>
              <c:strCache>
                <c:ptCount val="1"/>
                <c:pt idx="0">
                  <c:v>Indigenous</c:v>
                </c:pt>
              </c:strCache>
            </c:strRef>
          </c:tx>
          <c:invertIfNegative val="0"/>
          <c:cat>
            <c:strRef>
              <c:f>Sheet1!$B$18:$B$22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Sheet1!$E$18:$E$22</c:f>
              <c:numCache>
                <c:formatCode>General</c:formatCode>
                <c:ptCount val="5"/>
                <c:pt idx="0">
                  <c:v>11.39</c:v>
                </c:pt>
                <c:pt idx="1">
                  <c:v>8.33</c:v>
                </c:pt>
                <c:pt idx="2">
                  <c:v>9.86</c:v>
                </c:pt>
                <c:pt idx="3">
                  <c:v>13.56</c:v>
                </c:pt>
                <c:pt idx="4">
                  <c:v>12.36</c:v>
                </c:pt>
              </c:numCache>
            </c:numRef>
          </c:val>
        </c:ser>
        <c:ser>
          <c:idx val="3"/>
          <c:order val="3"/>
          <c:tx>
            <c:strRef>
              <c:f>Sheet1!$F$17</c:f>
              <c:strCache>
                <c:ptCount val="1"/>
                <c:pt idx="0">
                  <c:v>Mulatto/Pardo</c:v>
                </c:pt>
              </c:strCache>
            </c:strRef>
          </c:tx>
          <c:invertIfNegative val="0"/>
          <c:cat>
            <c:strRef>
              <c:f>Sheet1!$B$18:$B$22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Sheet1!$F$18:$F$22</c:f>
              <c:numCache>
                <c:formatCode>General</c:formatCode>
                <c:ptCount val="5"/>
                <c:pt idx="1">
                  <c:v>15.87</c:v>
                </c:pt>
                <c:pt idx="2">
                  <c:v>15.58</c:v>
                </c:pt>
                <c:pt idx="3">
                  <c:v>8.98</c:v>
                </c:pt>
                <c:pt idx="4">
                  <c:v>12.96</c:v>
                </c:pt>
              </c:numCache>
            </c:numRef>
          </c:val>
        </c:ser>
        <c:ser>
          <c:idx val="4"/>
          <c:order val="4"/>
          <c:tx>
            <c:strRef>
              <c:f>Sheet1!$G$17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Sheet1!$B$18:$B$22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Sheet1!$G$18:$G$22</c:f>
              <c:numCache>
                <c:formatCode>General</c:formatCode>
                <c:ptCount val="5"/>
                <c:pt idx="1">
                  <c:v>9.8000000000000007</c:v>
                </c:pt>
                <c:pt idx="2">
                  <c:v>12.92</c:v>
                </c:pt>
                <c:pt idx="3">
                  <c:v>9.8000000000000007</c:v>
                </c:pt>
                <c:pt idx="4">
                  <c:v>16.18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649728"/>
        <c:axId val="238651264"/>
      </c:barChart>
      <c:catAx>
        <c:axId val="238649728"/>
        <c:scaling>
          <c:orientation val="minMax"/>
        </c:scaling>
        <c:delete val="0"/>
        <c:axPos val="b"/>
        <c:majorTickMark val="out"/>
        <c:minorTickMark val="none"/>
        <c:tickLblPos val="nextTo"/>
        <c:crossAx val="238651264"/>
        <c:crosses val="autoZero"/>
        <c:auto val="1"/>
        <c:lblAlgn val="ctr"/>
        <c:lblOffset val="100"/>
        <c:noMultiLvlLbl val="0"/>
      </c:catAx>
      <c:valAx>
        <c:axId val="23865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6497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Sheet1!$C$42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Sheet1!$B$43:$B$47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Sheet1!$C$43:$C$47</c:f>
              <c:numCache>
                <c:formatCode>General</c:formatCode>
                <c:ptCount val="5"/>
                <c:pt idx="0">
                  <c:v>21.05</c:v>
                </c:pt>
                <c:pt idx="1">
                  <c:v>22.34</c:v>
                </c:pt>
                <c:pt idx="2">
                  <c:v>12.05</c:v>
                </c:pt>
                <c:pt idx="3">
                  <c:v>14.3</c:v>
                </c:pt>
                <c:pt idx="4">
                  <c:v>14.23</c:v>
                </c:pt>
              </c:numCache>
            </c:numRef>
          </c:val>
        </c:ser>
        <c:ser>
          <c:idx val="1"/>
          <c:order val="1"/>
          <c:tx>
            <c:strRef>
              <c:f>Sheet1!$D$42</c:f>
              <c:strCache>
                <c:ptCount val="1"/>
                <c:pt idx="0">
                  <c:v>Mestizo</c:v>
                </c:pt>
              </c:strCache>
            </c:strRef>
          </c:tx>
          <c:invertIfNegative val="0"/>
          <c:cat>
            <c:strRef>
              <c:f>Sheet1!$B$43:$B$47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Sheet1!$D$43:$D$47</c:f>
              <c:numCache>
                <c:formatCode>General</c:formatCode>
                <c:ptCount val="5"/>
                <c:pt idx="0">
                  <c:v>14.31</c:v>
                </c:pt>
                <c:pt idx="1">
                  <c:v>17.399999999999999</c:v>
                </c:pt>
                <c:pt idx="2">
                  <c:v>11.61</c:v>
                </c:pt>
                <c:pt idx="4">
                  <c:v>10.02</c:v>
                </c:pt>
              </c:numCache>
            </c:numRef>
          </c:val>
        </c:ser>
        <c:ser>
          <c:idx val="2"/>
          <c:order val="2"/>
          <c:tx>
            <c:strRef>
              <c:f>Sheet1!$E$42</c:f>
              <c:strCache>
                <c:ptCount val="1"/>
                <c:pt idx="0">
                  <c:v>Indigenous</c:v>
                </c:pt>
              </c:strCache>
            </c:strRef>
          </c:tx>
          <c:invertIfNegative val="0"/>
          <c:cat>
            <c:strRef>
              <c:f>Sheet1!$B$43:$B$47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Sheet1!$E$43:$E$47</c:f>
              <c:numCache>
                <c:formatCode>General</c:formatCode>
                <c:ptCount val="5"/>
                <c:pt idx="0">
                  <c:v>28.22</c:v>
                </c:pt>
                <c:pt idx="1">
                  <c:v>26.85</c:v>
                </c:pt>
                <c:pt idx="2">
                  <c:v>16.899999999999999</c:v>
                </c:pt>
                <c:pt idx="3">
                  <c:v>20.34</c:v>
                </c:pt>
                <c:pt idx="4">
                  <c:v>19.100000000000001</c:v>
                </c:pt>
              </c:numCache>
            </c:numRef>
          </c:val>
        </c:ser>
        <c:ser>
          <c:idx val="3"/>
          <c:order val="3"/>
          <c:tx>
            <c:strRef>
              <c:f>Sheet1!$F$42</c:f>
              <c:strCache>
                <c:ptCount val="1"/>
                <c:pt idx="0">
                  <c:v>Mulatto/Pardo</c:v>
                </c:pt>
              </c:strCache>
            </c:strRef>
          </c:tx>
          <c:invertIfNegative val="0"/>
          <c:cat>
            <c:strRef>
              <c:f>Sheet1!$B$43:$B$47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Sheet1!$F$43:$F$47</c:f>
              <c:numCache>
                <c:formatCode>General</c:formatCode>
                <c:ptCount val="5"/>
                <c:pt idx="1">
                  <c:v>25.4</c:v>
                </c:pt>
                <c:pt idx="2">
                  <c:v>12.99</c:v>
                </c:pt>
                <c:pt idx="3">
                  <c:v>28.27</c:v>
                </c:pt>
                <c:pt idx="4">
                  <c:v>14.81</c:v>
                </c:pt>
              </c:numCache>
            </c:numRef>
          </c:val>
        </c:ser>
        <c:ser>
          <c:idx val="4"/>
          <c:order val="4"/>
          <c:tx>
            <c:strRef>
              <c:f>Sheet1!$G$42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Sheet1!$B$43:$B$47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Sheet1!$G$43:$G$47</c:f>
              <c:numCache>
                <c:formatCode>General</c:formatCode>
                <c:ptCount val="5"/>
                <c:pt idx="1">
                  <c:v>19.61</c:v>
                </c:pt>
                <c:pt idx="2">
                  <c:v>10.050000000000001</c:v>
                </c:pt>
                <c:pt idx="3">
                  <c:v>19.89</c:v>
                </c:pt>
                <c:pt idx="4">
                  <c:v>13.24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709760"/>
        <c:axId val="238715648"/>
      </c:barChart>
      <c:catAx>
        <c:axId val="238709760"/>
        <c:scaling>
          <c:orientation val="minMax"/>
        </c:scaling>
        <c:delete val="0"/>
        <c:axPos val="b"/>
        <c:majorTickMark val="out"/>
        <c:minorTickMark val="none"/>
        <c:tickLblPos val="nextTo"/>
        <c:crossAx val="238715648"/>
        <c:crosses val="autoZero"/>
        <c:auto val="1"/>
        <c:lblAlgn val="ctr"/>
        <c:lblOffset val="100"/>
        <c:noMultiLvlLbl val="0"/>
      </c:catAx>
      <c:valAx>
        <c:axId val="23871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7097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Brazil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Sheet1!$C$9</c:f>
              <c:strCache>
                <c:ptCount val="1"/>
                <c:pt idx="0">
                  <c:v>White</c:v>
                </c:pt>
              </c:strCache>
            </c:strRef>
          </c:tx>
          <c:spPr>
            <a:ln w="38100" cmpd="dbl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Sheet1!$B$10:$B$20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Sheet1!$C$10:$C$20</c:f>
              <c:numCache>
                <c:formatCode>General</c:formatCode>
                <c:ptCount val="11"/>
                <c:pt idx="0">
                  <c:v>12.7</c:v>
                </c:pt>
                <c:pt idx="1">
                  <c:v>15.99</c:v>
                </c:pt>
                <c:pt idx="2">
                  <c:v>41.71</c:v>
                </c:pt>
                <c:pt idx="3">
                  <c:v>18.22</c:v>
                </c:pt>
                <c:pt idx="4">
                  <c:v>7.42</c:v>
                </c:pt>
                <c:pt idx="5">
                  <c:v>2.97</c:v>
                </c:pt>
                <c:pt idx="6">
                  <c:v>0.57999999999999996</c:v>
                </c:pt>
                <c:pt idx="7">
                  <c:v>0.25</c:v>
                </c:pt>
                <c:pt idx="8">
                  <c:v>0.16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Indigenous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Sheet1!$B$10:$B$20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Sheet1!$D$10:$D$20</c:f>
              <c:numCache>
                <c:formatCode>General</c:formatCode>
                <c:ptCount val="11"/>
                <c:pt idx="0">
                  <c:v>1.59</c:v>
                </c:pt>
                <c:pt idx="1">
                  <c:v>0</c:v>
                </c:pt>
                <c:pt idx="2">
                  <c:v>12.7</c:v>
                </c:pt>
                <c:pt idx="3">
                  <c:v>23.81</c:v>
                </c:pt>
                <c:pt idx="4">
                  <c:v>15.87</c:v>
                </c:pt>
                <c:pt idx="5">
                  <c:v>14.29</c:v>
                </c:pt>
                <c:pt idx="6">
                  <c:v>7.94</c:v>
                </c:pt>
                <c:pt idx="7">
                  <c:v>4.76</c:v>
                </c:pt>
                <c:pt idx="8">
                  <c:v>7.94</c:v>
                </c:pt>
                <c:pt idx="9">
                  <c:v>6.35</c:v>
                </c:pt>
                <c:pt idx="10">
                  <c:v>4.76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Sheet1!$E$9</c:f>
              <c:strCache>
                <c:ptCount val="1"/>
                <c:pt idx="0">
                  <c:v>Pardo</c:v>
                </c:pt>
              </c:strCache>
            </c:strRef>
          </c:tx>
          <c:spPr>
            <a:ln w="254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Sheet1!$B$10:$B$20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Sheet1!$E$10:$E$20</c:f>
              <c:numCache>
                <c:formatCode>General</c:formatCode>
                <c:ptCount val="11"/>
                <c:pt idx="0">
                  <c:v>0.93</c:v>
                </c:pt>
                <c:pt idx="1">
                  <c:v>2.0499999999999998</c:v>
                </c:pt>
                <c:pt idx="2">
                  <c:v>12.39</c:v>
                </c:pt>
                <c:pt idx="3">
                  <c:v>26.71</c:v>
                </c:pt>
                <c:pt idx="4">
                  <c:v>26.03</c:v>
                </c:pt>
                <c:pt idx="5">
                  <c:v>19.739999999999998</c:v>
                </c:pt>
                <c:pt idx="6">
                  <c:v>6.1</c:v>
                </c:pt>
                <c:pt idx="7">
                  <c:v>3.3</c:v>
                </c:pt>
                <c:pt idx="8">
                  <c:v>1.87</c:v>
                </c:pt>
                <c:pt idx="9">
                  <c:v>0.75</c:v>
                </c:pt>
                <c:pt idx="10">
                  <c:v>0.12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Sheet1!$F$9</c:f>
              <c:strCache>
                <c:ptCount val="1"/>
                <c:pt idx="0">
                  <c:v>Preto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Sheet1!$B$10:$B$20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Sheet1!$F$10:$F$20</c:f>
              <c:numCache>
                <c:formatCode>General</c:formatCode>
                <c:ptCount val="11"/>
                <c:pt idx="0">
                  <c:v>2.11</c:v>
                </c:pt>
                <c:pt idx="1">
                  <c:v>0</c:v>
                </c:pt>
                <c:pt idx="2">
                  <c:v>1.58</c:v>
                </c:pt>
                <c:pt idx="3">
                  <c:v>5.26</c:v>
                </c:pt>
                <c:pt idx="4">
                  <c:v>6.05</c:v>
                </c:pt>
                <c:pt idx="5">
                  <c:v>9.4700000000000006</c:v>
                </c:pt>
                <c:pt idx="6">
                  <c:v>14.21</c:v>
                </c:pt>
                <c:pt idx="7">
                  <c:v>15.79</c:v>
                </c:pt>
                <c:pt idx="8">
                  <c:v>18.68</c:v>
                </c:pt>
                <c:pt idx="9">
                  <c:v>17.37</c:v>
                </c:pt>
                <c:pt idx="10">
                  <c:v>9.4700000000000006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868352"/>
        <c:axId val="216869888"/>
      </c:lineChart>
      <c:catAx>
        <c:axId val="21686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6869888"/>
        <c:crosses val="autoZero"/>
        <c:auto val="1"/>
        <c:lblAlgn val="ctr"/>
        <c:lblOffset val="100"/>
        <c:noMultiLvlLbl val="0"/>
      </c:catAx>
      <c:valAx>
        <c:axId val="21686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868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Colombia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Sheet1!$C$24</c:f>
              <c:strCache>
                <c:ptCount val="1"/>
                <c:pt idx="0">
                  <c:v>White</c:v>
                </c:pt>
              </c:strCache>
            </c:strRef>
          </c:tx>
          <c:spPr>
            <a:ln w="38100" cmpd="dbl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Sheet1!$B$25:$B$35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Sheet1!$C$25:$C$35</c:f>
              <c:numCache>
                <c:formatCode>General</c:formatCode>
                <c:ptCount val="11"/>
                <c:pt idx="0">
                  <c:v>4.09</c:v>
                </c:pt>
                <c:pt idx="1">
                  <c:v>25.61</c:v>
                </c:pt>
                <c:pt idx="2">
                  <c:v>40.19</c:v>
                </c:pt>
                <c:pt idx="3">
                  <c:v>20.71</c:v>
                </c:pt>
                <c:pt idx="4">
                  <c:v>5.8599999999999977</c:v>
                </c:pt>
                <c:pt idx="5">
                  <c:v>2.59</c:v>
                </c:pt>
                <c:pt idx="6">
                  <c:v>0.54</c:v>
                </c:pt>
                <c:pt idx="7">
                  <c:v>0.14000000000000001</c:v>
                </c:pt>
                <c:pt idx="8">
                  <c:v>0.27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Sheet1!$D$24</c:f>
              <c:strCache>
                <c:ptCount val="1"/>
                <c:pt idx="0">
                  <c:v>Mestizo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Sheet1!$B$25:$B$35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Sheet1!$D$25:$D$35</c:f>
              <c:numCache>
                <c:formatCode>General</c:formatCode>
                <c:ptCount val="11"/>
                <c:pt idx="0">
                  <c:v>0.63</c:v>
                </c:pt>
                <c:pt idx="1">
                  <c:v>7.33</c:v>
                </c:pt>
                <c:pt idx="2">
                  <c:v>21.67</c:v>
                </c:pt>
                <c:pt idx="3">
                  <c:v>30.58</c:v>
                </c:pt>
                <c:pt idx="4">
                  <c:v>24.74</c:v>
                </c:pt>
                <c:pt idx="5">
                  <c:v>9.4600000000000009</c:v>
                </c:pt>
                <c:pt idx="6">
                  <c:v>3.31</c:v>
                </c:pt>
                <c:pt idx="7">
                  <c:v>1.73</c:v>
                </c:pt>
                <c:pt idx="8">
                  <c:v>0.16</c:v>
                </c:pt>
                <c:pt idx="9">
                  <c:v>0.24</c:v>
                </c:pt>
                <c:pt idx="10">
                  <c:v>0.16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Sheet1!$E$24</c:f>
              <c:strCache>
                <c:ptCount val="1"/>
                <c:pt idx="0">
                  <c:v>Indigenous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Sheet1!$B$25:$B$35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Sheet1!$E$25:$E$35</c:f>
              <c:numCache>
                <c:formatCode>General</c:formatCode>
                <c:ptCount val="11"/>
                <c:pt idx="0">
                  <c:v>0</c:v>
                </c:pt>
                <c:pt idx="1">
                  <c:v>5.6199999999999957</c:v>
                </c:pt>
                <c:pt idx="2">
                  <c:v>15.73</c:v>
                </c:pt>
                <c:pt idx="3">
                  <c:v>23.6</c:v>
                </c:pt>
                <c:pt idx="4">
                  <c:v>17.98</c:v>
                </c:pt>
                <c:pt idx="5">
                  <c:v>25.84</c:v>
                </c:pt>
                <c:pt idx="6">
                  <c:v>4.49</c:v>
                </c:pt>
                <c:pt idx="7">
                  <c:v>6.74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Sheet1!$F$24</c:f>
              <c:strCache>
                <c:ptCount val="1"/>
                <c:pt idx="0">
                  <c:v>Mulatto</c:v>
                </c:pt>
              </c:strCache>
            </c:strRef>
          </c:tx>
          <c:spPr>
            <a:ln w="254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Sheet1!$B$25:$B$35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Sheet1!$F$25:$F$35</c:f>
              <c:numCache>
                <c:formatCode>General</c:formatCode>
                <c:ptCount val="11"/>
                <c:pt idx="0">
                  <c:v>0</c:v>
                </c:pt>
                <c:pt idx="1">
                  <c:v>1.05</c:v>
                </c:pt>
                <c:pt idx="2">
                  <c:v>21.05</c:v>
                </c:pt>
                <c:pt idx="3">
                  <c:v>22.11</c:v>
                </c:pt>
                <c:pt idx="4">
                  <c:v>24.21</c:v>
                </c:pt>
                <c:pt idx="5">
                  <c:v>22.11</c:v>
                </c:pt>
                <c:pt idx="6">
                  <c:v>4.21</c:v>
                </c:pt>
                <c:pt idx="7">
                  <c:v>4.21</c:v>
                </c:pt>
                <c:pt idx="8">
                  <c:v>1.05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Sheet1!$G$24</c:f>
              <c:strCache>
                <c:ptCount val="1"/>
                <c:pt idx="0">
                  <c:v>Black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Sheet1!$B$25:$B$35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Sheet1!$G$25:$G$35</c:f>
              <c:numCache>
                <c:formatCode>General</c:formatCode>
                <c:ptCount val="11"/>
                <c:pt idx="0">
                  <c:v>0.8</c:v>
                </c:pt>
                <c:pt idx="1">
                  <c:v>0</c:v>
                </c:pt>
                <c:pt idx="2">
                  <c:v>0.4</c:v>
                </c:pt>
                <c:pt idx="3">
                  <c:v>2.41</c:v>
                </c:pt>
                <c:pt idx="4">
                  <c:v>10.039999999999999</c:v>
                </c:pt>
                <c:pt idx="5">
                  <c:v>16.87</c:v>
                </c:pt>
                <c:pt idx="6">
                  <c:v>21.69</c:v>
                </c:pt>
                <c:pt idx="7">
                  <c:v>21.69</c:v>
                </c:pt>
                <c:pt idx="8">
                  <c:v>14.46</c:v>
                </c:pt>
                <c:pt idx="9">
                  <c:v>9.6399999999999988</c:v>
                </c:pt>
                <c:pt idx="10">
                  <c:v>2.0099999999999998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909696"/>
        <c:axId val="216911232"/>
      </c:lineChart>
      <c:catAx>
        <c:axId val="21690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6911232"/>
        <c:crosses val="autoZero"/>
        <c:auto val="1"/>
        <c:lblAlgn val="ctr"/>
        <c:lblOffset val="100"/>
        <c:noMultiLvlLbl val="0"/>
      </c:catAx>
      <c:valAx>
        <c:axId val="2169112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6909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Ecuador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Sheet1!$C$43</c:f>
              <c:strCache>
                <c:ptCount val="1"/>
                <c:pt idx="0">
                  <c:v>White</c:v>
                </c:pt>
              </c:strCache>
            </c:strRef>
          </c:tx>
          <c:spPr>
            <a:ln w="38100" cmpd="dbl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Sheet1!$B$44:$B$54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Sheet1!$C$44:$C$54</c:f>
              <c:numCache>
                <c:formatCode>General</c:formatCode>
                <c:ptCount val="11"/>
                <c:pt idx="0">
                  <c:v>5.26</c:v>
                </c:pt>
                <c:pt idx="1">
                  <c:v>25.99</c:v>
                </c:pt>
                <c:pt idx="2">
                  <c:v>44.08</c:v>
                </c:pt>
                <c:pt idx="3">
                  <c:v>16.12</c:v>
                </c:pt>
                <c:pt idx="4">
                  <c:v>4.28</c:v>
                </c:pt>
                <c:pt idx="5">
                  <c:v>2.63</c:v>
                </c:pt>
                <c:pt idx="6">
                  <c:v>0.66</c:v>
                </c:pt>
                <c:pt idx="7">
                  <c:v>0.33</c:v>
                </c:pt>
                <c:pt idx="8">
                  <c:v>0.66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Sheet1!$D$43</c:f>
              <c:strCache>
                <c:ptCount val="1"/>
                <c:pt idx="0">
                  <c:v>Mestizo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Sheet1!$B$44:$B$54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Sheet1!$D$44:$D$54</c:f>
              <c:numCache>
                <c:formatCode>General</c:formatCode>
                <c:ptCount val="11"/>
                <c:pt idx="0">
                  <c:v>0.66</c:v>
                </c:pt>
                <c:pt idx="1">
                  <c:v>6.07</c:v>
                </c:pt>
                <c:pt idx="2">
                  <c:v>24.04</c:v>
                </c:pt>
                <c:pt idx="3">
                  <c:v>33.47</c:v>
                </c:pt>
                <c:pt idx="4">
                  <c:v>23.05</c:v>
                </c:pt>
                <c:pt idx="5">
                  <c:v>9.6399999999999988</c:v>
                </c:pt>
                <c:pt idx="6">
                  <c:v>2.17</c:v>
                </c:pt>
                <c:pt idx="7">
                  <c:v>0.53</c:v>
                </c:pt>
                <c:pt idx="8">
                  <c:v>0.25</c:v>
                </c:pt>
                <c:pt idx="9">
                  <c:v>0.08</c:v>
                </c:pt>
                <c:pt idx="10">
                  <c:v>0.04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Sheet1!$E$43</c:f>
              <c:strCache>
                <c:ptCount val="1"/>
                <c:pt idx="0">
                  <c:v>Indigenous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Sheet1!$B$44:$B$54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Sheet1!$E$44:$E$54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9.68</c:v>
                </c:pt>
                <c:pt idx="3">
                  <c:v>39.78</c:v>
                </c:pt>
                <c:pt idx="4">
                  <c:v>26.88</c:v>
                </c:pt>
                <c:pt idx="5">
                  <c:v>17.2</c:v>
                </c:pt>
                <c:pt idx="6">
                  <c:v>6.45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Sheet1!$F$43</c:f>
              <c:strCache>
                <c:ptCount val="1"/>
                <c:pt idx="0">
                  <c:v>Mulatto</c:v>
                </c:pt>
              </c:strCache>
            </c:strRef>
          </c:tx>
          <c:spPr>
            <a:ln w="254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Sheet1!$B$44:$B$54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Sheet1!$F$44:$F$54</c:f>
              <c:numCache>
                <c:formatCode>General</c:formatCode>
                <c:ptCount val="11"/>
                <c:pt idx="0">
                  <c:v>1.69</c:v>
                </c:pt>
                <c:pt idx="1">
                  <c:v>1.69</c:v>
                </c:pt>
                <c:pt idx="2">
                  <c:v>6.78</c:v>
                </c:pt>
                <c:pt idx="3">
                  <c:v>13.56</c:v>
                </c:pt>
                <c:pt idx="4">
                  <c:v>22.03</c:v>
                </c:pt>
                <c:pt idx="5">
                  <c:v>16.95</c:v>
                </c:pt>
                <c:pt idx="6">
                  <c:v>16.95</c:v>
                </c:pt>
                <c:pt idx="7">
                  <c:v>10.17</c:v>
                </c:pt>
                <c:pt idx="8">
                  <c:v>5.08</c:v>
                </c:pt>
                <c:pt idx="9">
                  <c:v>5.08</c:v>
                </c:pt>
                <c:pt idx="10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Sheet1!$G$43</c:f>
              <c:strCache>
                <c:ptCount val="1"/>
                <c:pt idx="0">
                  <c:v>Black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Sheet1!$B$44:$B$54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Sheet1!$G$44:$G$54</c:f>
              <c:numCache>
                <c:formatCode>General</c:formatCode>
                <c:ptCount val="11"/>
                <c:pt idx="0">
                  <c:v>0</c:v>
                </c:pt>
                <c:pt idx="1">
                  <c:v>1.47</c:v>
                </c:pt>
                <c:pt idx="2">
                  <c:v>4.41</c:v>
                </c:pt>
                <c:pt idx="3">
                  <c:v>1.47</c:v>
                </c:pt>
                <c:pt idx="4">
                  <c:v>5.88</c:v>
                </c:pt>
                <c:pt idx="5">
                  <c:v>14.71</c:v>
                </c:pt>
                <c:pt idx="6">
                  <c:v>10.29</c:v>
                </c:pt>
                <c:pt idx="7">
                  <c:v>30.88</c:v>
                </c:pt>
                <c:pt idx="8">
                  <c:v>14.71</c:v>
                </c:pt>
                <c:pt idx="9">
                  <c:v>7.35</c:v>
                </c:pt>
                <c:pt idx="10">
                  <c:v>8.82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942848"/>
        <c:axId val="216969216"/>
      </c:lineChart>
      <c:catAx>
        <c:axId val="21694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6969216"/>
        <c:crosses val="autoZero"/>
        <c:auto val="1"/>
        <c:lblAlgn val="ctr"/>
        <c:lblOffset val="100"/>
        <c:noMultiLvlLbl val="0"/>
      </c:catAx>
      <c:valAx>
        <c:axId val="216969216"/>
        <c:scaling>
          <c:orientation val="minMax"/>
          <c:max val="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942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Sheet1!$C$103</c:f>
              <c:strCache>
                <c:ptCount val="1"/>
                <c:pt idx="0">
                  <c:v>Non-indigenous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4.11522633744856E-3"/>
                  <c:y val="-2.5936599423631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Non-</a:t>
                    </a:r>
                    <a:r>
                      <a:rPr lang="en-US" sz="1200" dirty="0" err="1"/>
                      <a:t>Indig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881844380403459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Non-indig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088988928023699E-16"/>
                  <c:y val="-4.034582132564840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Non-indig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3045267489712E-3"/>
                  <c:y val="-4.610951008645530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Non-Indig, </a:t>
                    </a:r>
                  </a:p>
                  <a:p>
                    <a:r>
                      <a:rPr lang="en-US" sz="1200"/>
                      <a:t>non-Afro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cust"/>
            <c:noEndCap val="0"/>
            <c:plus>
              <c:numRef>
                <c:f>Sheet1!$D$110:$G$110</c:f>
                <c:numCache>
                  <c:formatCode>General</c:formatCode>
                  <c:ptCount val="4"/>
                  <c:pt idx="0">
                    <c:v>0.31380895559999999</c:v>
                  </c:pt>
                  <c:pt idx="1">
                    <c:v>0.34257246520000001</c:v>
                  </c:pt>
                  <c:pt idx="2">
                    <c:v>0.34985982360000001</c:v>
                  </c:pt>
                  <c:pt idx="3">
                    <c:v>0.39923537920000002</c:v>
                  </c:pt>
                </c:numCache>
              </c:numRef>
            </c:plus>
            <c:minus>
              <c:numRef>
                <c:f>Sheet1!$D$110:$G$110</c:f>
                <c:numCache>
                  <c:formatCode>General</c:formatCode>
                  <c:ptCount val="4"/>
                  <c:pt idx="0">
                    <c:v>0.31380895559999999</c:v>
                  </c:pt>
                  <c:pt idx="1">
                    <c:v>0.34257246520000001</c:v>
                  </c:pt>
                  <c:pt idx="2">
                    <c:v>0.34985982360000001</c:v>
                  </c:pt>
                  <c:pt idx="3">
                    <c:v>0.39923537920000002</c:v>
                  </c:pt>
                </c:numCache>
              </c:numRef>
            </c:minus>
          </c:errBars>
          <c:cat>
            <c:strRef>
              <c:f>Sheet1!$D$101:$G$101</c:f>
              <c:strCache>
                <c:ptCount val="4"/>
                <c:pt idx="0">
                  <c:v>Bolivia</c:v>
                </c:pt>
                <c:pt idx="1">
                  <c:v>Guatemala</c:v>
                </c:pt>
                <c:pt idx="2">
                  <c:v>Mexico</c:v>
                </c:pt>
                <c:pt idx="3">
                  <c:v>Colombia</c:v>
                </c:pt>
              </c:strCache>
            </c:strRef>
          </c:cat>
          <c:val>
            <c:numRef>
              <c:f>Sheet1!$D$103:$G$103</c:f>
              <c:numCache>
                <c:formatCode>General</c:formatCode>
                <c:ptCount val="4"/>
                <c:pt idx="0">
                  <c:v>11.2</c:v>
                </c:pt>
                <c:pt idx="1">
                  <c:v>8.01</c:v>
                </c:pt>
                <c:pt idx="2">
                  <c:v>8.64</c:v>
                </c:pt>
                <c:pt idx="3">
                  <c:v>9.6199999999999992</c:v>
                </c:pt>
              </c:numCache>
            </c:numRef>
          </c:val>
        </c:ser>
        <c:ser>
          <c:idx val="2"/>
          <c:order val="1"/>
          <c:tx>
            <c:strRef>
              <c:f>Sheet1!$C$104</c:f>
              <c:strCache>
                <c:ptCount val="1"/>
                <c:pt idx="0">
                  <c:v>Indigenous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8.2304526748970801E-3"/>
                  <c:y val="-2.5936599423631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Indig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4E-3"/>
                  <c:y val="-4.322766570605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Indig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304526748970402E-3"/>
                  <c:y val="-6.9164492046563303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Indig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9.798270893371760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Indig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cust"/>
            <c:noEndCap val="0"/>
            <c:plus>
              <c:numRef>
                <c:f>Sheet1!$D$112:$G$112</c:f>
                <c:numCache>
                  <c:formatCode>General</c:formatCode>
                  <c:ptCount val="4"/>
                  <c:pt idx="0">
                    <c:v>0.2574602688</c:v>
                  </c:pt>
                  <c:pt idx="1">
                    <c:v>0.45199385559999999</c:v>
                  </c:pt>
                  <c:pt idx="2">
                    <c:v>0.75682554079999997</c:v>
                  </c:pt>
                  <c:pt idx="3">
                    <c:v>0.98278790400000005</c:v>
                  </c:pt>
                </c:numCache>
              </c:numRef>
            </c:plus>
            <c:minus>
              <c:numRef>
                <c:f>Sheet1!$D$112:$G$112</c:f>
                <c:numCache>
                  <c:formatCode>General</c:formatCode>
                  <c:ptCount val="4"/>
                  <c:pt idx="0">
                    <c:v>0.2574602688</c:v>
                  </c:pt>
                  <c:pt idx="1">
                    <c:v>0.45199385559999999</c:v>
                  </c:pt>
                  <c:pt idx="2">
                    <c:v>0.75682554079999997</c:v>
                  </c:pt>
                  <c:pt idx="3">
                    <c:v>0.98278790400000005</c:v>
                  </c:pt>
                </c:numCache>
              </c:numRef>
            </c:minus>
          </c:errBars>
          <c:cat>
            <c:strRef>
              <c:f>Sheet1!$D$101:$G$101</c:f>
              <c:strCache>
                <c:ptCount val="4"/>
                <c:pt idx="0">
                  <c:v>Bolivia</c:v>
                </c:pt>
                <c:pt idx="1">
                  <c:v>Guatemala</c:v>
                </c:pt>
                <c:pt idx="2">
                  <c:v>Mexico</c:v>
                </c:pt>
                <c:pt idx="3">
                  <c:v>Colombia</c:v>
                </c:pt>
              </c:strCache>
            </c:strRef>
          </c:cat>
          <c:val>
            <c:numRef>
              <c:f>Sheet1!$D$104:$G$104</c:f>
              <c:numCache>
                <c:formatCode>General</c:formatCode>
                <c:ptCount val="4"/>
                <c:pt idx="0">
                  <c:v>9.0500000000000007</c:v>
                </c:pt>
                <c:pt idx="1">
                  <c:v>5.24</c:v>
                </c:pt>
                <c:pt idx="2">
                  <c:v>7.45</c:v>
                </c:pt>
                <c:pt idx="3">
                  <c:v>8.83</c:v>
                </c:pt>
              </c:numCache>
            </c:numRef>
          </c:val>
        </c:ser>
        <c:ser>
          <c:idx val="3"/>
          <c:order val="2"/>
          <c:tx>
            <c:strRef>
              <c:f>Sheet1!$C$105</c:f>
              <c:strCache>
                <c:ptCount val="1"/>
                <c:pt idx="0">
                  <c:v>Afro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283950617284E-3"/>
                  <c:y val="-6.260069436565389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Afro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cust"/>
            <c:noEndCap val="0"/>
            <c:plus>
              <c:numRef>
                <c:f>Sheet1!$G$116</c:f>
                <c:numCache>
                  <c:formatCode>General</c:formatCode>
                  <c:ptCount val="1"/>
                  <c:pt idx="0">
                    <c:v>0.59762160080000004</c:v>
                  </c:pt>
                </c:numCache>
              </c:numRef>
            </c:plus>
            <c:minus>
              <c:numRef>
                <c:f>Sheet1!$G$116</c:f>
                <c:numCache>
                  <c:formatCode>General</c:formatCode>
                  <c:ptCount val="1"/>
                  <c:pt idx="0">
                    <c:v>0.59762160080000004</c:v>
                  </c:pt>
                </c:numCache>
              </c:numRef>
            </c:minus>
          </c:errBars>
          <c:cat>
            <c:strRef>
              <c:f>Sheet1!$D$101:$G$101</c:f>
              <c:strCache>
                <c:ptCount val="4"/>
                <c:pt idx="0">
                  <c:v>Bolivia</c:v>
                </c:pt>
                <c:pt idx="1">
                  <c:v>Guatemala</c:v>
                </c:pt>
                <c:pt idx="2">
                  <c:v>Mexico</c:v>
                </c:pt>
                <c:pt idx="3">
                  <c:v>Colombia</c:v>
                </c:pt>
              </c:strCache>
            </c:strRef>
          </c:cat>
          <c:val>
            <c:numRef>
              <c:f>Sheet1!$D$105:$G$105</c:f>
              <c:numCache>
                <c:formatCode>General</c:formatCode>
                <c:ptCount val="4"/>
                <c:pt idx="3">
                  <c:v>9.0500000000000007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344256"/>
        <c:axId val="217370624"/>
      </c:barChart>
      <c:catAx>
        <c:axId val="217344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7370624"/>
        <c:crosses val="autoZero"/>
        <c:auto val="1"/>
        <c:lblAlgn val="ctr"/>
        <c:lblOffset val="100"/>
        <c:noMultiLvlLbl val="0"/>
      </c:catAx>
      <c:valAx>
        <c:axId val="217370624"/>
        <c:scaling>
          <c:orientation val="minMax"/>
          <c:min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73442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Mexico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Sheet1!$C$61</c:f>
              <c:strCache>
                <c:ptCount val="1"/>
                <c:pt idx="0">
                  <c:v>White</c:v>
                </c:pt>
              </c:strCache>
            </c:strRef>
          </c:tx>
          <c:spPr>
            <a:ln w="38100" cmpd="dbl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Sheet1!$B$62:$B$72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Sheet1!$C$62:$C$72</c:f>
              <c:numCache>
                <c:formatCode>General</c:formatCode>
                <c:ptCount val="11"/>
                <c:pt idx="0">
                  <c:v>9.4700000000000006</c:v>
                </c:pt>
                <c:pt idx="1">
                  <c:v>21.84</c:v>
                </c:pt>
                <c:pt idx="2">
                  <c:v>31.58</c:v>
                </c:pt>
                <c:pt idx="3">
                  <c:v>19.21</c:v>
                </c:pt>
                <c:pt idx="4">
                  <c:v>11.84</c:v>
                </c:pt>
                <c:pt idx="5">
                  <c:v>5</c:v>
                </c:pt>
                <c:pt idx="6">
                  <c:v>0.79</c:v>
                </c:pt>
                <c:pt idx="7">
                  <c:v>0.26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Sheet1!$D$61</c:f>
              <c:strCache>
                <c:ptCount val="1"/>
                <c:pt idx="0">
                  <c:v>Mestizo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Sheet1!$B$62:$B$72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Sheet1!$D$62:$D$72</c:f>
              <c:numCache>
                <c:formatCode>General</c:formatCode>
                <c:ptCount val="11"/>
                <c:pt idx="0">
                  <c:v>0.82</c:v>
                </c:pt>
                <c:pt idx="1">
                  <c:v>6.52</c:v>
                </c:pt>
                <c:pt idx="2">
                  <c:v>21.45</c:v>
                </c:pt>
                <c:pt idx="3">
                  <c:v>31.26</c:v>
                </c:pt>
                <c:pt idx="4">
                  <c:v>20.27</c:v>
                </c:pt>
                <c:pt idx="5">
                  <c:v>13.45</c:v>
                </c:pt>
                <c:pt idx="6">
                  <c:v>4.7</c:v>
                </c:pt>
                <c:pt idx="7">
                  <c:v>1.18</c:v>
                </c:pt>
                <c:pt idx="8">
                  <c:v>0.35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Sheet1!$E$61</c:f>
              <c:strCache>
                <c:ptCount val="1"/>
                <c:pt idx="0">
                  <c:v>Indigenous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Sheet1!$B$62:$B$72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Sheet1!$E$62:$E$72</c:f>
              <c:numCache>
                <c:formatCode>General</c:formatCode>
                <c:ptCount val="11"/>
                <c:pt idx="0">
                  <c:v>0.5</c:v>
                </c:pt>
                <c:pt idx="1">
                  <c:v>0.99</c:v>
                </c:pt>
                <c:pt idx="2">
                  <c:v>6.44</c:v>
                </c:pt>
                <c:pt idx="3">
                  <c:v>25.74</c:v>
                </c:pt>
                <c:pt idx="4">
                  <c:v>24.26</c:v>
                </c:pt>
                <c:pt idx="5">
                  <c:v>28.71</c:v>
                </c:pt>
                <c:pt idx="6">
                  <c:v>8.91</c:v>
                </c:pt>
                <c:pt idx="7">
                  <c:v>4.46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986752"/>
        <c:axId val="216988288"/>
      </c:lineChart>
      <c:catAx>
        <c:axId val="21698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6988288"/>
        <c:crosses val="autoZero"/>
        <c:auto val="1"/>
        <c:lblAlgn val="ctr"/>
        <c:lblOffset val="100"/>
        <c:noMultiLvlLbl val="0"/>
      </c:catAx>
      <c:valAx>
        <c:axId val="216988288"/>
        <c:scaling>
          <c:orientation val="minMax"/>
          <c:max val="45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6986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7123745819398002"/>
          <c:w val="7.6793439357629696E-3"/>
          <c:h val="6.02006688963211E-2"/>
        </c:manualLayout>
      </c:layout>
      <c:lineChart>
        <c:grouping val="standard"/>
        <c:varyColors val="0"/>
        <c:ser>
          <c:idx val="0"/>
          <c:order val="0"/>
          <c:tx>
            <c:strRef>
              <c:f>Sheet1!$C$78</c:f>
              <c:strCache>
                <c:ptCount val="1"/>
                <c:pt idx="0">
                  <c:v>White</c:v>
                </c:pt>
              </c:strCache>
            </c:strRef>
          </c:tx>
          <c:spPr>
            <a:ln w="38100" cmpd="dbl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Sheet1!$B$79:$B$89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Sheet1!$C$79:$C$89</c:f>
              <c:numCache>
                <c:formatCode>General</c:formatCode>
                <c:ptCount val="11"/>
                <c:pt idx="0">
                  <c:v>7.64</c:v>
                </c:pt>
                <c:pt idx="1">
                  <c:v>19.43</c:v>
                </c:pt>
                <c:pt idx="2">
                  <c:v>42.68</c:v>
                </c:pt>
                <c:pt idx="3">
                  <c:v>17.52</c:v>
                </c:pt>
                <c:pt idx="4">
                  <c:v>9.2399999999999984</c:v>
                </c:pt>
                <c:pt idx="5">
                  <c:v>3.18</c:v>
                </c:pt>
                <c:pt idx="6">
                  <c:v>0.32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Sheet1!$D$78</c:f>
              <c:strCache>
                <c:ptCount val="1"/>
                <c:pt idx="0">
                  <c:v>Mestizo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Sheet1!$B$79:$B$89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Sheet1!$D$79:$D$89</c:f>
              <c:numCache>
                <c:formatCode>General</c:formatCode>
                <c:ptCount val="11"/>
                <c:pt idx="0">
                  <c:v>0.56999999999999995</c:v>
                </c:pt>
                <c:pt idx="1">
                  <c:v>3.62</c:v>
                </c:pt>
                <c:pt idx="2">
                  <c:v>18.3</c:v>
                </c:pt>
                <c:pt idx="3">
                  <c:v>31.22</c:v>
                </c:pt>
                <c:pt idx="4">
                  <c:v>26.5</c:v>
                </c:pt>
                <c:pt idx="5">
                  <c:v>14.06</c:v>
                </c:pt>
                <c:pt idx="6">
                  <c:v>4.05</c:v>
                </c:pt>
                <c:pt idx="7">
                  <c:v>1.43</c:v>
                </c:pt>
                <c:pt idx="8">
                  <c:v>0.24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Sheet1!$E$78</c:f>
              <c:strCache>
                <c:ptCount val="1"/>
                <c:pt idx="0">
                  <c:v>Indigenous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Sheet1!$B$79:$B$89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Sheet1!$E$79:$E$89</c:f>
              <c:numCache>
                <c:formatCode>General</c:formatCode>
                <c:ptCount val="11"/>
                <c:pt idx="0">
                  <c:v>0</c:v>
                </c:pt>
                <c:pt idx="1">
                  <c:v>3.27</c:v>
                </c:pt>
                <c:pt idx="2">
                  <c:v>11.81</c:v>
                </c:pt>
                <c:pt idx="3">
                  <c:v>28.64</c:v>
                </c:pt>
                <c:pt idx="4">
                  <c:v>31.16</c:v>
                </c:pt>
                <c:pt idx="5">
                  <c:v>14.82</c:v>
                </c:pt>
                <c:pt idx="6">
                  <c:v>8.5399999999999991</c:v>
                </c:pt>
                <c:pt idx="7">
                  <c:v>1.26</c:v>
                </c:pt>
                <c:pt idx="8">
                  <c:v>0.5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Sheet1!$F$78</c:f>
              <c:strCache>
                <c:ptCount val="1"/>
                <c:pt idx="0">
                  <c:v>Mulatto</c:v>
                </c:pt>
              </c:strCache>
            </c:strRef>
          </c:tx>
          <c:spPr>
            <a:ln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Sheet1!$B$79:$B$89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Sheet1!$F$79:$F$89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4.2300000000000004</c:v>
                </c:pt>
                <c:pt idx="3">
                  <c:v>15.49</c:v>
                </c:pt>
                <c:pt idx="4">
                  <c:v>16.899999999999999</c:v>
                </c:pt>
                <c:pt idx="5">
                  <c:v>29.58</c:v>
                </c:pt>
                <c:pt idx="6">
                  <c:v>19.72</c:v>
                </c:pt>
                <c:pt idx="7">
                  <c:v>5.63</c:v>
                </c:pt>
                <c:pt idx="8">
                  <c:v>5.63</c:v>
                </c:pt>
                <c:pt idx="9">
                  <c:v>2.82</c:v>
                </c:pt>
                <c:pt idx="10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Sheet1!$G$78</c:f>
              <c:strCache>
                <c:ptCount val="1"/>
                <c:pt idx="0">
                  <c:v>Black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Sheet1!$B$79:$B$89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Sheet1!$G$79:$G$89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11.11</c:v>
                </c:pt>
                <c:pt idx="3">
                  <c:v>20.37</c:v>
                </c:pt>
                <c:pt idx="4">
                  <c:v>24.07</c:v>
                </c:pt>
                <c:pt idx="5">
                  <c:v>33.33</c:v>
                </c:pt>
                <c:pt idx="6">
                  <c:v>3.7</c:v>
                </c:pt>
                <c:pt idx="7">
                  <c:v>3.7</c:v>
                </c:pt>
                <c:pt idx="8">
                  <c:v>0</c:v>
                </c:pt>
                <c:pt idx="9">
                  <c:v>1.85</c:v>
                </c:pt>
                <c:pt idx="10">
                  <c:v>1.85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745728"/>
        <c:axId val="244747264"/>
      </c:lineChart>
      <c:catAx>
        <c:axId val="244745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4747264"/>
        <c:crosses val="autoZero"/>
        <c:auto val="1"/>
        <c:lblAlgn val="ctr"/>
        <c:lblOffset val="100"/>
        <c:noMultiLvlLbl val="0"/>
      </c:catAx>
      <c:valAx>
        <c:axId val="244747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4745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110173728283964"/>
          <c:w val="0.97684710633834804"/>
          <c:h val="0.6016802133604269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Peru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Sheet1!$C$78</c:f>
              <c:strCache>
                <c:ptCount val="1"/>
                <c:pt idx="0">
                  <c:v>White</c:v>
                </c:pt>
              </c:strCache>
            </c:strRef>
          </c:tx>
          <c:spPr>
            <a:ln w="38100" cmpd="dbl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Sheet1!$B$79:$B$89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Sheet1!$C$79:$C$89</c:f>
              <c:numCache>
                <c:formatCode>General</c:formatCode>
                <c:ptCount val="11"/>
                <c:pt idx="0">
                  <c:v>7.64</c:v>
                </c:pt>
                <c:pt idx="1">
                  <c:v>19.43</c:v>
                </c:pt>
                <c:pt idx="2">
                  <c:v>42.68</c:v>
                </c:pt>
                <c:pt idx="3">
                  <c:v>17.52</c:v>
                </c:pt>
                <c:pt idx="4">
                  <c:v>9.2399999999999984</c:v>
                </c:pt>
                <c:pt idx="5">
                  <c:v>3.18</c:v>
                </c:pt>
                <c:pt idx="6">
                  <c:v>0.32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Sheet1!$D$78</c:f>
              <c:strCache>
                <c:ptCount val="1"/>
                <c:pt idx="0">
                  <c:v>Mestizo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Sheet1!$B$79:$B$89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Sheet1!$D$79:$D$89</c:f>
              <c:numCache>
                <c:formatCode>General</c:formatCode>
                <c:ptCount val="11"/>
                <c:pt idx="0">
                  <c:v>0.56999999999999995</c:v>
                </c:pt>
                <c:pt idx="1">
                  <c:v>3.62</c:v>
                </c:pt>
                <c:pt idx="2">
                  <c:v>18.3</c:v>
                </c:pt>
                <c:pt idx="3">
                  <c:v>31.22</c:v>
                </c:pt>
                <c:pt idx="4">
                  <c:v>26.5</c:v>
                </c:pt>
                <c:pt idx="5">
                  <c:v>14.06</c:v>
                </c:pt>
                <c:pt idx="6">
                  <c:v>4.05</c:v>
                </c:pt>
                <c:pt idx="7">
                  <c:v>1.43</c:v>
                </c:pt>
                <c:pt idx="8">
                  <c:v>0.24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Sheet1!$E$78</c:f>
              <c:strCache>
                <c:ptCount val="1"/>
                <c:pt idx="0">
                  <c:v>Indigenous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Sheet1!$B$79:$B$89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Sheet1!$E$79:$E$89</c:f>
              <c:numCache>
                <c:formatCode>General</c:formatCode>
                <c:ptCount val="11"/>
                <c:pt idx="0">
                  <c:v>0</c:v>
                </c:pt>
                <c:pt idx="1">
                  <c:v>3.27</c:v>
                </c:pt>
                <c:pt idx="2">
                  <c:v>11.81</c:v>
                </c:pt>
                <c:pt idx="3">
                  <c:v>28.64</c:v>
                </c:pt>
                <c:pt idx="4">
                  <c:v>31.16</c:v>
                </c:pt>
                <c:pt idx="5">
                  <c:v>14.82</c:v>
                </c:pt>
                <c:pt idx="6">
                  <c:v>8.5399999999999991</c:v>
                </c:pt>
                <c:pt idx="7">
                  <c:v>1.26</c:v>
                </c:pt>
                <c:pt idx="8">
                  <c:v>0.5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Sheet1!$F$78</c:f>
              <c:strCache>
                <c:ptCount val="1"/>
                <c:pt idx="0">
                  <c:v>Mulatto</c:v>
                </c:pt>
              </c:strCache>
            </c:strRef>
          </c:tx>
          <c:spPr>
            <a:ln w="254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Sheet1!$B$79:$B$89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Sheet1!$F$79:$F$89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4.2300000000000004</c:v>
                </c:pt>
                <c:pt idx="3">
                  <c:v>15.49</c:v>
                </c:pt>
                <c:pt idx="4">
                  <c:v>16.899999999999999</c:v>
                </c:pt>
                <c:pt idx="5">
                  <c:v>29.58</c:v>
                </c:pt>
                <c:pt idx="6">
                  <c:v>19.72</c:v>
                </c:pt>
                <c:pt idx="7">
                  <c:v>5.63</c:v>
                </c:pt>
                <c:pt idx="8">
                  <c:v>5.63</c:v>
                </c:pt>
                <c:pt idx="9">
                  <c:v>2.82</c:v>
                </c:pt>
                <c:pt idx="10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Sheet1!$G$78</c:f>
              <c:strCache>
                <c:ptCount val="1"/>
                <c:pt idx="0">
                  <c:v>Black</c:v>
                </c:pt>
              </c:strCache>
            </c:strRef>
          </c:tx>
          <c:spPr>
            <a:ln w="28575" cmpd="sng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Sheet1!$B$79:$B$89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Sheet1!$G$79:$G$89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11.11</c:v>
                </c:pt>
                <c:pt idx="3">
                  <c:v>20.37</c:v>
                </c:pt>
                <c:pt idx="4">
                  <c:v>24.07</c:v>
                </c:pt>
                <c:pt idx="5">
                  <c:v>33.33</c:v>
                </c:pt>
                <c:pt idx="6">
                  <c:v>3.7</c:v>
                </c:pt>
                <c:pt idx="7">
                  <c:v>3.7</c:v>
                </c:pt>
                <c:pt idx="8">
                  <c:v>0</c:v>
                </c:pt>
                <c:pt idx="9">
                  <c:v>1.85</c:v>
                </c:pt>
                <c:pt idx="10">
                  <c:v>1.85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364032"/>
        <c:axId val="246365568"/>
      </c:lineChart>
      <c:catAx>
        <c:axId val="2463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6365568"/>
        <c:crosses val="autoZero"/>
        <c:auto val="1"/>
        <c:lblAlgn val="ctr"/>
        <c:lblOffset val="100"/>
        <c:noMultiLvlLbl val="0"/>
      </c:catAx>
      <c:valAx>
        <c:axId val="2463655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46364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'Brazil chart'!$A$21:$A$29</c:f>
              <c:strCache>
                <c:ptCount val="9"/>
                <c:pt idx="0">
                  <c:v>Negro/Afro - pregunta abierta </c:v>
                </c:pt>
                <c:pt idx="1">
                  <c:v>Preto - Auto-identidad</c:v>
                </c:pt>
                <c:pt idx="2">
                  <c:v>Antepasado Africano</c:v>
                </c:pt>
                <c:pt idx="3">
                  <c:v>Preto/Pardo - Auto-identidad</c:v>
                </c:pt>
                <c:pt idx="4">
                  <c:v>Preto/Pardo - entrevistador</c:v>
                </c:pt>
                <c:pt idx="5">
                  <c:v>Padre o Madre - Preto/Pardo/Negro </c:v>
                </c:pt>
                <c:pt idx="6">
                  <c:v>Piel&gt;=6 + Cabello crespo</c:v>
                </c:pt>
                <c:pt idx="7">
                  <c:v>Cabello Crespo</c:v>
                </c:pt>
                <c:pt idx="8">
                  <c:v>Piel&gt;=6</c:v>
                </c:pt>
              </c:strCache>
            </c:strRef>
          </c:cat>
          <c:val>
            <c:numRef>
              <c:f>'Brazil chart'!$B$21:$B$29</c:f>
              <c:numCache>
                <c:formatCode>0.00</c:formatCode>
                <c:ptCount val="9"/>
                <c:pt idx="0">
                  <c:v>6.89</c:v>
                </c:pt>
                <c:pt idx="1">
                  <c:v>15.31</c:v>
                </c:pt>
                <c:pt idx="2">
                  <c:v>21.92</c:v>
                </c:pt>
                <c:pt idx="3">
                  <c:v>55.29</c:v>
                </c:pt>
                <c:pt idx="4">
                  <c:v>59.46</c:v>
                </c:pt>
                <c:pt idx="5">
                  <c:v>63.39</c:v>
                </c:pt>
                <c:pt idx="6">
                  <c:v>19.3</c:v>
                </c:pt>
                <c:pt idx="7">
                  <c:v>31.4</c:v>
                </c:pt>
                <c:pt idx="8">
                  <c:v>30.8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491392"/>
        <c:axId val="246521856"/>
      </c:barChart>
      <c:catAx>
        <c:axId val="2464913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lang="es-MX">
                <a:solidFill>
                  <a:schemeClr val="bg2"/>
                </a:solidFill>
              </a:defRPr>
            </a:pPr>
            <a:endParaRPr lang="en-US"/>
          </a:p>
        </c:txPr>
        <c:crossAx val="246521856"/>
        <c:crosses val="autoZero"/>
        <c:auto val="1"/>
        <c:lblAlgn val="ctr"/>
        <c:lblOffset val="100"/>
        <c:noMultiLvlLbl val="0"/>
      </c:catAx>
      <c:valAx>
        <c:axId val="24652185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lang="es-MX">
                    <a:solidFill>
                      <a:schemeClr val="bg2"/>
                    </a:solidFill>
                  </a:defRPr>
                </a:pPr>
                <a:r>
                  <a:rPr lang="en-US">
                    <a:solidFill>
                      <a:schemeClr val="bg2"/>
                    </a:solidFill>
                  </a:rPr>
                  <a:t>% of respondents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lang="es-MX">
                <a:solidFill>
                  <a:schemeClr val="bg2"/>
                </a:solidFill>
              </a:defRPr>
            </a:pPr>
            <a:endParaRPr lang="en-US"/>
          </a:p>
        </c:txPr>
        <c:crossAx val="246491392"/>
        <c:crosses val="autoZero"/>
        <c:crossBetween val="between"/>
      </c:valAx>
      <c:spPr>
        <a:solidFill>
          <a:schemeClr val="tx1"/>
        </a:solidFill>
      </c:spPr>
    </c:plotArea>
    <c:plotVisOnly val="1"/>
    <c:dispBlanksAs val="gap"/>
    <c:showDLblsOverMax val="0"/>
  </c:chart>
  <c:spPr>
    <a:solidFill>
      <a:schemeClr val="tx1"/>
    </a:solidFill>
    <a:ln>
      <a:solidFill>
        <a:schemeClr val="bg2"/>
      </a:solidFill>
    </a:ln>
  </c:sp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'Colombia chart'!$A$28:$A$36</c:f>
              <c:strCache>
                <c:ptCount val="9"/>
                <c:pt idx="0">
                  <c:v>Negro/Afro - pregunta abierta</c:v>
                </c:pt>
                <c:pt idx="1">
                  <c:v>Negro - auto-identidad</c:v>
                </c:pt>
                <c:pt idx="2">
                  <c:v>Antepasado Africano</c:v>
                </c:pt>
                <c:pt idx="3">
                  <c:v>Negro/Mulato - auto-identidad</c:v>
                </c:pt>
                <c:pt idx="4">
                  <c:v>Negro/Mulato - entrevistador</c:v>
                </c:pt>
                <c:pt idx="5">
                  <c:v>Padre o Madre- Negro/Mulato </c:v>
                </c:pt>
                <c:pt idx="6">
                  <c:v>Piel&gt;=6 + Cabello Crespo</c:v>
                </c:pt>
                <c:pt idx="7">
                  <c:v>Cabello Crespo, rizado</c:v>
                </c:pt>
                <c:pt idx="8">
                  <c:v>Piel&gt;=6</c:v>
                </c:pt>
              </c:strCache>
            </c:strRef>
          </c:cat>
          <c:val>
            <c:numRef>
              <c:f>'Colombia chart'!$B$28:$B$36</c:f>
              <c:numCache>
                <c:formatCode>0.00</c:formatCode>
                <c:ptCount val="9"/>
                <c:pt idx="0">
                  <c:v>18.059999999999999</c:v>
                </c:pt>
                <c:pt idx="1">
                  <c:v>14.4</c:v>
                </c:pt>
                <c:pt idx="2">
                  <c:v>20</c:v>
                </c:pt>
                <c:pt idx="3">
                  <c:v>19.579999999999991</c:v>
                </c:pt>
                <c:pt idx="4">
                  <c:v>20.09</c:v>
                </c:pt>
                <c:pt idx="5">
                  <c:v>24.32</c:v>
                </c:pt>
                <c:pt idx="6">
                  <c:v>10.19</c:v>
                </c:pt>
                <c:pt idx="7">
                  <c:v>19.22</c:v>
                </c:pt>
                <c:pt idx="8">
                  <c:v>23.81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564352"/>
        <c:axId val="246565888"/>
      </c:barChart>
      <c:catAx>
        <c:axId val="2465643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lang="es-MX">
                <a:solidFill>
                  <a:schemeClr val="bg2"/>
                </a:solidFill>
              </a:defRPr>
            </a:pPr>
            <a:endParaRPr lang="en-US"/>
          </a:p>
        </c:txPr>
        <c:crossAx val="246565888"/>
        <c:crosses val="autoZero"/>
        <c:auto val="1"/>
        <c:lblAlgn val="ctr"/>
        <c:lblOffset val="100"/>
        <c:noMultiLvlLbl val="0"/>
      </c:catAx>
      <c:valAx>
        <c:axId val="246565888"/>
        <c:scaling>
          <c:orientation val="minMax"/>
          <c:max val="7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lang="es-MX">
                    <a:solidFill>
                      <a:schemeClr val="bg2"/>
                    </a:solidFill>
                  </a:defRPr>
                </a:pPr>
                <a:r>
                  <a:rPr lang="en-US">
                    <a:solidFill>
                      <a:schemeClr val="bg2"/>
                    </a:solidFill>
                  </a:rPr>
                  <a:t>% of respondents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s-MX">
                <a:solidFill>
                  <a:schemeClr val="bg2"/>
                </a:solidFill>
              </a:defRPr>
            </a:pPr>
            <a:endParaRPr lang="en-US"/>
          </a:p>
        </c:txPr>
        <c:crossAx val="246564352"/>
        <c:crosses val="autoZero"/>
        <c:crossBetween val="between"/>
      </c:valAx>
    </c:plotArea>
    <c:plotVisOnly val="1"/>
    <c:dispBlanksAs val="gap"/>
    <c:showDLblsOverMax val="0"/>
  </c:chart>
  <c:spPr>
    <a:solidFill>
      <a:schemeClr val="tx1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93913260842394E-2"/>
          <c:y val="2.7959032294876202E-2"/>
          <c:w val="0.87752830896138001"/>
          <c:h val="0.6826279052075010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'Mexico chart'!$A$2:$A$11</c:f>
              <c:strCache>
                <c:ptCount val="10"/>
                <c:pt idx="0">
                  <c:v>Se considera</c:v>
                </c:pt>
                <c:pt idx="1">
                  <c:v>Encuestador</c:v>
                </c:pt>
                <c:pt idx="2">
                  <c:v>Pregunta abierta</c:v>
                </c:pt>
                <c:pt idx="3">
                  <c:v>Lengua Materna</c:v>
                </c:pt>
                <c:pt idx="4">
                  <c:v>Tradiciones/Costumbres</c:v>
                </c:pt>
                <c:pt idx="5">
                  <c:v>Ambos padres</c:v>
                </c:pt>
                <c:pt idx="6">
                  <c:v>Madre</c:v>
                </c:pt>
                <c:pt idx="7">
                  <c:v>Padre</c:v>
                </c:pt>
                <c:pt idx="8">
                  <c:v>Cualquier padre</c:v>
                </c:pt>
                <c:pt idx="9">
                  <c:v>Cualquier antepasado</c:v>
                </c:pt>
              </c:strCache>
            </c:strRef>
          </c:cat>
          <c:val>
            <c:numRef>
              <c:f>'Mexico chart'!$B$2:$B$11</c:f>
              <c:numCache>
                <c:formatCode>0.0</c:formatCode>
                <c:ptCount val="10"/>
                <c:pt idx="0">
                  <c:v>12.4</c:v>
                </c:pt>
                <c:pt idx="1">
                  <c:v>8.8000000000000007</c:v>
                </c:pt>
                <c:pt idx="2">
                  <c:v>24.45</c:v>
                </c:pt>
                <c:pt idx="3">
                  <c:v>12.5</c:v>
                </c:pt>
                <c:pt idx="4">
                  <c:v>22.17</c:v>
                </c:pt>
                <c:pt idx="5">
                  <c:v>13.53</c:v>
                </c:pt>
                <c:pt idx="6">
                  <c:v>16.670000000000009</c:v>
                </c:pt>
                <c:pt idx="7">
                  <c:v>16.46</c:v>
                </c:pt>
                <c:pt idx="8">
                  <c:v>19.75</c:v>
                </c:pt>
                <c:pt idx="9">
                  <c:v>46.87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621312"/>
        <c:axId val="246622848"/>
      </c:barChart>
      <c:catAx>
        <c:axId val="2466213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lang="es-MX" sz="1200">
                <a:solidFill>
                  <a:srgbClr val="000514"/>
                </a:solidFill>
              </a:defRPr>
            </a:pPr>
            <a:endParaRPr lang="en-US"/>
          </a:p>
        </c:txPr>
        <c:crossAx val="246622848"/>
        <c:crosses val="autoZero"/>
        <c:auto val="1"/>
        <c:lblAlgn val="ctr"/>
        <c:lblOffset val="100"/>
        <c:noMultiLvlLbl val="0"/>
      </c:catAx>
      <c:valAx>
        <c:axId val="246622848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lang="es-MX">
                    <a:solidFill>
                      <a:srgbClr val="000514"/>
                    </a:solidFill>
                  </a:defRPr>
                </a:pPr>
                <a:r>
                  <a:rPr lang="en-US">
                    <a:solidFill>
                      <a:srgbClr val="000514"/>
                    </a:solidFill>
                  </a:rPr>
                  <a:t>% of respondents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lang="es-MX">
                <a:solidFill>
                  <a:srgbClr val="000514"/>
                </a:solidFill>
              </a:defRPr>
            </a:pPr>
            <a:endParaRPr lang="en-US"/>
          </a:p>
        </c:txPr>
        <c:crossAx val="246621312"/>
        <c:crosses val="autoZero"/>
        <c:crossBetween val="between"/>
      </c:valAx>
    </c:plotArea>
    <c:plotVisOnly val="1"/>
    <c:dispBlanksAs val="gap"/>
    <c:showDLblsOverMax val="0"/>
  </c:chart>
  <c:spPr>
    <a:solidFill>
      <a:schemeClr val="tx1"/>
    </a:solidFill>
    <a:ln>
      <a:solidFill>
        <a:schemeClr val="tx1"/>
      </a:solidFill>
    </a:ln>
  </c:sp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'Peru chart'!$A$2:$A$11</c:f>
              <c:strCache>
                <c:ptCount val="10"/>
                <c:pt idx="0">
                  <c:v>Se considera</c:v>
                </c:pt>
                <c:pt idx="1">
                  <c:v>Encuestador</c:v>
                </c:pt>
                <c:pt idx="2">
                  <c:v>Pregunta abierta</c:v>
                </c:pt>
                <c:pt idx="3">
                  <c:v>Lengua Materna</c:v>
                </c:pt>
                <c:pt idx="4">
                  <c:v>Tradiciones/Costumbres</c:v>
                </c:pt>
                <c:pt idx="5">
                  <c:v>Ambos padres</c:v>
                </c:pt>
                <c:pt idx="6">
                  <c:v>Madre</c:v>
                </c:pt>
                <c:pt idx="7">
                  <c:v>Padre</c:v>
                </c:pt>
                <c:pt idx="8">
                  <c:v>Cualquier padre</c:v>
                </c:pt>
                <c:pt idx="9">
                  <c:v>Cualquier antepasado</c:v>
                </c:pt>
              </c:strCache>
            </c:strRef>
          </c:cat>
          <c:val>
            <c:numRef>
              <c:f>'Peru chart'!$B$2:$B$11</c:f>
              <c:numCache>
                <c:formatCode>0.0</c:formatCode>
                <c:ptCount val="10"/>
                <c:pt idx="0">
                  <c:v>4.7300000000000004</c:v>
                </c:pt>
                <c:pt idx="1">
                  <c:v>6.27</c:v>
                </c:pt>
                <c:pt idx="2">
                  <c:v>8.19</c:v>
                </c:pt>
                <c:pt idx="3">
                  <c:v>11.4</c:v>
                </c:pt>
                <c:pt idx="4">
                  <c:v>23.46</c:v>
                </c:pt>
                <c:pt idx="5">
                  <c:v>25.93</c:v>
                </c:pt>
                <c:pt idx="6">
                  <c:v>31.74</c:v>
                </c:pt>
                <c:pt idx="7">
                  <c:v>29</c:v>
                </c:pt>
                <c:pt idx="8">
                  <c:v>35</c:v>
                </c:pt>
                <c:pt idx="9">
                  <c:v>40.1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669696"/>
        <c:axId val="246671232"/>
      </c:barChart>
      <c:catAx>
        <c:axId val="2466696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lang="es-MX" sz="1200">
                <a:solidFill>
                  <a:srgbClr val="000514"/>
                </a:solidFill>
              </a:defRPr>
            </a:pPr>
            <a:endParaRPr lang="en-US"/>
          </a:p>
        </c:txPr>
        <c:crossAx val="246671232"/>
        <c:crosses val="autoZero"/>
        <c:auto val="1"/>
        <c:lblAlgn val="ctr"/>
        <c:lblOffset val="100"/>
        <c:noMultiLvlLbl val="0"/>
      </c:catAx>
      <c:valAx>
        <c:axId val="246671232"/>
        <c:scaling>
          <c:orientation val="minMax"/>
          <c:max val="5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lang="es-MX">
                    <a:solidFill>
                      <a:srgbClr val="000514"/>
                    </a:solidFill>
                  </a:defRPr>
                </a:pPr>
                <a:r>
                  <a:rPr lang="en-US" dirty="0">
                    <a:solidFill>
                      <a:srgbClr val="000514"/>
                    </a:solidFill>
                  </a:rPr>
                  <a:t>% of respondents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lang="es-MX">
                <a:solidFill>
                  <a:srgbClr val="000514"/>
                </a:solidFill>
              </a:defRPr>
            </a:pPr>
            <a:endParaRPr lang="en-US"/>
          </a:p>
        </c:txPr>
        <c:crossAx val="246669696"/>
        <c:crosses val="autoZero"/>
        <c:crossBetween val="between"/>
      </c:valAx>
      <c:spPr>
        <a:ln>
          <a:solidFill>
            <a:schemeClr val="bg2"/>
          </a:solidFill>
        </a:ln>
      </c:spPr>
    </c:plotArea>
    <c:plotVisOnly val="1"/>
    <c:dispBlanksAs val="gap"/>
    <c:showDLblsOverMax val="0"/>
  </c:chart>
  <c:spPr>
    <a:solidFill>
      <a:schemeClr val="tx1"/>
    </a:solidFill>
    <a:ln>
      <a:solidFill>
        <a:schemeClr val="tx1"/>
      </a:solidFill>
    </a:ln>
  </c:sp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87026621672"/>
          <c:y val="2.9569892473118298E-2"/>
          <c:w val="0.87775265591800999"/>
          <c:h val="0.646083735500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'[PERLA - Peru - 8.26.11 SP2.xlsx]Afrodescendientes'!$B$11</c:f>
              <c:strCache>
                <c:ptCount val="1"/>
                <c:pt idx="0">
                  <c:v>Peru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'[PERLA - Peru - 8.26.11 SP2.xlsx]Afrodescendientes'!$A$12:$A$22</c:f>
              <c:strCache>
                <c:ptCount val="11"/>
                <c:pt idx="0">
                  <c:v>Encuestador</c:v>
                </c:pt>
                <c:pt idx="1">
                  <c:v>Se considera</c:v>
                </c:pt>
                <c:pt idx="2">
                  <c:v>Pregunta Abierta</c:v>
                </c:pt>
                <c:pt idx="3">
                  <c:v>Negro/Mulato - pregunta abierta</c:v>
                </c:pt>
                <c:pt idx="4">
                  <c:v>Negro/Mulato - ID</c:v>
                </c:pt>
                <c:pt idx="5">
                  <c:v>Negro/Mulato - encuestador</c:v>
                </c:pt>
                <c:pt idx="6">
                  <c:v>Ancestro Africano</c:v>
                </c:pt>
                <c:pt idx="7">
                  <c:v>1+ padre Negro/Mulato </c:v>
                </c:pt>
                <c:pt idx="8">
                  <c:v>Piel&gt;=6 + cabello crespo/rizado</c:v>
                </c:pt>
                <c:pt idx="9">
                  <c:v>cabello crespo/rizado</c:v>
                </c:pt>
                <c:pt idx="10">
                  <c:v>Piel&gt;=6</c:v>
                </c:pt>
              </c:strCache>
            </c:strRef>
          </c:cat>
          <c:val>
            <c:numRef>
              <c:f>'[PERLA - Peru - 8.26.11 SP2.xlsx]Afrodescendientes'!$B$12:$B$22</c:f>
              <c:numCache>
                <c:formatCode>0.00%</c:formatCode>
                <c:ptCount val="11"/>
                <c:pt idx="0">
                  <c:v>1.2E-2</c:v>
                </c:pt>
                <c:pt idx="1">
                  <c:v>1.6199999999999999E-2</c:v>
                </c:pt>
                <c:pt idx="2">
                  <c:v>1.6500000000000001E-2</c:v>
                </c:pt>
                <c:pt idx="3">
                  <c:v>3.3000000000000002E-2</c:v>
                </c:pt>
                <c:pt idx="4">
                  <c:v>4.1200000000000001E-2</c:v>
                </c:pt>
                <c:pt idx="5">
                  <c:v>4.4699999999999997E-2</c:v>
                </c:pt>
                <c:pt idx="6">
                  <c:v>6.54E-2</c:v>
                </c:pt>
                <c:pt idx="7">
                  <c:v>7.3800000000000004E-2</c:v>
                </c:pt>
                <c:pt idx="8">
                  <c:v>3.5999999999999997E-2</c:v>
                </c:pt>
                <c:pt idx="9">
                  <c:v>0.13500000000000001</c:v>
                </c:pt>
                <c:pt idx="10">
                  <c:v>0.2273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487936"/>
        <c:axId val="254522496"/>
      </c:barChart>
      <c:catAx>
        <c:axId val="2544879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lang="es-MX" sz="1000">
                <a:solidFill>
                  <a:schemeClr val="bg2"/>
                </a:solidFill>
              </a:defRPr>
            </a:pPr>
            <a:endParaRPr lang="en-US"/>
          </a:p>
        </c:txPr>
        <c:crossAx val="254522496"/>
        <c:crosses val="autoZero"/>
        <c:auto val="1"/>
        <c:lblAlgn val="ctr"/>
        <c:lblOffset val="100"/>
        <c:noMultiLvlLbl val="0"/>
      </c:catAx>
      <c:valAx>
        <c:axId val="25452249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</c:spPr>
        <c:txPr>
          <a:bodyPr/>
          <a:lstStyle/>
          <a:p>
            <a:pPr>
              <a:defRPr lang="es-MX">
                <a:solidFill>
                  <a:schemeClr val="bg2"/>
                </a:solidFill>
              </a:defRPr>
            </a:pPr>
            <a:endParaRPr lang="en-US"/>
          </a:p>
        </c:txPr>
        <c:crossAx val="254487936"/>
        <c:crosses val="autoZero"/>
        <c:crossBetween val="between"/>
      </c:valAx>
    </c:plotArea>
    <c:plotVisOnly val="1"/>
    <c:dispBlanksAs val="gap"/>
    <c:showDLblsOverMax val="0"/>
  </c:chart>
  <c:spPr>
    <a:solidFill>
      <a:schemeClr val="tx1"/>
    </a:solidFill>
  </c:sp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s-MX"/>
            </a:pPr>
            <a:r>
              <a:rPr lang="en-US"/>
              <a:t>Peru: Quechua &amp; Aymara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'Indig identity or language'!$B$18</c:f>
              <c:strCache>
                <c:ptCount val="1"/>
                <c:pt idx="0">
                  <c:v>Quechua</c:v>
                </c:pt>
              </c:strCache>
            </c:strRef>
          </c:tx>
          <c:invertIfNegative val="0"/>
          <c:cat>
            <c:strRef>
              <c:f>'Indig identity or language'!$A$19:$A$21</c:f>
              <c:strCache>
                <c:ptCount val="3"/>
                <c:pt idx="0">
                  <c:v>Se considera indigena*</c:v>
                </c:pt>
                <c:pt idx="1">
                  <c:v>Habla idioma</c:v>
                </c:pt>
                <c:pt idx="2">
                  <c:v>Cualquiera de los padres </c:v>
                </c:pt>
              </c:strCache>
            </c:strRef>
          </c:cat>
          <c:val>
            <c:numRef>
              <c:f>'Indig identity or language'!$B$19:$B$21</c:f>
              <c:numCache>
                <c:formatCode>0.00%</c:formatCode>
                <c:ptCount val="3"/>
                <c:pt idx="0">
                  <c:v>0.15</c:v>
                </c:pt>
                <c:pt idx="1">
                  <c:v>0.61850000000000005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'Indig identity or language'!$C$18</c:f>
              <c:strCache>
                <c:ptCount val="1"/>
                <c:pt idx="0">
                  <c:v>Aymara</c:v>
                </c:pt>
              </c:strCache>
            </c:strRef>
          </c:tx>
          <c:invertIfNegative val="0"/>
          <c:cat>
            <c:strRef>
              <c:f>'Indig identity or language'!$A$19:$A$21</c:f>
              <c:strCache>
                <c:ptCount val="3"/>
                <c:pt idx="0">
                  <c:v>Se considera indigena*</c:v>
                </c:pt>
                <c:pt idx="1">
                  <c:v>Habla idioma</c:v>
                </c:pt>
                <c:pt idx="2">
                  <c:v>Cualquiera de los padres </c:v>
                </c:pt>
              </c:strCache>
            </c:strRef>
          </c:cat>
          <c:val>
            <c:numRef>
              <c:f>'Indig identity or language'!$C$19:$C$21</c:f>
              <c:numCache>
                <c:formatCode>0.00%</c:formatCode>
                <c:ptCount val="3"/>
                <c:pt idx="0">
                  <c:v>0.47060000000000002</c:v>
                </c:pt>
                <c:pt idx="1">
                  <c:v>0.72219999999999995</c:v>
                </c:pt>
                <c:pt idx="2">
                  <c:v>0.97219999999999995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623104"/>
        <c:axId val="254624896"/>
      </c:barChart>
      <c:catAx>
        <c:axId val="254623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MX"/>
            </a:pPr>
            <a:endParaRPr lang="en-US"/>
          </a:p>
        </c:txPr>
        <c:crossAx val="254624896"/>
        <c:crosses val="autoZero"/>
        <c:auto val="1"/>
        <c:lblAlgn val="ctr"/>
        <c:lblOffset val="100"/>
        <c:noMultiLvlLbl val="0"/>
      </c:catAx>
      <c:valAx>
        <c:axId val="254624896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es-MX"/>
            </a:pPr>
            <a:endParaRPr lang="en-US"/>
          </a:p>
        </c:txPr>
        <c:crossAx val="2546231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es-MX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s-MX"/>
            </a:pPr>
            <a:r>
              <a:rPr lang="en-US"/>
              <a:t>Mexico: Grupos Indigenas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'Indig identity or language'!$B$79</c:f>
              <c:strCache>
                <c:ptCount val="1"/>
                <c:pt idx="0">
                  <c:v>Nahuatl</c:v>
                </c:pt>
              </c:strCache>
            </c:strRef>
          </c:tx>
          <c:invertIfNegative val="0"/>
          <c:cat>
            <c:strRef>
              <c:f>'Indig identity or language'!$A$80:$A$82</c:f>
              <c:strCache>
                <c:ptCount val="3"/>
                <c:pt idx="0">
                  <c:v>Se considera indigena*</c:v>
                </c:pt>
                <c:pt idx="1">
                  <c:v>Habla idioma</c:v>
                </c:pt>
                <c:pt idx="2">
                  <c:v>Cualquiera de los padres es X</c:v>
                </c:pt>
              </c:strCache>
            </c:strRef>
          </c:cat>
          <c:val>
            <c:numRef>
              <c:f>'Indig identity or language'!$B$80:$B$82</c:f>
              <c:numCache>
                <c:formatCode>General</c:formatCode>
                <c:ptCount val="3"/>
                <c:pt idx="0">
                  <c:v>54.41</c:v>
                </c:pt>
                <c:pt idx="1">
                  <c:v>52.94</c:v>
                </c:pt>
                <c:pt idx="2">
                  <c:v>61.76</c:v>
                </c:pt>
              </c:numCache>
            </c:numRef>
          </c:val>
        </c:ser>
        <c:ser>
          <c:idx val="1"/>
          <c:order val="1"/>
          <c:tx>
            <c:strRef>
              <c:f>'Indig identity or language'!$C$79</c:f>
              <c:strCache>
                <c:ptCount val="1"/>
                <c:pt idx="0">
                  <c:v>Maya</c:v>
                </c:pt>
              </c:strCache>
            </c:strRef>
          </c:tx>
          <c:invertIfNegative val="0"/>
          <c:cat>
            <c:strRef>
              <c:f>'Indig identity or language'!$A$80:$A$82</c:f>
              <c:strCache>
                <c:ptCount val="3"/>
                <c:pt idx="0">
                  <c:v>Se considera indigena*</c:v>
                </c:pt>
                <c:pt idx="1">
                  <c:v>Habla idioma</c:v>
                </c:pt>
                <c:pt idx="2">
                  <c:v>Cualquiera de los padres es X</c:v>
                </c:pt>
              </c:strCache>
            </c:strRef>
          </c:cat>
          <c:val>
            <c:numRef>
              <c:f>'Indig identity or language'!$C$80:$C$82</c:f>
              <c:numCache>
                <c:formatCode>General</c:formatCode>
                <c:ptCount val="3"/>
                <c:pt idx="0">
                  <c:v>14.29</c:v>
                </c:pt>
                <c:pt idx="1">
                  <c:v>21.43</c:v>
                </c:pt>
                <c:pt idx="2">
                  <c:v>26.19</c:v>
                </c:pt>
              </c:numCache>
            </c:numRef>
          </c:val>
        </c:ser>
        <c:ser>
          <c:idx val="2"/>
          <c:order val="2"/>
          <c:tx>
            <c:strRef>
              <c:f>'Indig identity or language'!$D$79</c:f>
              <c:strCache>
                <c:ptCount val="1"/>
                <c:pt idx="0">
                  <c:v>Zapoteco</c:v>
                </c:pt>
              </c:strCache>
            </c:strRef>
          </c:tx>
          <c:invertIfNegative val="0"/>
          <c:cat>
            <c:strRef>
              <c:f>'Indig identity or language'!$A$80:$A$82</c:f>
              <c:strCache>
                <c:ptCount val="3"/>
                <c:pt idx="0">
                  <c:v>Se considera indigena*</c:v>
                </c:pt>
                <c:pt idx="1">
                  <c:v>Habla idioma</c:v>
                </c:pt>
                <c:pt idx="2">
                  <c:v>Cualquiera de los padres es X</c:v>
                </c:pt>
              </c:strCache>
            </c:strRef>
          </c:cat>
          <c:val>
            <c:numRef>
              <c:f>'Indig identity or language'!$D$80:$D$82</c:f>
              <c:numCache>
                <c:formatCode>General</c:formatCode>
                <c:ptCount val="3"/>
                <c:pt idx="0">
                  <c:v>21.43</c:v>
                </c:pt>
                <c:pt idx="1">
                  <c:v>28.57</c:v>
                </c:pt>
                <c:pt idx="2">
                  <c:v>28.57</c:v>
                </c:pt>
              </c:numCache>
            </c:numRef>
          </c:val>
        </c:ser>
        <c:ser>
          <c:idx val="3"/>
          <c:order val="3"/>
          <c:tx>
            <c:strRef>
              <c:f>'Indig identity or language'!$E$79</c:f>
              <c:strCache>
                <c:ptCount val="1"/>
                <c:pt idx="0">
                  <c:v>Mixteco</c:v>
                </c:pt>
              </c:strCache>
            </c:strRef>
          </c:tx>
          <c:invertIfNegative val="0"/>
          <c:cat>
            <c:strRef>
              <c:f>'Indig identity or language'!$A$80:$A$82</c:f>
              <c:strCache>
                <c:ptCount val="3"/>
                <c:pt idx="0">
                  <c:v>Se considera indigena*</c:v>
                </c:pt>
                <c:pt idx="1">
                  <c:v>Habla idioma</c:v>
                </c:pt>
                <c:pt idx="2">
                  <c:v>Cualquiera de los padres es X</c:v>
                </c:pt>
              </c:strCache>
            </c:strRef>
          </c:cat>
          <c:val>
            <c:numRef>
              <c:f>'Indig identity or language'!$E$80:$E$82</c:f>
              <c:numCache>
                <c:formatCode>General</c:formatCode>
                <c:ptCount val="3"/>
                <c:pt idx="0">
                  <c:v>44.83</c:v>
                </c:pt>
                <c:pt idx="1">
                  <c:v>58.62</c:v>
                </c:pt>
                <c:pt idx="2">
                  <c:v>51.72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659968"/>
        <c:axId val="254678144"/>
      </c:barChart>
      <c:catAx>
        <c:axId val="254659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MX"/>
            </a:pPr>
            <a:endParaRPr lang="en-US"/>
          </a:p>
        </c:txPr>
        <c:crossAx val="254678144"/>
        <c:crosses val="autoZero"/>
        <c:auto val="1"/>
        <c:lblAlgn val="ctr"/>
        <c:lblOffset val="100"/>
        <c:noMultiLvlLbl val="0"/>
      </c:catAx>
      <c:valAx>
        <c:axId val="2546781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MX"/>
            </a:pPr>
            <a:endParaRPr lang="en-US"/>
          </a:p>
        </c:txPr>
        <c:crossAx val="2546599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es-MX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5679672900928E-2"/>
          <c:y val="3.6931818181818198E-2"/>
          <c:w val="0.90321780517800399"/>
          <c:h val="0.83806818181818199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15800415800414E-3"/>
                  <c:y val="-3.12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White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5800415800416E-3"/>
                  <c:y val="-4.829590193271299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Pardo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5800415800416E-3"/>
                  <c:y val="-3.693181818181819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Preto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7900207900208E-3"/>
                  <c:y val="-8.5227272727272693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White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4173592884223E-2"/>
                  <c:y val="-2.111650878370549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Indio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790020790021498E-3"/>
                  <c:y val="-7.9545454545454503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Mulato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3160083160083095E-3"/>
                  <c:y val="-7.9545454545454503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Negro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6229195623904006E-17"/>
                  <c:y val="-4.8295454545454503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White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07900207900208E-3"/>
                  <c:y val="-4.5454545454545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Mestizo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1580041580040802E-3"/>
                  <c:y val="-7.386363636363639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Indig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0790020790020002E-3"/>
                  <c:y val="-7.6704545454545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Afro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07900207900208E-3"/>
                  <c:y val="-8.238636363636360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White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6.7085885097696099E-3"/>
                  <c:y val="-4.138347565007639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Mestizo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2.07900207900208E-3"/>
                  <c:y val="-9.090909090909089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Indig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"/>
                  <c:y val="-9.659090909090910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Afro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Sheet1!$E$7:$E$24</c:f>
                <c:numCache>
                  <c:formatCode>General</c:formatCode>
                  <c:ptCount val="18"/>
                  <c:pt idx="0">
                    <c:v>-0.28864173240000002</c:v>
                  </c:pt>
                  <c:pt idx="1">
                    <c:v>-0.2346906352</c:v>
                  </c:pt>
                  <c:pt idx="2">
                    <c:v>-0.47731486039999999</c:v>
                  </c:pt>
                  <c:pt idx="4">
                    <c:v>-0.97482322840000002</c:v>
                  </c:pt>
                  <c:pt idx="5">
                    <c:v>-0.3372025944</c:v>
                  </c:pt>
                  <c:pt idx="6">
                    <c:v>-0.88534179999999996</c:v>
                  </c:pt>
                  <c:pt idx="7">
                    <c:v>-0.89217849559999995</c:v>
                  </c:pt>
                  <c:pt idx="9">
                    <c:v>-0.58013881239999998</c:v>
                  </c:pt>
                  <c:pt idx="10">
                    <c:v>-0.19328157800000001</c:v>
                  </c:pt>
                  <c:pt idx="11">
                    <c:v>-0.94828627880000005</c:v>
                  </c:pt>
                  <c:pt idx="12">
                    <c:v>-0.91295657320000001</c:v>
                  </c:pt>
                  <c:pt idx="14">
                    <c:v>-0.98878836560000005</c:v>
                  </c:pt>
                  <c:pt idx="15">
                    <c:v>-0.3471555724</c:v>
                  </c:pt>
                  <c:pt idx="16">
                    <c:v>-1.0295764752000001</c:v>
                  </c:pt>
                  <c:pt idx="17">
                    <c:v>-1.1316926711999999</c:v>
                  </c:pt>
                </c:numCache>
              </c:numRef>
            </c:plus>
            <c:minus>
              <c:numRef>
                <c:f>Sheet1!$E$7:$E$24</c:f>
                <c:numCache>
                  <c:formatCode>General</c:formatCode>
                  <c:ptCount val="18"/>
                  <c:pt idx="0">
                    <c:v>-0.28864173240000002</c:v>
                  </c:pt>
                  <c:pt idx="1">
                    <c:v>-0.2346906352</c:v>
                  </c:pt>
                  <c:pt idx="2">
                    <c:v>-0.47731486039999999</c:v>
                  </c:pt>
                  <c:pt idx="4">
                    <c:v>-0.97482322840000002</c:v>
                  </c:pt>
                  <c:pt idx="5">
                    <c:v>-0.3372025944</c:v>
                  </c:pt>
                  <c:pt idx="6">
                    <c:v>-0.88534179999999996</c:v>
                  </c:pt>
                  <c:pt idx="7">
                    <c:v>-0.89217849559999995</c:v>
                  </c:pt>
                  <c:pt idx="9">
                    <c:v>-0.58013881239999998</c:v>
                  </c:pt>
                  <c:pt idx="10">
                    <c:v>-0.19328157800000001</c:v>
                  </c:pt>
                  <c:pt idx="11">
                    <c:v>-0.94828627880000005</c:v>
                  </c:pt>
                  <c:pt idx="12">
                    <c:v>-0.91295657320000001</c:v>
                  </c:pt>
                  <c:pt idx="14">
                    <c:v>-0.98878836560000005</c:v>
                  </c:pt>
                  <c:pt idx="15">
                    <c:v>-0.3471555724</c:v>
                  </c:pt>
                  <c:pt idx="16">
                    <c:v>-1.0295764752000001</c:v>
                  </c:pt>
                  <c:pt idx="17">
                    <c:v>-1.1316926711999999</c:v>
                  </c:pt>
                </c:numCache>
              </c:numRef>
            </c:minus>
          </c:errBars>
          <c:cat>
            <c:multiLvlStrRef>
              <c:f>Sheet1!$B$7:$C$25</c:f>
              <c:multiLvlStrCache>
                <c:ptCount val="19"/>
                <c:lvl>
                  <c:pt idx="0">
                    <c:v>White</c:v>
                  </c:pt>
                  <c:pt idx="1">
                    <c:v>Pardo</c:v>
                  </c:pt>
                  <c:pt idx="2">
                    <c:v>Preto</c:v>
                  </c:pt>
                  <c:pt idx="3">
                    <c:v>.</c:v>
                  </c:pt>
                  <c:pt idx="4">
                    <c:v>White</c:v>
                  </c:pt>
                  <c:pt idx="5">
                    <c:v>Indio</c:v>
                  </c:pt>
                  <c:pt idx="6">
                    <c:v>Mulato</c:v>
                  </c:pt>
                  <c:pt idx="7">
                    <c:v>Negro</c:v>
                  </c:pt>
                  <c:pt idx="8">
                    <c:v>.</c:v>
                  </c:pt>
                  <c:pt idx="9">
                    <c:v>White</c:v>
                  </c:pt>
                  <c:pt idx="10">
                    <c:v>Mestizo</c:v>
                  </c:pt>
                  <c:pt idx="11">
                    <c:v>Indigenous</c:v>
                  </c:pt>
                  <c:pt idx="12">
                    <c:v>Afro</c:v>
                  </c:pt>
                  <c:pt idx="13">
                    <c:v>.</c:v>
                  </c:pt>
                  <c:pt idx="14">
                    <c:v>White</c:v>
                  </c:pt>
                  <c:pt idx="15">
                    <c:v>Mestizo</c:v>
                  </c:pt>
                  <c:pt idx="16">
                    <c:v>Indigenous</c:v>
                  </c:pt>
                  <c:pt idx="17">
                    <c:v>Afro</c:v>
                  </c:pt>
                  <c:pt idx="18">
                    <c:v>.</c:v>
                  </c:pt>
                </c:lvl>
                <c:lvl>
                  <c:pt idx="0">
                    <c:v>Brazil</c:v>
                  </c:pt>
                  <c:pt idx="4">
                    <c:v>DR</c:v>
                  </c:pt>
                  <c:pt idx="9">
                    <c:v>Ecuador</c:v>
                  </c:pt>
                  <c:pt idx="14">
                    <c:v>Peru</c:v>
                  </c:pt>
                </c:lvl>
              </c:multiLvlStrCache>
            </c:multiLvlStrRef>
          </c:cat>
          <c:val>
            <c:numRef>
              <c:f>Sheet1!$D$7:$D$25</c:f>
              <c:numCache>
                <c:formatCode>General</c:formatCode>
                <c:ptCount val="19"/>
                <c:pt idx="0">
                  <c:v>7.89</c:v>
                </c:pt>
                <c:pt idx="1">
                  <c:v>7.35</c:v>
                </c:pt>
                <c:pt idx="2">
                  <c:v>6.99</c:v>
                </c:pt>
                <c:pt idx="4">
                  <c:v>8.2100000000000009</c:v>
                </c:pt>
                <c:pt idx="5">
                  <c:v>7.9</c:v>
                </c:pt>
                <c:pt idx="6">
                  <c:v>10.57</c:v>
                </c:pt>
                <c:pt idx="7">
                  <c:v>7.76</c:v>
                </c:pt>
                <c:pt idx="9">
                  <c:v>9.48</c:v>
                </c:pt>
                <c:pt idx="10">
                  <c:v>9.91</c:v>
                </c:pt>
                <c:pt idx="11">
                  <c:v>8.0500000000000007</c:v>
                </c:pt>
                <c:pt idx="12">
                  <c:v>8.6399999999999988</c:v>
                </c:pt>
                <c:pt idx="14">
                  <c:v>11.78</c:v>
                </c:pt>
                <c:pt idx="15">
                  <c:v>11.3</c:v>
                </c:pt>
                <c:pt idx="16">
                  <c:v>9.75</c:v>
                </c:pt>
                <c:pt idx="17">
                  <c:v>11.04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17059328"/>
        <c:axId val="217060864"/>
      </c:barChart>
      <c:catAx>
        <c:axId val="217059328"/>
        <c:scaling>
          <c:orientation val="minMax"/>
        </c:scaling>
        <c:delete val="1"/>
        <c:axPos val="b"/>
        <c:majorTickMark val="out"/>
        <c:minorTickMark val="none"/>
        <c:tickLblPos val="nextTo"/>
        <c:crossAx val="217060864"/>
        <c:crosses val="autoZero"/>
        <c:auto val="1"/>
        <c:lblAlgn val="ctr"/>
        <c:lblOffset val="100"/>
        <c:noMultiLvlLbl val="0"/>
      </c:catAx>
      <c:valAx>
        <c:axId val="217060864"/>
        <c:scaling>
          <c:orientation val="minMax"/>
          <c:max val="12.9"/>
          <c:min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70593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Educ!$A$28</c:f>
              <c:strCache>
                <c:ptCount val="1"/>
                <c:pt idx="0">
                  <c:v>Light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Educ!$B$27:$F$27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Educ!$B$28:$F$28</c:f>
              <c:numCache>
                <c:formatCode>General</c:formatCode>
                <c:ptCount val="5"/>
                <c:pt idx="0">
                  <c:v>9.6870320000000003</c:v>
                </c:pt>
                <c:pt idx="1">
                  <c:v>12.329050000000001</c:v>
                </c:pt>
                <c:pt idx="2">
                  <c:v>11.06146</c:v>
                </c:pt>
                <c:pt idx="3">
                  <c:v>8.5862940000000005</c:v>
                </c:pt>
                <c:pt idx="4">
                  <c:v>10.660360000000001</c:v>
                </c:pt>
              </c:numCache>
            </c:numRef>
          </c:val>
        </c:ser>
        <c:ser>
          <c:idx val="1"/>
          <c:order val="1"/>
          <c:tx>
            <c:strRef>
              <c:f>Educ!$A$29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BF8F6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Educ!$B$27:$F$27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Educ!$B$29:$F$29</c:f>
              <c:numCache>
                <c:formatCode>General</c:formatCode>
                <c:ptCount val="5"/>
                <c:pt idx="0">
                  <c:v>8.6618119999999994</c:v>
                </c:pt>
                <c:pt idx="1">
                  <c:v>11.33168</c:v>
                </c:pt>
                <c:pt idx="2">
                  <c:v>9.7926830000000002</c:v>
                </c:pt>
                <c:pt idx="3">
                  <c:v>7.8745159999999226</c:v>
                </c:pt>
                <c:pt idx="4">
                  <c:v>10.034929999999999</c:v>
                </c:pt>
              </c:numCache>
            </c:numRef>
          </c:val>
        </c:ser>
        <c:ser>
          <c:idx val="2"/>
          <c:order val="2"/>
          <c:tx>
            <c:strRef>
              <c:f>Educ!$A$30</c:f>
              <c:strCache>
                <c:ptCount val="1"/>
                <c:pt idx="0">
                  <c:v>Dark</c:v>
                </c:pt>
              </c:strCache>
            </c:strRef>
          </c:tx>
          <c:spPr>
            <a:solidFill>
              <a:srgbClr val="87592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Educ!$B$27:$F$27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Educ!$B$30:$F$30</c:f>
              <c:numCache>
                <c:formatCode>General</c:formatCode>
                <c:ptCount val="5"/>
                <c:pt idx="0">
                  <c:v>7.7634619999999996</c:v>
                </c:pt>
                <c:pt idx="1">
                  <c:v>10.579470000000001</c:v>
                </c:pt>
                <c:pt idx="2">
                  <c:v>9.134980999999998</c:v>
                </c:pt>
                <c:pt idx="3">
                  <c:v>7.2008320000000001</c:v>
                </c:pt>
                <c:pt idx="4">
                  <c:v>9.1928249999999991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134208"/>
        <c:axId val="217135744"/>
      </c:barChart>
      <c:catAx>
        <c:axId val="217134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7135744"/>
        <c:crosses val="autoZero"/>
        <c:auto val="1"/>
        <c:lblAlgn val="ctr"/>
        <c:lblOffset val="100"/>
        <c:noMultiLvlLbl val="0"/>
      </c:catAx>
      <c:valAx>
        <c:axId val="217135744"/>
        <c:scaling>
          <c:orientation val="minMax"/>
          <c:max val="1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71342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Income!$A$28</c:f>
              <c:strCache>
                <c:ptCount val="1"/>
                <c:pt idx="0">
                  <c:v>Light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Income!$B$27:$F$27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Income!$B$28:$F$28</c:f>
              <c:numCache>
                <c:formatCode>General</c:formatCode>
                <c:ptCount val="5"/>
                <c:pt idx="0">
                  <c:v>4.7109589999999999</c:v>
                </c:pt>
                <c:pt idx="1">
                  <c:v>5.8387099999999998</c:v>
                </c:pt>
                <c:pt idx="2">
                  <c:v>4.8887499999999999</c:v>
                </c:pt>
                <c:pt idx="3">
                  <c:v>3.0878000000000001</c:v>
                </c:pt>
                <c:pt idx="4">
                  <c:v>4.3921779999999746</c:v>
                </c:pt>
              </c:numCache>
            </c:numRef>
          </c:val>
        </c:ser>
        <c:ser>
          <c:idx val="1"/>
          <c:order val="1"/>
          <c:tx>
            <c:strRef>
              <c:f>Income!$A$29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BF8F6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Income!$B$27:$F$27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Income!$B$29:$F$29</c:f>
              <c:numCache>
                <c:formatCode>General</c:formatCode>
                <c:ptCount val="5"/>
                <c:pt idx="0">
                  <c:v>4.2586209999999998</c:v>
                </c:pt>
                <c:pt idx="1">
                  <c:v>5.4185020000000002</c:v>
                </c:pt>
                <c:pt idx="2">
                  <c:v>4.3420159999999646</c:v>
                </c:pt>
                <c:pt idx="3">
                  <c:v>2.594884</c:v>
                </c:pt>
                <c:pt idx="4">
                  <c:v>4.2904109999999998</c:v>
                </c:pt>
              </c:numCache>
            </c:numRef>
          </c:val>
        </c:ser>
        <c:ser>
          <c:idx val="2"/>
          <c:order val="2"/>
          <c:tx>
            <c:strRef>
              <c:f>Income!$A$30</c:f>
              <c:strCache>
                <c:ptCount val="1"/>
                <c:pt idx="0">
                  <c:v>Dark</c:v>
                </c:pt>
              </c:strCache>
            </c:strRef>
          </c:tx>
          <c:spPr>
            <a:solidFill>
              <a:srgbClr val="87592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Income!$B$27:$F$27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Income!$B$30:$F$30</c:f>
              <c:numCache>
                <c:formatCode>General</c:formatCode>
                <c:ptCount val="5"/>
                <c:pt idx="0">
                  <c:v>4.1287729999999998</c:v>
                </c:pt>
                <c:pt idx="1">
                  <c:v>5.1570879999999288</c:v>
                </c:pt>
                <c:pt idx="2">
                  <c:v>4.1644139999999279</c:v>
                </c:pt>
                <c:pt idx="3">
                  <c:v>2.451902</c:v>
                </c:pt>
                <c:pt idx="4">
                  <c:v>4.0461169999999997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176320"/>
        <c:axId val="217714688"/>
      </c:barChart>
      <c:catAx>
        <c:axId val="21717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7714688"/>
        <c:crosses val="autoZero"/>
        <c:auto val="1"/>
        <c:lblAlgn val="ctr"/>
        <c:lblOffset val="100"/>
        <c:noMultiLvlLbl val="0"/>
      </c:catAx>
      <c:valAx>
        <c:axId val="217714688"/>
        <c:scaling>
          <c:orientation val="minMax"/>
          <c:max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71763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Light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Sheet1!$B$7:$B$11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Sheet1!$C$7:$C$11</c:f>
              <c:numCache>
                <c:formatCode>General</c:formatCode>
                <c:ptCount val="5"/>
                <c:pt idx="0">
                  <c:v>27</c:v>
                </c:pt>
                <c:pt idx="1">
                  <c:v>22.73</c:v>
                </c:pt>
                <c:pt idx="2">
                  <c:v>21</c:v>
                </c:pt>
                <c:pt idx="3">
                  <c:v>17.38</c:v>
                </c:pt>
                <c:pt idx="4">
                  <c:v>23.36</c:v>
                </c:pt>
              </c:numCache>
            </c:numRef>
          </c:val>
        </c:ser>
        <c:ser>
          <c:idx val="1"/>
          <c:order val="1"/>
          <c:tx>
            <c:strRef>
              <c:f>Sheet1!$D$6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BF844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Sheet1!$B$7:$B$11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Sheet1!$D$7:$D$11</c:f>
              <c:numCache>
                <c:formatCode>General</c:formatCode>
                <c:ptCount val="5"/>
                <c:pt idx="0">
                  <c:v>20</c:v>
                </c:pt>
                <c:pt idx="1">
                  <c:v>16.37</c:v>
                </c:pt>
                <c:pt idx="2">
                  <c:v>12.12</c:v>
                </c:pt>
                <c:pt idx="3">
                  <c:v>9.9</c:v>
                </c:pt>
                <c:pt idx="4">
                  <c:v>17.95</c:v>
                </c:pt>
              </c:numCache>
            </c:numRef>
          </c:val>
        </c:ser>
        <c:ser>
          <c:idx val="2"/>
          <c:order val="2"/>
          <c:tx>
            <c:strRef>
              <c:f>Sheet1!$E$6</c:f>
              <c:strCache>
                <c:ptCount val="1"/>
                <c:pt idx="0">
                  <c:v>Dark</c:v>
                </c:pt>
              </c:strCache>
            </c:strRef>
          </c:tx>
          <c:spPr>
            <a:solidFill>
              <a:srgbClr val="87592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Sheet1!$B$7:$B$11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Sheet1!$E$7:$E$11</c:f>
              <c:numCache>
                <c:formatCode>General</c:formatCode>
                <c:ptCount val="5"/>
                <c:pt idx="0">
                  <c:v>17.850000000000001</c:v>
                </c:pt>
                <c:pt idx="1">
                  <c:v>13.79</c:v>
                </c:pt>
                <c:pt idx="2">
                  <c:v>9.91</c:v>
                </c:pt>
                <c:pt idx="3">
                  <c:v>8.2799999999999994</c:v>
                </c:pt>
                <c:pt idx="4">
                  <c:v>15.29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759104"/>
        <c:axId val="217773184"/>
      </c:barChart>
      <c:catAx>
        <c:axId val="217759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7773184"/>
        <c:crosses val="autoZero"/>
        <c:auto val="1"/>
        <c:lblAlgn val="ctr"/>
        <c:lblOffset val="100"/>
        <c:noMultiLvlLbl val="0"/>
      </c:catAx>
      <c:valAx>
        <c:axId val="21777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77591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Sheet1!$C$31</c:f>
              <c:strCache>
                <c:ptCount val="1"/>
                <c:pt idx="0">
                  <c:v>Light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Sheet1!$B$32:$B$36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Sheet1!$C$32:$C$36</c:f>
              <c:numCache>
                <c:formatCode>General</c:formatCode>
                <c:ptCount val="5"/>
                <c:pt idx="0">
                  <c:v>14.32</c:v>
                </c:pt>
                <c:pt idx="1">
                  <c:v>15.05</c:v>
                </c:pt>
                <c:pt idx="2">
                  <c:v>9.1199999999999992</c:v>
                </c:pt>
                <c:pt idx="3">
                  <c:v>15.43</c:v>
                </c:pt>
                <c:pt idx="4">
                  <c:v>10.68</c:v>
                </c:pt>
              </c:numCache>
            </c:numRef>
          </c:val>
        </c:ser>
        <c:ser>
          <c:idx val="1"/>
          <c:order val="1"/>
          <c:tx>
            <c:strRef>
              <c:f>Sheet1!$D$31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BF844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Sheet1!$B$32:$B$36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Sheet1!$D$32:$D$36</c:f>
              <c:numCache>
                <c:formatCode>General</c:formatCode>
                <c:ptCount val="5"/>
                <c:pt idx="0">
                  <c:v>16.88</c:v>
                </c:pt>
                <c:pt idx="1">
                  <c:v>19.239999999999998</c:v>
                </c:pt>
                <c:pt idx="2">
                  <c:v>12.8</c:v>
                </c:pt>
                <c:pt idx="3">
                  <c:v>23.93</c:v>
                </c:pt>
                <c:pt idx="4">
                  <c:v>10.48</c:v>
                </c:pt>
              </c:numCache>
            </c:numRef>
          </c:val>
        </c:ser>
        <c:ser>
          <c:idx val="2"/>
          <c:order val="2"/>
          <c:tx>
            <c:strRef>
              <c:f>Sheet1!$E$31</c:f>
              <c:strCache>
                <c:ptCount val="1"/>
                <c:pt idx="0">
                  <c:v>Dark</c:v>
                </c:pt>
              </c:strCache>
            </c:strRef>
          </c:tx>
          <c:spPr>
            <a:solidFill>
              <a:srgbClr val="87592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Sheet1!$B$32:$B$36</c:f>
              <c:strCache>
                <c:ptCount val="5"/>
                <c:pt idx="0">
                  <c:v>Mexico</c:v>
                </c:pt>
                <c:pt idx="1">
                  <c:v>Peru</c:v>
                </c:pt>
                <c:pt idx="2">
                  <c:v>Colombia</c:v>
                </c:pt>
                <c:pt idx="3">
                  <c:v>Brazil</c:v>
                </c:pt>
                <c:pt idx="4">
                  <c:v>Ecuador</c:v>
                </c:pt>
              </c:strCache>
            </c:strRef>
          </c:cat>
          <c:val>
            <c:numRef>
              <c:f>Sheet1!$E$32:$E$36</c:f>
              <c:numCache>
                <c:formatCode>General</c:formatCode>
                <c:ptCount val="5"/>
                <c:pt idx="0">
                  <c:v>25.14</c:v>
                </c:pt>
                <c:pt idx="1">
                  <c:v>22.99</c:v>
                </c:pt>
                <c:pt idx="2">
                  <c:v>15.32</c:v>
                </c:pt>
                <c:pt idx="3">
                  <c:v>27.4</c:v>
                </c:pt>
                <c:pt idx="4">
                  <c:v>12.86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124480"/>
        <c:axId val="219126016"/>
      </c:barChart>
      <c:catAx>
        <c:axId val="219124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9126016"/>
        <c:crosses val="autoZero"/>
        <c:auto val="1"/>
        <c:lblAlgn val="ctr"/>
        <c:lblOffset val="100"/>
        <c:noMultiLvlLbl val="0"/>
      </c:catAx>
      <c:valAx>
        <c:axId val="21912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91244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0.08333</cdr:x>
      <cdr:y>0.91096</cdr:y>
    </cdr:from>
    <cdr:to>
      <cdr:x>0.9375</cdr:x>
      <cdr:y>0.99636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57200" y="3657600"/>
          <a:ext cx="46863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   </a:t>
          </a:r>
          <a:r>
            <a:rPr lang="en-US" sz="1100" dirty="0" smtClean="0"/>
            <a:t>      </a:t>
          </a:r>
          <a:r>
            <a:rPr lang="en-US" sz="1200" dirty="0" smtClean="0"/>
            <a:t>Brazil                      </a:t>
          </a:r>
          <a:r>
            <a:rPr lang="en-US" sz="1200" baseline="0" dirty="0" smtClean="0"/>
            <a:t> </a:t>
          </a:r>
          <a:r>
            <a:rPr lang="en-US" sz="1200" dirty="0" smtClean="0"/>
            <a:t>        </a:t>
          </a:r>
          <a:r>
            <a:rPr lang="en-US" sz="1200" dirty="0"/>
            <a:t>DR                        </a:t>
          </a:r>
          <a:r>
            <a:rPr lang="en-US" sz="1200" dirty="0" smtClean="0"/>
            <a:t>           </a:t>
          </a:r>
          <a:r>
            <a:rPr lang="en-US" sz="1100" dirty="0"/>
            <a:t>Ecuador                        </a:t>
          </a:r>
          <a:r>
            <a:rPr lang="en-US" sz="1100" dirty="0" smtClean="0"/>
            <a:t>          </a:t>
          </a:r>
          <a:r>
            <a:rPr lang="en-US" sz="1200" dirty="0"/>
            <a:t>Peru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0.08333</cdr:x>
      <cdr:y>0.91096</cdr:y>
    </cdr:from>
    <cdr:to>
      <cdr:x>0.9375</cdr:x>
      <cdr:y>0.99636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57200" y="3657600"/>
          <a:ext cx="46863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   </a:t>
          </a:r>
          <a:r>
            <a:rPr lang="en-US" sz="1100" dirty="0" smtClean="0"/>
            <a:t>      </a:t>
          </a:r>
          <a:r>
            <a:rPr lang="en-US" sz="1200" dirty="0" smtClean="0"/>
            <a:t>Brazil                      </a:t>
          </a:r>
          <a:r>
            <a:rPr lang="en-US" sz="1200" baseline="0" dirty="0" smtClean="0"/>
            <a:t> </a:t>
          </a:r>
          <a:r>
            <a:rPr lang="en-US" sz="1200" dirty="0" smtClean="0"/>
            <a:t>        </a:t>
          </a:r>
          <a:r>
            <a:rPr lang="en-US" sz="1200" dirty="0"/>
            <a:t>DR                        </a:t>
          </a:r>
          <a:r>
            <a:rPr lang="en-US" sz="1200" dirty="0" smtClean="0"/>
            <a:t>           </a:t>
          </a:r>
          <a:r>
            <a:rPr lang="en-US" sz="1100" dirty="0"/>
            <a:t>Ecuador                        </a:t>
          </a:r>
          <a:r>
            <a:rPr lang="en-US" sz="1100" dirty="0" smtClean="0"/>
            <a:t>          </a:t>
          </a:r>
          <a:r>
            <a:rPr lang="en-US" sz="1200" dirty="0"/>
            <a:t>Peru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51C79-E91C-6442-9521-46362DB3BDB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7FBCB-84E1-5742-A3A6-52EBF5000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4F758-D68B-6B4D-96FE-FCA7C7CEC73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6A18-ACFD-E14A-BA8F-33756E332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website, thank</a:t>
            </a:r>
            <a:r>
              <a:rPr lang="en-US" baseline="0" dirty="0" smtClean="0"/>
              <a:t> Mariana Campos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thank René Flores and Liza Steele for collaborating on articles and for help in producing this power point presentation. Will show slides from both our projects.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have done research first on racial </a:t>
            </a:r>
            <a:r>
              <a:rPr lang="en-US" baseline="0" dirty="0" err="1" smtClean="0"/>
              <a:t>identitification</a:t>
            </a:r>
            <a:r>
              <a:rPr lang="en-US" baseline="0" dirty="0" smtClean="0"/>
              <a:t>, public opinion before venturing into into stratification.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0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6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05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12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Ecuador, with</a:t>
            </a:r>
            <a:r>
              <a:rPr lang="en-US" baseline="0" dirty="0" smtClean="0"/>
              <a:t> 7 percent indigenous, asked if they were indigenous before asking which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C90C-FCF8-A940-8387-571F85780DC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38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9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55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76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9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8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0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9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4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8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7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5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4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18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9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accompanies new interest on</a:t>
            </a:r>
            <a:r>
              <a:rPr lang="en-US" baseline="0" dirty="0" smtClean="0"/>
              <a:t> the topic in Latin America and the addition of race and ethnicity questions in many national censuses, for the first time.</a:t>
            </a:r>
          </a:p>
          <a:p>
            <a:endParaRPr lang="en-US" baseline="0" dirty="0" smtClean="0"/>
          </a:p>
          <a:p>
            <a:r>
              <a:rPr lang="en-US" dirty="0" smtClean="0"/>
              <a:t>LAPOP SURVEYS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Also known as America’s Barometer</a:t>
            </a:r>
          </a:p>
          <a:p>
            <a:r>
              <a:rPr lang="en-US" dirty="0" smtClean="0"/>
              <a:t>Face to Face Surveys of 24 Countries in the Americas, based at Vanderbilt University</a:t>
            </a:r>
          </a:p>
          <a:p>
            <a:r>
              <a:rPr lang="en-US" dirty="0" smtClean="0"/>
              <a:t>Political-Science Focus</a:t>
            </a:r>
          </a:p>
          <a:p>
            <a:r>
              <a:rPr lang="en-US" dirty="0" smtClean="0"/>
              <a:t>PERLA Ethnicity Module in 2010 adds:</a:t>
            </a:r>
          </a:p>
          <a:p>
            <a:r>
              <a:rPr lang="en-US" dirty="0" smtClean="0"/>
              <a:t>      -</a:t>
            </a:r>
            <a:r>
              <a:rPr lang="en-US" dirty="0" err="1" smtClean="0"/>
              <a:t>ethnoracial</a:t>
            </a:r>
            <a:r>
              <a:rPr lang="en-US" dirty="0" smtClean="0"/>
              <a:t> identification and skin</a:t>
            </a:r>
            <a:br>
              <a:rPr lang="en-US" dirty="0" smtClean="0"/>
            </a:br>
            <a:r>
              <a:rPr lang="en-US" dirty="0" smtClean="0"/>
              <a:t>       color measures in 23 countries</a:t>
            </a:r>
          </a:p>
          <a:p>
            <a:r>
              <a:rPr lang="en-US" dirty="0" smtClean="0"/>
              <a:t>      -ten ethnicity/race and class origin items </a:t>
            </a:r>
            <a:br>
              <a:rPr lang="en-US" dirty="0" smtClean="0"/>
            </a:br>
            <a:r>
              <a:rPr lang="en-US" dirty="0" smtClean="0"/>
              <a:t>       in 8 countries</a:t>
            </a:r>
          </a:p>
          <a:p>
            <a:endParaRPr lang="en-US" dirty="0" smtClean="0"/>
          </a:p>
          <a:p>
            <a:r>
              <a:rPr lang="en-US" dirty="0" smtClean="0"/>
              <a:t>Context of Multiculturalism and New Race Consciousness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But</a:t>
            </a:r>
            <a:r>
              <a:rPr lang="en-US" baseline="0" dirty="0" smtClean="0"/>
              <a:t> with almost no Data, New Censuses</a:t>
            </a:r>
          </a:p>
          <a:p>
            <a:endParaRPr lang="en-US" baseline="0" dirty="0" smtClean="0"/>
          </a:p>
          <a:p>
            <a:r>
              <a:rPr lang="en-US" baseline="0" smtClean="0"/>
              <a:t>Brazil exception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In-depth Ethnicity and Race Surveys in Four Countries with about 100 items</a:t>
            </a:r>
          </a:p>
          <a:p>
            <a:pPr>
              <a:defRPr/>
            </a:pPr>
            <a:r>
              <a:rPr lang="en-US" dirty="0" smtClean="0"/>
              <a:t>National Probability Samples</a:t>
            </a:r>
            <a:br>
              <a:rPr lang="en-US" dirty="0" smtClean="0"/>
            </a:br>
            <a:r>
              <a:rPr lang="en-US" dirty="0" smtClean="0"/>
              <a:t>    Brazil (1000 cases)</a:t>
            </a:r>
            <a:br>
              <a:rPr lang="en-US" dirty="0" smtClean="0"/>
            </a:br>
            <a:r>
              <a:rPr lang="en-US" dirty="0" smtClean="0"/>
              <a:t>    Colombia (1050 cases)</a:t>
            </a:r>
            <a:br>
              <a:rPr lang="en-US" dirty="0" smtClean="0"/>
            </a:br>
            <a:r>
              <a:rPr lang="en-US" dirty="0" smtClean="0"/>
              <a:t>    Mexico (1000 cases)</a:t>
            </a:r>
            <a:br>
              <a:rPr lang="en-US" dirty="0" smtClean="0"/>
            </a:br>
            <a:r>
              <a:rPr lang="en-US" dirty="0" smtClean="0"/>
              <a:t>    Peru (1500 cases)</a:t>
            </a:r>
          </a:p>
          <a:p>
            <a:pPr>
              <a:defRPr/>
            </a:pPr>
            <a:r>
              <a:rPr lang="en-US" dirty="0" smtClean="0"/>
              <a:t>Over-Samples</a:t>
            </a:r>
            <a:br>
              <a:rPr lang="en-US" dirty="0" smtClean="0"/>
            </a:br>
            <a:r>
              <a:rPr lang="en-US" dirty="0" smtClean="0"/>
              <a:t>    Afro-Colombians (500 cases)</a:t>
            </a:r>
            <a:br>
              <a:rPr lang="en-US" dirty="0" smtClean="0"/>
            </a:br>
            <a:r>
              <a:rPr lang="en-US" dirty="0" smtClean="0"/>
              <a:t>    Mexican Indigenous (500 cases)</a:t>
            </a:r>
            <a:br>
              <a:rPr lang="en-US" dirty="0" smtClean="0"/>
            </a:br>
            <a:r>
              <a:rPr lang="en-US" dirty="0" smtClean="0"/>
              <a:t>    Afro-Mexicans (400 cases)  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91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26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64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50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814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74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62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749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750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71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67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453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131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275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5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014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90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212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63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Coefficient plot</a:t>
            </a:r>
          </a:p>
          <a:p>
            <a:r>
              <a:rPr lang="en-US"/>
              <a:t>Each data point represents: color + countryXcolor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BC78-3DC7-104C-8EC2-D83E1FF66801}" type="slidenum">
              <a:rPr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41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042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640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166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29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Concern about local variations in </a:t>
            </a:r>
            <a:r>
              <a:rPr lang="en-US" baseline="0" dirty="0" err="1" smtClean="0"/>
              <a:t>ianguage</a:t>
            </a:r>
            <a:r>
              <a:rPr lang="en-US" baseline="0" dirty="0" smtClean="0"/>
              <a:t> and terms used but also politics of course.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Census data is better of course but often not yet accessible. Project to begin to exploit it next year on the IPUMS.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Always self identification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011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65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114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329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3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range of color continuum</a:t>
            </a:r>
          </a:p>
          <a:p>
            <a:endParaRPr lang="en-US" dirty="0" smtClean="0"/>
          </a:p>
          <a:p>
            <a:r>
              <a:rPr lang="en-US" dirty="0" smtClean="0"/>
              <a:t>People</a:t>
            </a:r>
            <a:r>
              <a:rPr lang="en-US" baseline="0" dirty="0" smtClean="0"/>
              <a:t> have these in their heads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Skin color discrimination is widely recognized in Latin America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INTERVIEWER INSTRUCTIONS FOR USE OF COLOR PALETTE</a:t>
            </a:r>
          </a:p>
          <a:p>
            <a:r>
              <a:rPr lang="en-US" dirty="0" smtClean="0"/>
              <a:t>Color Palette based on actual skin colors</a:t>
            </a:r>
          </a:p>
          <a:p>
            <a:r>
              <a:rPr lang="en-US" dirty="0" smtClean="0"/>
              <a:t>Interviewers rated skin color of respondents before the interview</a:t>
            </a:r>
          </a:p>
          <a:p>
            <a:r>
              <a:rPr lang="en-US" dirty="0" smtClean="0"/>
              <a:t>Skin color based on facial color</a:t>
            </a:r>
          </a:p>
          <a:p>
            <a:r>
              <a:rPr lang="en-US" dirty="0" smtClean="0"/>
              <a:t>Interviewers directed to be familiar with palette and never show it to respondents </a:t>
            </a:r>
          </a:p>
          <a:p>
            <a:r>
              <a:rPr lang="en-US" dirty="0" smtClean="0"/>
              <a:t>Interviewers explained why we are interested in skin color, especially as a meaningful social category that is rarely discussed</a:t>
            </a:r>
          </a:p>
          <a:p>
            <a:r>
              <a:rPr lang="en-US" dirty="0" smtClean="0"/>
              <a:t>(Often used in U.S. surveys)</a:t>
            </a:r>
          </a:p>
          <a:p>
            <a:endParaRPr lang="en-US" dirty="0" smtClean="0"/>
          </a:p>
          <a:p>
            <a:r>
              <a:rPr lang="en-US" dirty="0" smtClean="0"/>
              <a:t>Cultural and Biological Race Mixture. Culture is consensus.</a:t>
            </a:r>
            <a:r>
              <a:rPr lang="en-US" baseline="0" dirty="0" smtClean="0"/>
              <a:t> I think one can easily argue that there was more much more biological race mixture across the population than the United States because</a:t>
            </a:r>
          </a:p>
          <a:p>
            <a:r>
              <a:rPr lang="en-US" baseline="0" dirty="0" smtClean="0"/>
              <a:t> - high sex ratio during colonization</a:t>
            </a:r>
          </a:p>
          <a:p>
            <a:r>
              <a:rPr lang="en-US" baseline="0" dirty="0" smtClean="0"/>
              <a:t> - more intermarriage in the twentieth century (based on Brazil data)</a:t>
            </a:r>
          </a:p>
          <a:p>
            <a:r>
              <a:rPr lang="en-US" baseline="0" dirty="0" smtClean="0"/>
              <a:t> - relatively large black and indigenous populations and small white population so that chance of whites encountering nonwhites are greater (data on number of European immigrants?)</a:t>
            </a:r>
          </a:p>
          <a:p>
            <a:r>
              <a:rPr lang="en-US" baseline="0" dirty="0" smtClean="0"/>
              <a:t> - relatively small number of European immigrants compared to US, even at height of mass immigration (except perhaps in Southern Brazil)</a:t>
            </a:r>
          </a:p>
          <a:p>
            <a:r>
              <a:rPr lang="en-US" dirty="0" smtClean="0"/>
              <a:t> - wide skin color </a:t>
            </a:r>
            <a:r>
              <a:rPr lang="en-US" dirty="0" err="1" smtClean="0"/>
              <a:t>varation</a:t>
            </a:r>
            <a:r>
              <a:rPr lang="en-US" dirty="0" smtClean="0"/>
              <a:t> among</a:t>
            </a:r>
            <a:r>
              <a:rPr lang="en-US" baseline="0" dirty="0" smtClean="0"/>
              <a:t> the general population in all four countries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Mixture in black population (by far, largest part of nonwhite population) so that intermediate categories (</a:t>
            </a:r>
            <a:r>
              <a:rPr lang="en-US" baseline="0" dirty="0" err="1" smtClean="0"/>
              <a:t>mulatos</a:t>
            </a:r>
            <a:r>
              <a:rPr lang="en-US" baseline="0" dirty="0" smtClean="0"/>
              <a:t>) kept in black category but one drop rule kept it limited to that category while white category was considered pure (although sometimes violated).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Changing with large scale immigration of </a:t>
            </a:r>
            <a:r>
              <a:rPr lang="en-US" baseline="0" dirty="0" err="1" smtClean="0"/>
              <a:t>latinos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asians</a:t>
            </a:r>
            <a:r>
              <a:rPr lang="en-US" baseline="0" dirty="0" smtClean="0"/>
              <a:t> in the United States, so the Latin American experience may be important here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078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91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082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601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range of color continuum</a:t>
            </a:r>
          </a:p>
          <a:p>
            <a:endParaRPr lang="en-US" dirty="0" smtClean="0"/>
          </a:p>
          <a:p>
            <a:r>
              <a:rPr lang="en-US" dirty="0" smtClean="0"/>
              <a:t>People</a:t>
            </a:r>
            <a:r>
              <a:rPr lang="en-US" baseline="0" dirty="0" smtClean="0"/>
              <a:t> have these in their heads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Skin color discrimination is widely recognized in Latin America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INTERVIEWER INSTRUCTIONS FOR USE OF COLOR PALETTE</a:t>
            </a:r>
          </a:p>
          <a:p>
            <a:r>
              <a:rPr lang="en-US" dirty="0" smtClean="0"/>
              <a:t>Color Palette based on actual skin colors</a:t>
            </a:r>
          </a:p>
          <a:p>
            <a:r>
              <a:rPr lang="en-US" dirty="0" smtClean="0"/>
              <a:t>Interviewers rated skin color of respondents before the interview</a:t>
            </a:r>
          </a:p>
          <a:p>
            <a:r>
              <a:rPr lang="en-US" dirty="0" smtClean="0"/>
              <a:t>Skin color based on facial color</a:t>
            </a:r>
          </a:p>
          <a:p>
            <a:r>
              <a:rPr lang="en-US" dirty="0" smtClean="0"/>
              <a:t>Interviewers directed to be familiar with palette and never show it to respondents </a:t>
            </a:r>
          </a:p>
          <a:p>
            <a:r>
              <a:rPr lang="en-US" dirty="0" smtClean="0"/>
              <a:t>Interviewers explained why we are interested in skin color, especially as a meaningful social category that is rarely discussed</a:t>
            </a:r>
          </a:p>
          <a:p>
            <a:r>
              <a:rPr lang="en-US" dirty="0" smtClean="0"/>
              <a:t>(Often used in U.S. surveys)</a:t>
            </a:r>
          </a:p>
          <a:p>
            <a:endParaRPr lang="en-US" dirty="0" smtClean="0"/>
          </a:p>
          <a:p>
            <a:r>
              <a:rPr lang="en-US" dirty="0" smtClean="0"/>
              <a:t>Cultural and Biological Race Mixture. Culture is consensus.</a:t>
            </a:r>
            <a:r>
              <a:rPr lang="en-US" baseline="0" dirty="0" smtClean="0"/>
              <a:t> I think one can easily argue that there was more much more biological race mixture across the population than the United States because</a:t>
            </a:r>
          </a:p>
          <a:p>
            <a:r>
              <a:rPr lang="en-US" baseline="0" dirty="0" smtClean="0"/>
              <a:t> - high sex ratio during colonization</a:t>
            </a:r>
          </a:p>
          <a:p>
            <a:r>
              <a:rPr lang="en-US" baseline="0" dirty="0" smtClean="0"/>
              <a:t> - more intermarriage in the twentieth century (based on Brazil data)</a:t>
            </a:r>
          </a:p>
          <a:p>
            <a:r>
              <a:rPr lang="en-US" baseline="0" dirty="0" smtClean="0"/>
              <a:t> - relatively large black and indigenous populations and small white population so that chance of whites encountering nonwhites are greater (data on number of European immigrants?)</a:t>
            </a:r>
          </a:p>
          <a:p>
            <a:r>
              <a:rPr lang="en-US" baseline="0" dirty="0" smtClean="0"/>
              <a:t> - relatively small number of European immigrants compared to US, even at height of mass immigration (except perhaps in Southern Brazil)</a:t>
            </a:r>
          </a:p>
          <a:p>
            <a:r>
              <a:rPr lang="en-US" dirty="0" smtClean="0"/>
              <a:t> - wide skin color </a:t>
            </a:r>
            <a:r>
              <a:rPr lang="en-US" dirty="0" err="1" smtClean="0"/>
              <a:t>varation</a:t>
            </a:r>
            <a:r>
              <a:rPr lang="en-US" dirty="0" smtClean="0"/>
              <a:t> among</a:t>
            </a:r>
            <a:r>
              <a:rPr lang="en-US" baseline="0" dirty="0" smtClean="0"/>
              <a:t> the general population in all four countries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Mixture in black population (by far, largest part of nonwhite population) so that intermediate categories (</a:t>
            </a:r>
            <a:r>
              <a:rPr lang="en-US" baseline="0" dirty="0" err="1" smtClean="0"/>
              <a:t>mulatos</a:t>
            </a:r>
            <a:r>
              <a:rPr lang="en-US" baseline="0" dirty="0" smtClean="0"/>
              <a:t>) kept in black category but one drop rule kept it limited to that category while white category was considered pure (although sometimes violated).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Changing with large scale immigration of </a:t>
            </a:r>
            <a:r>
              <a:rPr lang="en-US" baseline="0" dirty="0" err="1" smtClean="0"/>
              <a:t>latinos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asians</a:t>
            </a:r>
            <a:r>
              <a:rPr lang="en-US" baseline="0" dirty="0" smtClean="0"/>
              <a:t> in the United States, so the Latin American experience may be important here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512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include stuff on indigenous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942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658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178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626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733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2803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6451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4304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7382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6958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640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0031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C90C-FCF8-A940-8387-571F85780DC2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0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607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406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9883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0400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3924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2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Concern about local variations in </a:t>
            </a:r>
            <a:r>
              <a:rPr lang="en-US" baseline="0" dirty="0" err="1" smtClean="0"/>
              <a:t>ianguage</a:t>
            </a:r>
            <a:r>
              <a:rPr lang="en-US" baseline="0" dirty="0" smtClean="0"/>
              <a:t> and terms used but also politics of course.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Census data is better of course but often not yet accessible. Project to begin to exploit it next year on the IPUMS.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Always self identification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6A18-ACFD-E14A-BA8F-33756E332B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6F63-5101-3B4D-A5C8-EDB2F330E2D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9634-897E-1A43-8469-141A24271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6F63-5101-3B4D-A5C8-EDB2F330E2D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9634-897E-1A43-8469-141A2427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6F63-5101-3B4D-A5C8-EDB2F330E2D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9634-897E-1A43-8469-141A2427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6F63-5101-3B4D-A5C8-EDB2F330E2D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9634-897E-1A43-8469-141A2427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6F63-5101-3B4D-A5C8-EDB2F330E2D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9634-897E-1A43-8469-141A24271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6F63-5101-3B4D-A5C8-EDB2F330E2D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9634-897E-1A43-8469-141A2427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6F63-5101-3B4D-A5C8-EDB2F330E2D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9634-897E-1A43-8469-141A2427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6F63-5101-3B4D-A5C8-EDB2F330E2D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9634-897E-1A43-8469-141A2427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6F63-5101-3B4D-A5C8-EDB2F330E2D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9634-897E-1A43-8469-141A24271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6F63-5101-3B4D-A5C8-EDB2F330E2D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9634-897E-1A43-8469-141A2427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6F63-5101-3B4D-A5C8-EDB2F330E2D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9634-897E-1A43-8469-141A24271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75956F63-5101-3B4D-A5C8-EDB2F330E2D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D1E29634-897E-1A43-8469-141A24271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erla.princeton.ed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???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???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???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png"/><Relationship Id="rId4" Type="http://schemas.openxmlformats.org/officeDocument/2006/relationships/oleObject" Target="???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png"/><Relationship Id="rId4" Type="http://schemas.openxmlformats.org/officeDocument/2006/relationships/oleObject" Target="???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chart" Target="../charts/chart37.xml"/><Relationship Id="rId7" Type="http://schemas.openxmlformats.org/officeDocument/2006/relationships/chart" Target="../charts/chart41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png"/><Relationship Id="rId4" Type="http://schemas.openxmlformats.org/officeDocument/2006/relationships/oleObject" Target="Macintosh%20HD:Users:reneflores:Documents:Research:Article%20Pigmentocracy%20in%20Latin%20America:Versions:Round%201:Pigmentocracy%20Demography.docx!OLE_LINK1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png"/><Relationship Id="rId4" Type="http://schemas.openxmlformats.org/officeDocument/2006/relationships/oleObject" Target="Macintosh%20HD:Users:reneflores:Documents:Research:Article%20Pigmentocracy%20in%20Latin%20America:Versions:Round%201:Pigmentocracy%20Demography.docx!OLE_LINK3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png"/><Relationship Id="rId4" Type="http://schemas.openxmlformats.org/officeDocument/2006/relationships/oleObject" Target="Macintosh%20HD:Users:reneflores:Documents:Research:Article%20Pigmentocracy%20in%20Latin%20America:Versions:Round%201:Pigmentocracy%20Demography.docx!OLE_LINK4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png"/><Relationship Id="rId4" Type="http://schemas.openxmlformats.org/officeDocument/2006/relationships/oleObject" Target="Macintosh%20HD:Users:reneflores:Documents:Research:Article%20Pigmentocracy%20in%20Latin%20America:Versions:Round%201:Pigmentocracy%20Demography.docx!OLE_LINK5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png"/><Relationship Id="rId4" Type="http://schemas.openxmlformats.org/officeDocument/2006/relationships/oleObject" Target="Macintosh%20HD:Users:reneflores:Documents:Research:Article%20Pigmentocracy%20in%20Latin%20America:Versions:Round%201:Pigmentocracy%20Demography.docx!OLE_LINK6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Logo cop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336" y="42862"/>
            <a:ext cx="59817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27758" y="5793218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http://perla.princeton.edu/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s-ES_tradnl" dirty="0" smtClean="0"/>
              <a:t>La Mediación de Raza tiene Implicaciones para La Proporción Indígena y Afro descendiente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8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Indígenas</a:t>
            </a:r>
            <a:r>
              <a:rPr lang="en-US" dirty="0" smtClean="0"/>
              <a:t> en México</a:t>
            </a:r>
            <a:endParaRPr lang="en-US" dirty="0"/>
          </a:p>
        </p:txBody>
      </p:sp>
      <p:pic>
        <p:nvPicPr>
          <p:cNvPr id="4" name="Content Placeholder 3" descr="Screen Shot 2014-09-15 at 9.08.5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9" b="13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71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Quantos</a:t>
            </a:r>
            <a:r>
              <a:rPr lang="en-US" dirty="0" smtClean="0"/>
              <a:t> Negros no </a:t>
            </a:r>
            <a:r>
              <a:rPr lang="en-US" dirty="0" err="1" smtClean="0"/>
              <a:t>Brasil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5.2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466850" y="1428750"/>
          <a:ext cx="62103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8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¿Cuántos indígenas en Perú?: depende…</a:t>
            </a:r>
            <a:endParaRPr lang="es-ES_tradnl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80527"/>
            <a:ext cx="7738356" cy="479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76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Comparación</a:t>
            </a:r>
            <a:r>
              <a:rPr lang="en-US" dirty="0" smtClean="0"/>
              <a:t> entre Peru </a:t>
            </a:r>
            <a:r>
              <a:rPr lang="en-US" dirty="0" err="1" smtClean="0"/>
              <a:t>y</a:t>
            </a:r>
            <a:r>
              <a:rPr lang="en-US" dirty="0" smtClean="0"/>
              <a:t> Mexico </a:t>
            </a:r>
            <a:r>
              <a:rPr lang="en-US" dirty="0" err="1" smtClean="0"/>
              <a:t>y</a:t>
            </a:r>
            <a:r>
              <a:rPr lang="en-US" dirty="0" smtClean="0"/>
              <a:t> Entre Pueblos </a:t>
            </a:r>
            <a:r>
              <a:rPr lang="en-US" dirty="0" err="1" smtClean="0"/>
              <a:t>Indigenas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2362200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0" y="2362200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46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59842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2. La Desigualdad Medida Por Categorías </a:t>
            </a:r>
            <a:r>
              <a:rPr lang="es-ES_tradnl" dirty="0" err="1" smtClean="0"/>
              <a:t>Etnoraciales</a:t>
            </a:r>
            <a:r>
              <a:rPr lang="es-ES_tradnl" dirty="0" smtClean="0"/>
              <a:t> de  Tipo Censos son Inconsistentes e a veces, No Como Esperado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34278"/>
            <a:ext cx="7498080" cy="321412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596646" indent="-514350">
              <a:buAutoNum type="alphaLcPeriod"/>
            </a:pPr>
            <a:r>
              <a:rPr lang="es-ES_tradnl" dirty="0" smtClean="0"/>
              <a:t>Indígenas Consistentemente los en </a:t>
            </a:r>
            <a:r>
              <a:rPr lang="es-ES_tradnl" dirty="0" err="1" smtClean="0"/>
              <a:t>maior</a:t>
            </a:r>
            <a:r>
              <a:rPr lang="es-ES_tradnl" dirty="0" smtClean="0"/>
              <a:t> Desventaja </a:t>
            </a:r>
          </a:p>
          <a:p>
            <a:pPr marL="596646" indent="-514350">
              <a:buAutoNum type="alphaLcPeriod"/>
            </a:pPr>
            <a:r>
              <a:rPr lang="es-ES_tradnl" dirty="0" smtClean="0"/>
              <a:t>Mestizos Están en mejor Situación que Blancos 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58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Educational attainment and Identity</a:t>
            </a:r>
            <a:endParaRPr lang="en-US" sz="24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485899" y="1225549"/>
          <a:ext cx="6599261" cy="483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48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58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Educational attainment and Identity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485492" y="1281445"/>
          <a:ext cx="6440914" cy="399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35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3. La Desigualdad Por Color de Piel es Mas Consistente y en la Dirección Esperada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557968"/>
            <a:ext cx="7498080" cy="36904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 2"/>
          <p:cNvGraphicFramePr/>
          <p:nvPr/>
        </p:nvGraphicFramePr>
        <p:xfrm>
          <a:off x="732025" y="880248"/>
          <a:ext cx="7291750" cy="500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Educational Attainment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2876" y="6096944"/>
            <a:ext cx="14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6" name="Content Placeholder 5" descr="Screenshot 2014-09-15 09.15.0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487" r="-66487"/>
          <a:stretch>
            <a:fillRect/>
          </a:stretch>
        </p:blipFill>
        <p:spPr>
          <a:xfrm>
            <a:off x="1435100" y="1447800"/>
            <a:ext cx="7499350" cy="4800600"/>
          </a:xfrm>
        </p:spPr>
      </p:pic>
    </p:spTree>
    <p:extLst>
      <p:ext uri="{BB962C8B-B14F-4D97-AF65-F5344CB8AC3E}">
        <p14:creationId xmlns:p14="http://schemas.microsoft.com/office/powerpoint/2010/main" val="11951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 4"/>
          <p:cNvGraphicFramePr/>
          <p:nvPr/>
        </p:nvGraphicFramePr>
        <p:xfrm>
          <a:off x="764856" y="865817"/>
          <a:ext cx="7258918" cy="497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82876" y="6096944"/>
            <a:ext cx="14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 Color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Household Income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64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255950" y="1102582"/>
          <a:ext cx="6712344" cy="4842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82876" y="6096944"/>
            <a:ext cx="14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 Color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Top Household Income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90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130353" y="935102"/>
          <a:ext cx="6921670" cy="475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82876" y="6096944"/>
            <a:ext cx="14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 Color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</a:t>
            </a:r>
            <a:r>
              <a:rPr lang="en-US" sz="3200" noProof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Household Income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85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 2"/>
          <p:cNvGraphicFramePr/>
          <p:nvPr/>
        </p:nvGraphicFramePr>
        <p:xfrm>
          <a:off x="732025" y="880248"/>
          <a:ext cx="7291750" cy="500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Educational Attainment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2876" y="6096944"/>
            <a:ext cx="14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 4"/>
          <p:cNvGraphicFramePr/>
          <p:nvPr/>
        </p:nvGraphicFramePr>
        <p:xfrm>
          <a:off x="764856" y="865817"/>
          <a:ext cx="7258918" cy="497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82876" y="6096944"/>
            <a:ext cx="14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 Color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Household Income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29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255950" y="1102582"/>
          <a:ext cx="6712344" cy="4842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82876" y="6096944"/>
            <a:ext cx="14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 Color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Top Household Income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27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130353" y="935102"/>
          <a:ext cx="6921670" cy="475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82876" y="6096944"/>
            <a:ext cx="14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 Color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</a:t>
            </a:r>
            <a:r>
              <a:rPr lang="en-US" sz="3200" noProof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Household Income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14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48" y="0"/>
            <a:ext cx="648828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Skin </a:t>
            </a:r>
            <a:r>
              <a:rPr lang="en-US" sz="3200" dirty="0"/>
              <a:t>color and educational attainment</a:t>
            </a:r>
          </a:p>
        </p:txBody>
      </p:sp>
      <p:pic>
        <p:nvPicPr>
          <p:cNvPr id="4" name="Picture 3" descr="\\Files\renef\Research\Telles\LAPOP\LAPOP\LAPOP 2009 Color Wheel\Color Wheel 5.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63" y="3033890"/>
            <a:ext cx="5507470" cy="5020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>
              <a:rot lat="0" lon="5040000" rev="5400000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31422" y="11430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71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Files\renef\Research\Telles\LAPOP\LAPOP\LAPOP 2009 Color Wheel\Color Wheel 5.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63" y="3006279"/>
            <a:ext cx="5507470" cy="5020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>
              <a:rot lat="0" lon="5040000" rev="5400000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46888" y="1145876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36048" y="0"/>
            <a:ext cx="648828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Skin </a:t>
            </a:r>
            <a:r>
              <a:rPr lang="en-US" sz="3200" dirty="0"/>
              <a:t>color and educational attainment</a:t>
            </a:r>
          </a:p>
        </p:txBody>
      </p:sp>
    </p:spTree>
    <p:extLst>
      <p:ext uri="{BB962C8B-B14F-4D97-AF65-F5344CB8AC3E}">
        <p14:creationId xmlns:p14="http://schemas.microsoft.com/office/powerpoint/2010/main" val="5962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36048" y="0"/>
            <a:ext cx="648828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Skin </a:t>
            </a:r>
            <a:r>
              <a:rPr lang="en-US" sz="3200" dirty="0"/>
              <a:t>color and educational attainment</a:t>
            </a:r>
          </a:p>
        </p:txBody>
      </p:sp>
      <p:pic>
        <p:nvPicPr>
          <p:cNvPr id="7" name="Picture 6" descr="\\Files\renef\Research\Telles\LAPOP\LAPOP\LAPOP 2009 Color Wheel\Color Wheel 5.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89" y="3227170"/>
            <a:ext cx="5507470" cy="5020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>
              <a:rot lat="0" lon="5040000" rev="5400000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77737" y="1143000"/>
          <a:ext cx="8686800" cy="549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55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982" y="0"/>
            <a:ext cx="8076017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/>
              <a:t>PERLA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34981"/>
            <a:ext cx="7498080" cy="5313419"/>
          </a:xfrm>
        </p:spPr>
        <p:txBody>
          <a:bodyPr>
            <a:noAutofit/>
          </a:bodyPr>
          <a:lstStyle/>
          <a:p>
            <a:pPr indent="0">
              <a:defRPr/>
            </a:pPr>
            <a:r>
              <a:rPr lang="es-ES_tradnl" sz="2800" dirty="0" smtClean="0"/>
              <a:t> Multinacional con Colaboradores de Brasil,  </a:t>
            </a:r>
            <a:br>
              <a:rPr lang="es-ES_tradnl" sz="2800" dirty="0" smtClean="0"/>
            </a:br>
            <a:r>
              <a:rPr lang="es-ES_tradnl" sz="2800" dirty="0" smtClean="0"/>
              <a:t>   Colombia, México,  Perú y Estados Unidos</a:t>
            </a:r>
          </a:p>
          <a:p>
            <a:pPr indent="0">
              <a:defRPr/>
            </a:pPr>
            <a:r>
              <a:rPr lang="es-ES_tradnl" sz="2800" dirty="0" smtClean="0"/>
              <a:t> Multidisciplinar</a:t>
            </a:r>
          </a:p>
          <a:p>
            <a:pPr indent="0">
              <a:defRPr/>
            </a:pPr>
            <a:r>
              <a:rPr lang="es-ES_tradnl" sz="2800" dirty="0" smtClean="0"/>
              <a:t> </a:t>
            </a:r>
            <a:r>
              <a:rPr lang="es-ES_tradnl" sz="2800" dirty="0" err="1" smtClean="0"/>
              <a:t>Baseados</a:t>
            </a:r>
            <a:r>
              <a:rPr lang="es-ES_tradnl" sz="2800" dirty="0" smtClean="0"/>
              <a:t> en Encuestas/”</a:t>
            </a:r>
            <a:r>
              <a:rPr lang="es-ES_tradnl" sz="2800" dirty="0" err="1" smtClean="0"/>
              <a:t>Surveys</a:t>
            </a:r>
            <a:r>
              <a:rPr lang="es-ES_tradnl" sz="2800" dirty="0" smtClean="0"/>
              <a:t>” en 2010</a:t>
            </a:r>
            <a:br>
              <a:rPr lang="es-ES_tradnl" sz="2800" dirty="0" smtClean="0"/>
            </a:br>
            <a:r>
              <a:rPr lang="es-ES_tradnl" sz="2800" dirty="0" smtClean="0"/>
              <a:t>  Con Representación Nacional</a:t>
            </a:r>
          </a:p>
          <a:p>
            <a:pPr indent="0">
              <a:defRPr/>
            </a:pPr>
            <a:r>
              <a:rPr lang="es-ES_tradnl" sz="2800" dirty="0" smtClean="0"/>
              <a:t> Dos </a:t>
            </a:r>
            <a:r>
              <a:rPr lang="es-ES_tradnl" sz="2800" dirty="0" err="1" smtClean="0"/>
              <a:t>Estagios</a:t>
            </a:r>
            <a:r>
              <a:rPr lang="es-ES_tradnl" sz="2800" dirty="0" smtClean="0"/>
              <a:t>:</a:t>
            </a:r>
          </a:p>
          <a:p>
            <a:pPr indent="0">
              <a:defRPr/>
            </a:pPr>
            <a:r>
              <a:rPr lang="es-ES_tradnl" sz="2800" dirty="0" smtClean="0"/>
              <a:t>   1. Modulo Étnico en el Barómetro de las</a:t>
            </a:r>
            <a:br>
              <a:rPr lang="es-ES_tradnl" sz="2800" dirty="0" smtClean="0"/>
            </a:br>
            <a:r>
              <a:rPr lang="es-ES_tradnl" sz="2800" dirty="0" smtClean="0"/>
              <a:t>        Américas en 8 a 25 Países (LAPOP)</a:t>
            </a:r>
          </a:p>
          <a:p>
            <a:pPr indent="0">
              <a:defRPr/>
            </a:pPr>
            <a:r>
              <a:rPr lang="es-ES_tradnl" sz="2800" dirty="0" smtClean="0"/>
              <a:t>   2. Encuestas en Profundidad en Brasil, </a:t>
            </a:r>
            <a:br>
              <a:rPr lang="es-ES_tradnl" sz="2800" dirty="0" smtClean="0"/>
            </a:br>
            <a:r>
              <a:rPr lang="es-ES_tradnl" sz="2800" dirty="0" smtClean="0"/>
              <a:t>        Colombia, México y Perú </a:t>
            </a:r>
          </a:p>
          <a:p>
            <a:pPr indent="0">
              <a:defRPr/>
            </a:pPr>
            <a:r>
              <a:rPr lang="es-ES_tradnl" sz="2800" dirty="0" smtClean="0"/>
              <a:t>   Sobre-Amuestras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36048" y="0"/>
            <a:ext cx="648828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Skin </a:t>
            </a:r>
            <a:r>
              <a:rPr lang="en-US" sz="3200" dirty="0"/>
              <a:t>color and educational attainment</a:t>
            </a:r>
          </a:p>
        </p:txBody>
      </p:sp>
      <p:pic>
        <p:nvPicPr>
          <p:cNvPr id="6" name="Picture 5" descr="\\Files\renef\Research\Telles\LAPOP\LAPOP\LAPOP 2009 Color Wheel\Color Wheel 5.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282" y="3199559"/>
            <a:ext cx="5507470" cy="5020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>
              <a:rot lat="0" lon="5040000" rev="5400000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457200" y="1325351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67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92279"/>
            <a:ext cx="749808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s-ES_tradnl" dirty="0" smtClean="0"/>
              <a:t>La Discriminación Racial/Por Color es Altamente Percibido Contra Si y Contra Otros en los Cuatro Países</a:t>
            </a:r>
          </a:p>
          <a:p>
            <a:endParaRPr lang="es-ES_tradnl" dirty="0" smtClean="0"/>
          </a:p>
          <a:p>
            <a:r>
              <a:rPr lang="es-ES_tradnl" dirty="0" smtClean="0"/>
              <a:t>5. La Mayoría de el Publico Apoya Movimientos Sociales Engráciales y Políticas Publicas que promueven gente afro-descendiente y indígena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12222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46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12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1676400"/>
            <a:ext cx="8183880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In most countries</a:t>
            </a:r>
            <a:r>
              <a:rPr lang="en-US" i="1" dirty="0" smtClean="0"/>
              <a:t>, Do you consider yourself white, </a:t>
            </a:r>
            <a:r>
              <a:rPr lang="en-US" i="1" dirty="0" err="1" smtClean="0"/>
              <a:t>mestizo</a:t>
            </a:r>
            <a:r>
              <a:rPr lang="en-US" i="1" dirty="0" smtClean="0"/>
              <a:t>, indigenous, black, mulatto or other?</a:t>
            </a:r>
          </a:p>
          <a:p>
            <a:r>
              <a:rPr lang="en-US" dirty="0" smtClean="0"/>
              <a:t>In Spanish, </a:t>
            </a:r>
            <a:r>
              <a:rPr lang="en-US" i="1" dirty="0" err="1" smtClean="0"/>
              <a:t>Usted</a:t>
            </a:r>
            <a:r>
              <a:rPr lang="en-US" i="1" dirty="0" smtClean="0"/>
              <a:t> se </a:t>
            </a:r>
            <a:r>
              <a:rPr lang="en-US" i="1" dirty="0" err="1" smtClean="0"/>
              <a:t>considera</a:t>
            </a:r>
            <a:r>
              <a:rPr lang="en-US" i="1" dirty="0" smtClean="0"/>
              <a:t> </a:t>
            </a:r>
            <a:r>
              <a:rPr lang="en-US" i="1" dirty="0" err="1" smtClean="0"/>
              <a:t>una</a:t>
            </a:r>
            <a:r>
              <a:rPr lang="en-US" i="1" dirty="0" smtClean="0"/>
              <a:t> persona </a:t>
            </a:r>
            <a:r>
              <a:rPr lang="en-US" i="1" dirty="0" err="1" smtClean="0"/>
              <a:t>blanca</a:t>
            </a:r>
            <a:r>
              <a:rPr lang="en-US" i="1" dirty="0" smtClean="0"/>
              <a:t>, </a:t>
            </a:r>
            <a:r>
              <a:rPr lang="en-US" i="1" dirty="0" err="1" smtClean="0"/>
              <a:t>mestiza</a:t>
            </a:r>
            <a:r>
              <a:rPr lang="en-US" i="1" dirty="0" smtClean="0"/>
              <a:t>, </a:t>
            </a:r>
            <a:r>
              <a:rPr lang="en-US" i="1" dirty="0" err="1" smtClean="0"/>
              <a:t>indigena</a:t>
            </a:r>
            <a:r>
              <a:rPr lang="en-US" i="1" dirty="0" smtClean="0"/>
              <a:t>, </a:t>
            </a:r>
            <a:r>
              <a:rPr lang="en-US" i="1" dirty="0" err="1" smtClean="0"/>
              <a:t>negra</a:t>
            </a:r>
            <a:r>
              <a:rPr lang="en-US" i="1" dirty="0" smtClean="0"/>
              <a:t>, </a:t>
            </a:r>
            <a:r>
              <a:rPr lang="en-US" i="1" dirty="0" err="1" smtClean="0"/>
              <a:t>mulata</a:t>
            </a:r>
            <a:r>
              <a:rPr lang="en-US" i="1" dirty="0" smtClean="0"/>
              <a:t> </a:t>
            </a:r>
            <a:r>
              <a:rPr lang="en-US" i="1" dirty="0" err="1" smtClean="0"/>
              <a:t>u</a:t>
            </a:r>
            <a:r>
              <a:rPr lang="en-US" i="1" dirty="0" smtClean="0"/>
              <a:t> </a:t>
            </a:r>
            <a:r>
              <a:rPr lang="en-US" i="1" dirty="0" err="1" smtClean="0"/>
              <a:t>otra</a:t>
            </a:r>
            <a:r>
              <a:rPr lang="en-US" i="1" dirty="0" smtClean="0"/>
              <a:t>?</a:t>
            </a:r>
            <a:endParaRPr lang="en-US" dirty="0" smtClean="0"/>
          </a:p>
          <a:p>
            <a:r>
              <a:rPr lang="en-US" dirty="0" smtClean="0"/>
              <a:t>In Portuguese, </a:t>
            </a:r>
            <a:r>
              <a:rPr lang="en-US" i="1" dirty="0" err="1" smtClean="0"/>
              <a:t>Vôce</a:t>
            </a:r>
            <a:r>
              <a:rPr lang="en-US" i="1" dirty="0" smtClean="0"/>
              <a:t> se </a:t>
            </a:r>
            <a:r>
              <a:rPr lang="en-US" i="1" dirty="0" err="1" smtClean="0"/>
              <a:t>considera</a:t>
            </a:r>
            <a:r>
              <a:rPr lang="en-US" i="1" dirty="0" smtClean="0"/>
              <a:t> </a:t>
            </a:r>
            <a:r>
              <a:rPr lang="en-US" i="1" dirty="0" err="1" smtClean="0"/>
              <a:t>uma</a:t>
            </a:r>
            <a:r>
              <a:rPr lang="en-US" i="1" dirty="0" smtClean="0"/>
              <a:t> </a:t>
            </a:r>
            <a:r>
              <a:rPr lang="en-US" i="1" dirty="0" err="1" smtClean="0"/>
              <a:t>pessoa</a:t>
            </a:r>
            <a:r>
              <a:rPr lang="en-US" i="1" dirty="0" smtClean="0"/>
              <a:t> </a:t>
            </a:r>
            <a:r>
              <a:rPr lang="en-US" i="1" dirty="0" err="1" smtClean="0"/>
              <a:t>branca</a:t>
            </a:r>
            <a:r>
              <a:rPr lang="en-US" i="1" dirty="0" smtClean="0"/>
              <a:t>, </a:t>
            </a:r>
            <a:r>
              <a:rPr lang="en-US" i="1" dirty="0" err="1" smtClean="0"/>
              <a:t>parda</a:t>
            </a:r>
            <a:r>
              <a:rPr lang="en-US" i="1" dirty="0" smtClean="0"/>
              <a:t>, </a:t>
            </a:r>
            <a:r>
              <a:rPr lang="en-US" i="1" dirty="0" err="1" smtClean="0"/>
              <a:t>preta</a:t>
            </a:r>
            <a:r>
              <a:rPr lang="en-US" i="1" dirty="0" smtClean="0"/>
              <a:t>, </a:t>
            </a:r>
            <a:r>
              <a:rPr lang="en-US" i="1" dirty="0" err="1" smtClean="0"/>
              <a:t>indigena</a:t>
            </a:r>
            <a:r>
              <a:rPr lang="en-US" i="1" dirty="0" smtClean="0"/>
              <a:t>, </a:t>
            </a:r>
            <a:r>
              <a:rPr lang="en-US" i="1" dirty="0" err="1" smtClean="0"/>
              <a:t>ou</a:t>
            </a:r>
            <a:r>
              <a:rPr lang="en-US" i="1" dirty="0" smtClean="0"/>
              <a:t> </a:t>
            </a:r>
            <a:r>
              <a:rPr lang="en-US" i="1" dirty="0" err="1" smtClean="0"/>
              <a:t>amarela</a:t>
            </a:r>
            <a:r>
              <a:rPr lang="en-US" i="1" dirty="0" smtClean="0"/>
              <a:t>?</a:t>
            </a:r>
            <a:r>
              <a:rPr lang="en-US" dirty="0" smtClean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Primary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Ethnoracial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Question in America’s Barometer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18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 </a:t>
            </a:r>
            <a:r>
              <a:rPr lang="en-US" dirty="0" err="1" smtClean="0"/>
              <a:t>IdenRacial</a:t>
            </a:r>
            <a:r>
              <a:rPr lang="en-US" dirty="0" smtClean="0"/>
              <a:t> Self-Identification is Loosely Related to Actual Skin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 13"/>
          <p:cNvGraphicFramePr/>
          <p:nvPr/>
        </p:nvGraphicFramePr>
        <p:xfrm>
          <a:off x="457200" y="666601"/>
          <a:ext cx="3938905" cy="27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 14"/>
          <p:cNvGraphicFramePr/>
          <p:nvPr/>
        </p:nvGraphicFramePr>
        <p:xfrm>
          <a:off x="4784608" y="666601"/>
          <a:ext cx="3747770" cy="27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 17"/>
          <p:cNvGraphicFramePr/>
          <p:nvPr/>
        </p:nvGraphicFramePr>
        <p:xfrm>
          <a:off x="4683961" y="3397101"/>
          <a:ext cx="3949065" cy="27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 17"/>
          <p:cNvGraphicFramePr/>
          <p:nvPr/>
        </p:nvGraphicFramePr>
        <p:xfrm>
          <a:off x="569161" y="3397101"/>
          <a:ext cx="3949065" cy="27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69161" y="0"/>
            <a:ext cx="8229600" cy="666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Ethnic identity and skin color, </a:t>
            </a:r>
            <a:r>
              <a:rPr lang="en-US" sz="2400" dirty="0" smtClean="0"/>
              <a:t>(1=Lightest, 11=Darkest)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89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9161" y="0"/>
            <a:ext cx="8229600" cy="666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Ethnic identity and skin color, </a:t>
            </a:r>
            <a:r>
              <a:rPr lang="en-US" sz="2400" dirty="0" smtClean="0"/>
              <a:t>(1=Lightest, 11=Darkest)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 8"/>
          <p:cNvGraphicFramePr/>
          <p:nvPr/>
        </p:nvGraphicFramePr>
        <p:xfrm>
          <a:off x="569161" y="817131"/>
          <a:ext cx="3910965" cy="274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 9"/>
          <p:cNvGraphicFramePr/>
          <p:nvPr/>
        </p:nvGraphicFramePr>
        <p:xfrm>
          <a:off x="4593791" y="817131"/>
          <a:ext cx="420497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 10"/>
          <p:cNvGraphicFramePr/>
          <p:nvPr/>
        </p:nvGraphicFramePr>
        <p:xfrm>
          <a:off x="569160" y="3766723"/>
          <a:ext cx="3910965" cy="274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 11"/>
          <p:cNvGraphicFramePr/>
          <p:nvPr/>
        </p:nvGraphicFramePr>
        <p:xfrm>
          <a:off x="4634431" y="3766088"/>
          <a:ext cx="41643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871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59842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La Desigualdad Medida Por Categoría Tipo Censos son Inconsistentes e a veces, No Como Esperado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34278"/>
            <a:ext cx="7498080" cy="3214121"/>
          </a:xfrm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596646" indent="-514350">
              <a:buAutoNum type="alphaLcPeriod"/>
            </a:pPr>
            <a:r>
              <a:rPr lang="es-ES_tradnl" dirty="0" smtClean="0"/>
              <a:t>Indígenas Consistentemente los mas en Desventaja </a:t>
            </a:r>
          </a:p>
          <a:p>
            <a:pPr marL="596646" indent="-514350">
              <a:buAutoNum type="alphaLcPeriod"/>
            </a:pPr>
            <a:r>
              <a:rPr lang="es-ES_tradnl" dirty="0" smtClean="0"/>
              <a:t>Mestizos Están en mejor Situación que Blancos 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58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Educational attainment and Identity</a:t>
            </a:r>
            <a:endParaRPr lang="en-US" sz="24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485899" y="1225549"/>
          <a:ext cx="6599261" cy="483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21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Encuestas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s-ES_tradnl" dirty="0" smtClean="0"/>
              <a:t>Clasificación Etnoracial</a:t>
            </a:r>
          </a:p>
          <a:p>
            <a:pPr marL="82296" indent="0">
              <a:buNone/>
            </a:pPr>
            <a:r>
              <a:rPr lang="es-ES_tradnl" dirty="0" smtClean="0"/>
              <a:t>Desigualdades Etnoraciales</a:t>
            </a:r>
          </a:p>
          <a:p>
            <a:pPr marL="82296" indent="0">
              <a:buNone/>
            </a:pPr>
            <a:r>
              <a:rPr lang="es-ES_tradnl" dirty="0" smtClean="0"/>
              <a:t>Percepciones de Discriminación   </a:t>
            </a:r>
          </a:p>
          <a:p>
            <a:pPr marL="82296" indent="0">
              <a:buNone/>
            </a:pPr>
            <a:r>
              <a:rPr lang="es-ES_tradnl" dirty="0" smtClean="0"/>
              <a:t>Opinión Publica</a:t>
            </a:r>
            <a:br>
              <a:rPr lang="es-ES_tradnl" dirty="0" smtClean="0"/>
            </a:br>
            <a:r>
              <a:rPr lang="es-ES_tradnl" dirty="0" smtClean="0"/>
              <a:t>     Actitudes Raciales</a:t>
            </a:r>
          </a:p>
          <a:p>
            <a:pPr marL="82296" indent="0">
              <a:buNone/>
            </a:pPr>
            <a:r>
              <a:rPr lang="es-ES_tradnl" dirty="0" smtClean="0"/>
              <a:t>     Movimientos Sociales</a:t>
            </a:r>
          </a:p>
          <a:p>
            <a:pPr marL="82296" indent="0">
              <a:buNone/>
            </a:pPr>
            <a:r>
              <a:rPr lang="es-ES_tradnl" dirty="0" smtClean="0"/>
              <a:t>     Políticas Publicas Engráciales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58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Educational attainment and Identity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485492" y="1281445"/>
          <a:ext cx="6440914" cy="399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La Desigualdad Por Color de Piel es Mas Consistente y en la Dirección Esperada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557968"/>
            <a:ext cx="7498080" cy="36904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58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Skin Color and Educational Attainment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86548" y="1435099"/>
          <a:ext cx="7075934" cy="4507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69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28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7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2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Race is Sui Generis throughout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Ethnoracial</a:t>
            </a:r>
            <a:r>
              <a:rPr lang="en-US" dirty="0"/>
              <a:t> Inequality is Independent of Class/Socioeconomic Origins </a:t>
            </a:r>
          </a:p>
        </p:txBody>
      </p:sp>
    </p:spTree>
    <p:extLst>
      <p:ext uri="{BB962C8B-B14F-4D97-AF65-F5344CB8AC3E}">
        <p14:creationId xmlns:p14="http://schemas.microsoft.com/office/powerpoint/2010/main" val="32117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for 23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1265221" y="274638"/>
          <a:ext cx="7891040" cy="61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9" name="Document" r:id="rId5" imgW="6096000" imgH="4064000" progId="Word.Document.12">
                  <p:embed/>
                </p:oleObj>
              </mc:Choice>
              <mc:Fallback>
                <p:oleObj name="Document" r:id="rId5" imgW="6096000" imgH="40640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21" y="274638"/>
                        <a:ext cx="7891040" cy="61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3-02 at 11.53.04 A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488" y="1417639"/>
            <a:ext cx="8467312" cy="54151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National Differences in the Effect of Skin Color on Educational Attainment</a:t>
            </a:r>
          </a:p>
        </p:txBody>
      </p:sp>
    </p:spTree>
    <p:extLst>
      <p:ext uri="{BB962C8B-B14F-4D97-AF65-F5344CB8AC3E}">
        <p14:creationId xmlns:p14="http://schemas.microsoft.com/office/powerpoint/2010/main" val="24503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691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Latin Americans Recognize Discrimination against Blacks and </a:t>
            </a:r>
            <a:r>
              <a:rPr lang="en-US" dirty="0" err="1" smtClean="0"/>
              <a:t>Indgenous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Dominants, Certainly More than the United States</a:t>
            </a:r>
          </a:p>
          <a:p>
            <a:r>
              <a:rPr lang="en-US" dirty="0" smtClean="0"/>
              <a:t>Except Bolivia</a:t>
            </a:r>
          </a:p>
          <a:p>
            <a:pPr marL="8229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34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Preocupaciones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Diversidad de Países con Formaciones </a:t>
            </a:r>
            <a:r>
              <a:rPr lang="es-ES_tradnl" dirty="0" err="1" smtClean="0"/>
              <a:t>Etnoraciales</a:t>
            </a:r>
            <a:r>
              <a:rPr lang="es-ES_tradnl" dirty="0" smtClean="0"/>
              <a:t> Distintas</a:t>
            </a:r>
          </a:p>
          <a:p>
            <a:r>
              <a:rPr lang="es-ES_tradnl" dirty="0" smtClean="0"/>
              <a:t>Investigar Afro descendientes e Indígenas</a:t>
            </a:r>
          </a:p>
          <a:p>
            <a:r>
              <a:rPr lang="es-ES_tradnl" dirty="0" smtClean="0"/>
              <a:t>Empíricamente Testar Desacuerdos/Dudas en Nuestras Discusiones</a:t>
            </a:r>
          </a:p>
          <a:p>
            <a:r>
              <a:rPr lang="es-ES_tradnl" dirty="0" smtClean="0"/>
              <a:t>Entender Implicaciones de Múltiples Maneras de Clasificación Etnoracial para Conteo Poblacional y Desigualdades</a:t>
            </a:r>
          </a:p>
          <a:p>
            <a:r>
              <a:rPr lang="es-ES_tradnl" dirty="0" smtClean="0"/>
              <a:t>Medir Color de Piel-Una Variable Escondida</a:t>
            </a:r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477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8. Perceived Discrimination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139375"/>
              </p:ext>
            </p:extLst>
          </p:nvPr>
        </p:nvGraphicFramePr>
        <p:xfrm>
          <a:off x="1435100" y="1447800"/>
          <a:ext cx="74993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02682" y="2690336"/>
            <a:ext cx="50553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Latin </a:t>
            </a:r>
            <a:r>
              <a:rPr lang="en-US" sz="2800" dirty="0"/>
              <a:t>Americans </a:t>
            </a:r>
            <a:r>
              <a:rPr lang="en-US" sz="2800" dirty="0" smtClean="0"/>
              <a:t>often perceived discrimination by race, language or color and black, </a:t>
            </a:r>
            <a:r>
              <a:rPr lang="en-US" sz="2800" dirty="0" err="1" smtClean="0"/>
              <a:t>indigennous</a:t>
            </a:r>
            <a:r>
              <a:rPr lang="en-US" sz="2800" dirty="0" smtClean="0"/>
              <a:t> and dark skin persons report that they have been discriminated on those factors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97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88008" y="1600200"/>
            <a:ext cx="7498080" cy="4800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00" dirty="0"/>
              <a:t>Flores, René and Edward Telles.  2012. “Social Stratification in Mexico: Disentangling Color, Ethnicity and Class.” </a:t>
            </a:r>
            <a:r>
              <a:rPr lang="en-US" sz="6400" i="1" dirty="0"/>
              <a:t>American Sociological Review</a:t>
            </a:r>
            <a:r>
              <a:rPr lang="en-US" sz="6400" dirty="0"/>
              <a:t> 77(3): 486-494</a:t>
            </a:r>
          </a:p>
          <a:p>
            <a:r>
              <a:rPr lang="en-US" sz="6400" dirty="0"/>
              <a:t>Telles, Edward and Liza Steele. 2012. “</a:t>
            </a:r>
            <a:r>
              <a:rPr lang="en-US" sz="6400" dirty="0" err="1"/>
              <a:t>Pigmentocracy</a:t>
            </a:r>
            <a:r>
              <a:rPr lang="en-US" sz="6400" dirty="0"/>
              <a:t> in the Americas: How is Educational Attainment Related to Skin Color? </a:t>
            </a:r>
            <a:r>
              <a:rPr lang="en-US" sz="6400" i="1" dirty="0"/>
              <a:t>Insights </a:t>
            </a:r>
            <a:r>
              <a:rPr lang="en-US" sz="6400" dirty="0"/>
              <a:t>73</a:t>
            </a:r>
          </a:p>
          <a:p>
            <a:r>
              <a:rPr lang="en-US" sz="6400" dirty="0" smtClean="0"/>
              <a:t>Telles, Edward and </a:t>
            </a:r>
            <a:r>
              <a:rPr lang="en-US" sz="6400" dirty="0" err="1" smtClean="0"/>
              <a:t>Denia</a:t>
            </a:r>
            <a:r>
              <a:rPr lang="en-US" sz="6400" dirty="0" smtClean="0"/>
              <a:t> Garcia. 2013. “</a:t>
            </a:r>
            <a:r>
              <a:rPr lang="en-US" sz="6400" dirty="0" err="1" smtClean="0"/>
              <a:t>Mestizaje</a:t>
            </a:r>
            <a:r>
              <a:rPr lang="en-US" sz="6400" dirty="0" smtClean="0"/>
              <a:t> and Public Opinion in Latin America” </a:t>
            </a:r>
            <a:r>
              <a:rPr lang="en-US" sz="6400" i="1" dirty="0" smtClean="0"/>
              <a:t>Latin American Research Review</a:t>
            </a:r>
            <a:r>
              <a:rPr lang="en-US" sz="6400" dirty="0" smtClean="0"/>
              <a:t> 48(3): October, 130-152</a:t>
            </a:r>
          </a:p>
          <a:p>
            <a:r>
              <a:rPr lang="en-US" sz="6400" dirty="0" smtClean="0"/>
              <a:t>Telles, Edward and Stan Bailey. 2013. “Understanding Latin American Beliefs about Racial Inequality” </a:t>
            </a:r>
            <a:r>
              <a:rPr lang="en-US" sz="6400" i="1" dirty="0" smtClean="0"/>
              <a:t>American Journal of Sociology </a:t>
            </a:r>
            <a:r>
              <a:rPr lang="en-US" sz="6400" dirty="0" smtClean="0"/>
              <a:t>118(5): August, 1559-1595</a:t>
            </a:r>
          </a:p>
          <a:p>
            <a:r>
              <a:rPr lang="en-US" sz="6400" dirty="0" smtClean="0"/>
              <a:t>Telles, Edward E. and René Flores. 2013.  “More than Just Color: Whiteness, Nation and Status in Latin America” </a:t>
            </a:r>
            <a:r>
              <a:rPr lang="en-US" sz="6400" i="1" dirty="0" smtClean="0"/>
              <a:t>Hispanic American Historical Review </a:t>
            </a:r>
            <a:r>
              <a:rPr lang="en-US" sz="6400" dirty="0" smtClean="0"/>
              <a:t>93(3): March, 411-449</a:t>
            </a:r>
          </a:p>
          <a:p>
            <a:r>
              <a:rPr lang="en-US" sz="6400" dirty="0" smtClean="0"/>
              <a:t>Telles, Edward and </a:t>
            </a:r>
            <a:r>
              <a:rPr lang="en-US" sz="6400" dirty="0" err="1" smtClean="0"/>
              <a:t>Tianna</a:t>
            </a:r>
            <a:r>
              <a:rPr lang="en-US" sz="6400" dirty="0" smtClean="0"/>
              <a:t> </a:t>
            </a:r>
            <a:r>
              <a:rPr lang="en-US" sz="6400" dirty="0" err="1" smtClean="0"/>
              <a:t>Paschel</a:t>
            </a:r>
            <a:r>
              <a:rPr lang="en-US" sz="6400" dirty="0" smtClean="0"/>
              <a:t>. 2014. Beyond Whitening: Color, Status and Nation in Latin </a:t>
            </a:r>
            <a:r>
              <a:rPr lang="en-US" sz="6400" dirty="0" err="1" smtClean="0"/>
              <a:t>Amerian</a:t>
            </a:r>
            <a:r>
              <a:rPr lang="en-US" sz="6400" dirty="0" smtClean="0"/>
              <a:t> Racial Classification”  </a:t>
            </a:r>
            <a:r>
              <a:rPr lang="en-US" sz="6400" i="1" dirty="0" smtClean="0"/>
              <a:t>American Journal of Sociology</a:t>
            </a:r>
            <a:endParaRPr lang="en-US" sz="6400" dirty="0" smtClean="0"/>
          </a:p>
          <a:p>
            <a:r>
              <a:rPr lang="en-US" sz="6400" dirty="0" smtClean="0"/>
              <a:t>Pereira, Krista and Edward Telles.  2014.“Color, Racial Classification and Discrimination in the Health of Latin Americans” </a:t>
            </a:r>
            <a:r>
              <a:rPr lang="en-US" sz="6400" i="1" dirty="0" smtClean="0"/>
              <a:t>Social Science and Medicine</a:t>
            </a:r>
            <a:endParaRPr lang="en-US" sz="6400" dirty="0" smtClean="0"/>
          </a:p>
          <a:p>
            <a:r>
              <a:rPr lang="en-US" sz="6400" dirty="0"/>
              <a:t>Telles, Edward E. and the Project on Ethnicity and Race in Latin America.2014. </a:t>
            </a:r>
            <a:r>
              <a:rPr lang="en-US" sz="6400" i="1" dirty="0" err="1"/>
              <a:t>Pigmentocracies</a:t>
            </a:r>
            <a:r>
              <a:rPr lang="en-US" sz="6400" i="1" dirty="0"/>
              <a:t>: Ethnicity, Race and Color in Latin America.  </a:t>
            </a:r>
            <a:r>
              <a:rPr lang="en-US" sz="6400" dirty="0"/>
              <a:t>Chapel Hill: University of North Carolina Press</a:t>
            </a:r>
          </a:p>
          <a:p>
            <a:r>
              <a:rPr lang="en-US" sz="6400" dirty="0" smtClean="0"/>
              <a:t>Telles, Edward, René Flores and Fernando </a:t>
            </a:r>
            <a:r>
              <a:rPr lang="en-US" sz="6400" dirty="0" err="1" smtClean="0"/>
              <a:t>Urrea</a:t>
            </a:r>
            <a:r>
              <a:rPr lang="en-US" sz="6400" dirty="0" smtClean="0"/>
              <a:t> </a:t>
            </a:r>
            <a:r>
              <a:rPr lang="en-US" sz="6400" dirty="0" err="1" smtClean="0"/>
              <a:t>Giraldo</a:t>
            </a:r>
            <a:r>
              <a:rPr lang="en-US" sz="6400" dirty="0" smtClean="0"/>
              <a:t>, “</a:t>
            </a:r>
            <a:r>
              <a:rPr lang="en-US" sz="6400" dirty="0" err="1" smtClean="0"/>
              <a:t>Pigmentocracies</a:t>
            </a:r>
            <a:r>
              <a:rPr lang="en-US" sz="6400" dirty="0" smtClean="0"/>
              <a:t>: Skin Color, Census </a:t>
            </a:r>
            <a:r>
              <a:rPr lang="en-US" sz="6400" dirty="0" err="1" smtClean="0"/>
              <a:t>Ethnoracial</a:t>
            </a:r>
            <a:r>
              <a:rPr lang="en-US" sz="6400" dirty="0" smtClean="0"/>
              <a:t> Categories and Educational Inequality in Eight Latin American Countries” (under review)</a:t>
            </a:r>
          </a:p>
          <a:p>
            <a:r>
              <a:rPr lang="en-US" sz="6400" dirty="0" smtClean="0"/>
              <a:t>Telles, Edward and </a:t>
            </a:r>
            <a:r>
              <a:rPr lang="en-US" sz="6400" dirty="0" err="1" smtClean="0"/>
              <a:t>Florencia</a:t>
            </a:r>
            <a:r>
              <a:rPr lang="en-US" sz="6400" dirty="0" smtClean="0"/>
              <a:t> </a:t>
            </a:r>
            <a:r>
              <a:rPr lang="en-US" sz="6400" dirty="0" err="1" smtClean="0"/>
              <a:t>Torche</a:t>
            </a:r>
            <a:r>
              <a:rPr lang="en-US" sz="6400" dirty="0" smtClean="0"/>
              <a:t>  “Who is Indigenous in the Americas?”  (in process)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FIN/FI/FIM/END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Various Census Questions and Categories: Mostly Self Identification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86982"/>
            <a:ext cx="7498080" cy="51614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Questions:</a:t>
            </a:r>
          </a:p>
          <a:p>
            <a:r>
              <a:rPr lang="en-US" dirty="0" smtClean="0"/>
              <a:t>   </a:t>
            </a:r>
            <a:r>
              <a:rPr lang="en-US" i="1" dirty="0" smtClean="0"/>
              <a:t>Your color or race is…? </a:t>
            </a:r>
            <a:r>
              <a:rPr lang="en-US" dirty="0" smtClean="0"/>
              <a:t>(Brazil)</a:t>
            </a:r>
          </a:p>
          <a:p>
            <a:r>
              <a:rPr lang="en-US" dirty="0" smtClean="0"/>
              <a:t>   </a:t>
            </a:r>
            <a:r>
              <a:rPr lang="en-US" i="1" dirty="0" smtClean="0"/>
              <a:t>How do you consider yourself…?</a:t>
            </a:r>
            <a:r>
              <a:rPr lang="en-US" dirty="0" smtClean="0"/>
              <a:t> (Ecuador)</a:t>
            </a:r>
          </a:p>
          <a:p>
            <a:r>
              <a:rPr lang="en-US" dirty="0" smtClean="0"/>
              <a:t>   </a:t>
            </a:r>
            <a:r>
              <a:rPr lang="en-US" i="1" dirty="0" smtClean="0"/>
              <a:t>To what ethnic group (people) do you belong? </a:t>
            </a:r>
            <a:r>
              <a:rPr lang="en-US" dirty="0" smtClean="0"/>
              <a:t>(Guatemala)</a:t>
            </a:r>
          </a:p>
          <a:p>
            <a:r>
              <a:rPr lang="en-US" dirty="0" smtClean="0"/>
              <a:t>   </a:t>
            </a:r>
            <a:r>
              <a:rPr lang="en-US" i="1" dirty="0" smtClean="0"/>
              <a:t>According to your culture, people or physical features, are </a:t>
            </a:r>
            <a:br>
              <a:rPr lang="en-US" i="1" dirty="0" smtClean="0"/>
            </a:br>
            <a:r>
              <a:rPr lang="en-US" i="1" dirty="0" smtClean="0"/>
              <a:t>   you or do you consider yourself…</a:t>
            </a:r>
            <a:r>
              <a:rPr lang="en-US" dirty="0" smtClean="0"/>
              <a:t>(Colombia)</a:t>
            </a:r>
          </a:p>
          <a:p>
            <a:r>
              <a:rPr lang="en-US" dirty="0" smtClean="0"/>
              <a:t>   </a:t>
            </a:r>
            <a:r>
              <a:rPr lang="en-US" i="1" dirty="0" smtClean="0"/>
              <a:t>Do you belong to the … culture? </a:t>
            </a:r>
            <a:r>
              <a:rPr lang="en-US" dirty="0" smtClean="0"/>
              <a:t>(Costa Rica)</a:t>
            </a:r>
          </a:p>
          <a:p>
            <a:r>
              <a:rPr lang="en-US" dirty="0"/>
              <a:t> </a:t>
            </a:r>
            <a:r>
              <a:rPr lang="en-US" dirty="0" smtClean="0"/>
              <a:t>  In countries Venezuela and Paraguay, separate questions for  </a:t>
            </a:r>
            <a:br>
              <a:rPr lang="en-US" dirty="0" smtClean="0"/>
            </a:br>
            <a:r>
              <a:rPr lang="en-US" dirty="0" smtClean="0"/>
              <a:t>   afro-descendants and indigenous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Response categories:</a:t>
            </a:r>
          </a:p>
          <a:p>
            <a:r>
              <a:rPr lang="en-US" dirty="0" smtClean="0"/>
              <a:t>For indigenous, </a:t>
            </a:r>
            <a:r>
              <a:rPr lang="en-US" i="1" dirty="0" err="1" smtClean="0"/>
              <a:t>indigena</a:t>
            </a:r>
            <a:r>
              <a:rPr lang="en-US" dirty="0" smtClean="0"/>
              <a:t> or as a particular ethnic group or language. Early Censuses used  attire, diet or community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Afrodescendants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i="1" dirty="0" smtClean="0"/>
              <a:t>negro, </a:t>
            </a:r>
            <a:r>
              <a:rPr lang="en-US" i="1" dirty="0" err="1" smtClean="0"/>
              <a:t>mulato</a:t>
            </a:r>
            <a:r>
              <a:rPr lang="en-US" i="1" dirty="0" smtClean="0"/>
              <a:t>, </a:t>
            </a:r>
            <a:r>
              <a:rPr lang="en-US" i="1" dirty="0" err="1" smtClean="0"/>
              <a:t>pardo</a:t>
            </a:r>
            <a:r>
              <a:rPr lang="en-US" i="1" dirty="0" smtClean="0"/>
              <a:t>, </a:t>
            </a:r>
            <a:r>
              <a:rPr lang="en-US" i="1" dirty="0" err="1" smtClean="0"/>
              <a:t>preto</a:t>
            </a:r>
            <a:r>
              <a:rPr lang="en-US" i="1" dirty="0" smtClean="0"/>
              <a:t>, </a:t>
            </a:r>
            <a:r>
              <a:rPr lang="en-US" i="1" dirty="0" err="1" smtClean="0"/>
              <a:t>raizal</a:t>
            </a:r>
            <a:r>
              <a:rPr lang="en-US" dirty="0" smtClean="0"/>
              <a:t>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Ethnoracial</a:t>
            </a:r>
            <a:r>
              <a:rPr lang="en-US" dirty="0" smtClean="0"/>
              <a:t>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946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 1"/>
          <p:cNvGraphicFramePr/>
          <p:nvPr/>
        </p:nvGraphicFramePr>
        <p:xfrm>
          <a:off x="804181" y="894679"/>
          <a:ext cx="7205162" cy="502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27299" y="6096944"/>
            <a:ext cx="9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Educational Attainment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45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 3"/>
          <p:cNvGraphicFramePr/>
          <p:nvPr/>
        </p:nvGraphicFramePr>
        <p:xfrm>
          <a:off x="876337" y="851388"/>
          <a:ext cx="6945399" cy="502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27299" y="6096944"/>
            <a:ext cx="9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Household Income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62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158263" y="1158411"/>
          <a:ext cx="6600705" cy="446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27299" y="6096944"/>
            <a:ext cx="9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Top Household Income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64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099826" y="963016"/>
          <a:ext cx="6714962" cy="477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27299" y="6096944"/>
            <a:ext cx="9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Household Income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23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 1"/>
          <p:cNvGraphicFramePr/>
          <p:nvPr/>
        </p:nvGraphicFramePr>
        <p:xfrm>
          <a:off x="804181" y="894679"/>
          <a:ext cx="7205162" cy="502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27299" y="6096944"/>
            <a:ext cx="9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Educational Attainment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39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085" y="274638"/>
            <a:ext cx="4870690" cy="668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Color Palette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553" y="1447800"/>
            <a:ext cx="7873135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942770"/>
            <a:ext cx="5927518" cy="56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 3"/>
          <p:cNvGraphicFramePr/>
          <p:nvPr/>
        </p:nvGraphicFramePr>
        <p:xfrm>
          <a:off x="876337" y="851388"/>
          <a:ext cx="6945399" cy="502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27299" y="6096944"/>
            <a:ext cx="9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Household Income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28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158263" y="1158411"/>
          <a:ext cx="6600705" cy="446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27299" y="6096944"/>
            <a:ext cx="9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Top Household Income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03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099826" y="963016"/>
          <a:ext cx="6714962" cy="477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27299" y="6096944"/>
            <a:ext cx="9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183880" cy="10515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Household Income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01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Pigmentocracy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(not picked up in </a:t>
            </a:r>
            <a:r>
              <a:rPr lang="en-US" dirty="0" err="1" smtClean="0"/>
              <a:t>ethnoracial</a:t>
            </a:r>
            <a:r>
              <a:rPr lang="en-US" dirty="0" smtClean="0"/>
              <a:t> </a:t>
            </a:r>
            <a:r>
              <a:rPr lang="en-US" smtClean="0"/>
              <a:t>census categories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085" y="274638"/>
            <a:ext cx="4870690" cy="668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Color Palette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553" y="1447800"/>
            <a:ext cx="7873135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942770"/>
            <a:ext cx="5927518" cy="56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 Points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Skin Color (External Identification) Matters</a:t>
            </a:r>
          </a:p>
          <a:p>
            <a:r>
              <a:rPr lang="en-US" dirty="0" smtClean="0"/>
              <a:t>Skin Color Matters particularly in Some Countries</a:t>
            </a:r>
          </a:p>
          <a:p>
            <a:r>
              <a:rPr lang="en-US" dirty="0" err="1" smtClean="0"/>
              <a:t>Ethnoracial</a:t>
            </a:r>
            <a:r>
              <a:rPr lang="en-US" dirty="0" smtClean="0"/>
              <a:t> Identification (Self- Identification) may be Less Important than Color</a:t>
            </a:r>
          </a:p>
          <a:p>
            <a:r>
              <a:rPr lang="en-US" dirty="0" err="1" smtClean="0"/>
              <a:t>Ethnoracial</a:t>
            </a:r>
            <a:r>
              <a:rPr lang="en-US" dirty="0" smtClean="0"/>
              <a:t> Identification and Skin Color do not necessarily Overlap</a:t>
            </a:r>
          </a:p>
          <a:p>
            <a:r>
              <a:rPr lang="en-US" dirty="0" smtClean="0"/>
              <a:t>Class Origins Also Matter</a:t>
            </a:r>
          </a:p>
          <a:p>
            <a:r>
              <a:rPr lang="en-US" dirty="0" smtClean="0"/>
              <a:t>This is Work in Progress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74638"/>
            <a:ext cx="7498080" cy="5973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Importance of Race Mixture (</a:t>
            </a:r>
            <a:r>
              <a:rPr lang="en-US" dirty="0" err="1" smtClean="0"/>
              <a:t>Mestizaje</a:t>
            </a:r>
            <a:r>
              <a:rPr lang="en-US" dirty="0" smtClean="0"/>
              <a:t>) in Latin America (</a:t>
            </a:r>
            <a:r>
              <a:rPr lang="en-US" dirty="0" err="1" smtClean="0"/>
              <a:t>vs</a:t>
            </a:r>
            <a:r>
              <a:rPr lang="en-US" dirty="0" smtClean="0"/>
              <a:t> Segregation in the United States)</a:t>
            </a:r>
          </a:p>
          <a:p>
            <a:endParaRPr lang="en-US" dirty="0" smtClean="0"/>
          </a:p>
          <a:p>
            <a:r>
              <a:rPr lang="en-US" dirty="0" smtClean="0"/>
              <a:t>1. mixture facilitated by demographic imbalance between colonizers and colonized   </a:t>
            </a:r>
          </a:p>
          <a:p>
            <a:r>
              <a:rPr lang="en-US" dirty="0" smtClean="0"/>
              <a:t>2. nationalizing elites made mixture central to national identity</a:t>
            </a:r>
          </a:p>
          <a:p>
            <a:r>
              <a:rPr lang="en-US" dirty="0" smtClean="0"/>
              <a:t>3. little history of racial segregation (some in PR, Cuba and Panama)</a:t>
            </a:r>
          </a:p>
          <a:p>
            <a:r>
              <a:rPr lang="en-US" dirty="0" smtClean="0"/>
              <a:t>4. often use mixed race categories </a:t>
            </a:r>
          </a:p>
          <a:p>
            <a:r>
              <a:rPr lang="en-US" dirty="0" smtClean="0"/>
              <a:t>5. classification is more fluid and ambiguous</a:t>
            </a:r>
          </a:p>
          <a:p>
            <a:r>
              <a:rPr lang="en-US" dirty="0" smtClean="0"/>
              <a:t>6. a national ideology of mixture widely accepted and downplays or denies importance of race and racial disadvantages AND THIS HAS AFFECTED RESEARCH ON THE TOPIC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87"/>
            <a:ext cx="7531804" cy="400086"/>
          </a:xfrm>
        </p:spPr>
        <p:txBody>
          <a:bodyPr>
            <a:normAutofit/>
          </a:bodyPr>
          <a:lstStyle/>
          <a:p>
            <a:r>
              <a:rPr lang="en-US" dirty="0" smtClean="0"/>
              <a:t>OLS Models predicting SES in Ecuador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35608" y="5522295"/>
            <a:ext cx="7498080" cy="102162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Controls for Sex,  Age, Community size, and geographical region. Household Income model also controls for education, age2, and PERLA/LAPOP survey.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387627"/>
              </p:ext>
            </p:extLst>
          </p:nvPr>
        </p:nvGraphicFramePr>
        <p:xfrm>
          <a:off x="852424" y="913387"/>
          <a:ext cx="7004609" cy="452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4" name="Document" r:id="rId4" imgW="5664200" imgH="3530600" progId="Word.Document.12">
                  <p:link updateAutomatic="1"/>
                </p:oleObj>
              </mc:Choice>
              <mc:Fallback>
                <p:oleObj name="Document" r:id="rId4" imgW="5664200" imgH="35306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24" y="913387"/>
                        <a:ext cx="7004609" cy="4529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3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OLS Models predicting SES in Brazil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522295"/>
            <a:ext cx="7498080" cy="10216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Note: Controls for Sex,  Age, Community size, and geographical region. Household Income model also controls for education, age2, and PERLA/LAPOP survey.</a:t>
            </a:r>
            <a:endParaRPr lang="en-US" dirty="0"/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06317"/>
              </p:ext>
            </p:extLst>
          </p:nvPr>
        </p:nvGraphicFramePr>
        <p:xfrm>
          <a:off x="1140167" y="1729095"/>
          <a:ext cx="8003833" cy="379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0" name="Document" r:id="rId4" imgW="5600700" imgH="2654300" progId="Word.Document.12">
                  <p:link updateAutomatic="1"/>
                </p:oleObj>
              </mc:Choice>
              <mc:Fallback>
                <p:oleObj name="Document" r:id="rId4" imgW="5600700" imgH="26543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167" y="1729095"/>
                        <a:ext cx="8003833" cy="379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3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756" y="274638"/>
            <a:ext cx="77099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OLS Models predicting SES in Mexico </a:t>
            </a:r>
            <a:endParaRPr lang="en-US" dirty="0"/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966074"/>
              </p:ext>
            </p:extLst>
          </p:nvPr>
        </p:nvGraphicFramePr>
        <p:xfrm>
          <a:off x="1223756" y="1768710"/>
          <a:ext cx="7920244" cy="375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4" name="Document" r:id="rId4" imgW="5600700" imgH="2654300" progId="Word.Document.12">
                  <p:link updateAutomatic="1"/>
                </p:oleObj>
              </mc:Choice>
              <mc:Fallback>
                <p:oleObj name="Document" r:id="rId4" imgW="5600700" imgH="26543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756" y="1768710"/>
                        <a:ext cx="7920244" cy="3753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435608" y="5522295"/>
            <a:ext cx="7498080" cy="102162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Controls for Sex,  Age, Community size, and geographical region. Household Income model also controls for education, age2, and PERLA/LAPOP survey.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9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Clasificación Etnoracial en los Censos e en Encuestas es Medida de Varias Maneras y depende de la pregunta y las categorías usadas y quien responde</a:t>
            </a:r>
            <a:endParaRPr lang="es-ES_trad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Inconsistencias en la Mediación Etnoracial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044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OLS Models predicting SES in Colombia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35608" y="5522295"/>
            <a:ext cx="7498080" cy="102162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Controls for Sex,  Age, Community size, and geographical region. Household Income model also controls for education, age2, and PERLA/LAPOP survey.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927074"/>
              </p:ext>
            </p:extLst>
          </p:nvPr>
        </p:nvGraphicFramePr>
        <p:xfrm>
          <a:off x="1241131" y="1592764"/>
          <a:ext cx="7692557" cy="3929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8" name="Document" r:id="rId4" imgW="5867400" imgH="2997200" progId="Word.Document.12">
                  <p:link updateAutomatic="1"/>
                </p:oleObj>
              </mc:Choice>
              <mc:Fallback>
                <p:oleObj name="Document" r:id="rId4" imgW="5867400" imgH="29972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131" y="1592764"/>
                        <a:ext cx="7692557" cy="3929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4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961121"/>
              </p:ext>
            </p:extLst>
          </p:nvPr>
        </p:nvGraphicFramePr>
        <p:xfrm>
          <a:off x="1194559" y="593647"/>
          <a:ext cx="7739129" cy="46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2" name="Document" r:id="rId4" imgW="5842000" imgH="3543300" progId="Word.Document.12">
                  <p:link updateAutomatic="1"/>
                </p:oleObj>
              </mc:Choice>
              <mc:Fallback>
                <p:oleObj name="Document" r:id="rId4" imgW="5842000" imgH="35433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559" y="593647"/>
                        <a:ext cx="7739129" cy="46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435608" y="5522295"/>
            <a:ext cx="7498080" cy="102162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Controls for Sex,  Age, Community size, and geographical region. Household Income model also controls for education, age2, and PERLA/LAPOP survey.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90585" y="0"/>
            <a:ext cx="8053415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OLS Models predicting SES in Peru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81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 1"/>
          <p:cNvGraphicFramePr/>
          <p:nvPr/>
        </p:nvGraphicFramePr>
        <p:xfrm>
          <a:off x="0" y="376829"/>
          <a:ext cx="3195692" cy="274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 2"/>
          <p:cNvGraphicFramePr/>
          <p:nvPr/>
        </p:nvGraphicFramePr>
        <p:xfrm>
          <a:off x="3195691" y="376825"/>
          <a:ext cx="3063500" cy="274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 3"/>
          <p:cNvGraphicFramePr/>
          <p:nvPr/>
        </p:nvGraphicFramePr>
        <p:xfrm>
          <a:off x="1" y="3126160"/>
          <a:ext cx="3195690" cy="274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 4"/>
          <p:cNvGraphicFramePr/>
          <p:nvPr/>
        </p:nvGraphicFramePr>
        <p:xfrm>
          <a:off x="3195691" y="3126156"/>
          <a:ext cx="3063500" cy="274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 6"/>
          <p:cNvGraphicFramePr/>
          <p:nvPr/>
        </p:nvGraphicFramePr>
        <p:xfrm>
          <a:off x="572154" y="5875490"/>
          <a:ext cx="7982248" cy="65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 5"/>
          <p:cNvGraphicFramePr/>
          <p:nvPr/>
        </p:nvGraphicFramePr>
        <p:xfrm>
          <a:off x="6259191" y="3126153"/>
          <a:ext cx="3109169" cy="274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64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291" y="0"/>
            <a:ext cx="7498080" cy="1143000"/>
          </a:xfrm>
        </p:spPr>
        <p:txBody>
          <a:bodyPr/>
          <a:lstStyle/>
          <a:p>
            <a:r>
              <a:rPr lang="en-US" sz="3200" dirty="0" smtClean="0"/>
              <a:t>Brazil</a:t>
            </a:r>
            <a:endParaRPr lang="en-US" sz="3200" dirty="0"/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260968"/>
              </p:ext>
            </p:extLst>
          </p:nvPr>
        </p:nvGraphicFramePr>
        <p:xfrm>
          <a:off x="2760974" y="0"/>
          <a:ext cx="5011167" cy="69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9" name="Document" r:id="rId4" imgW="5600700" imgH="7747000" progId="Word.Document.12">
                  <p:link updateAutomatic="1"/>
                </p:oleObj>
              </mc:Choice>
              <mc:Fallback>
                <p:oleObj name="Document" r:id="rId4" imgW="5600700" imgH="77470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974" y="0"/>
                        <a:ext cx="5011167" cy="69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316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Mexico</a:t>
            </a:r>
            <a:endParaRPr lang="en-US" sz="2800" dirty="0"/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271580"/>
              </p:ext>
            </p:extLst>
          </p:nvPr>
        </p:nvGraphicFramePr>
        <p:xfrm>
          <a:off x="2875369" y="0"/>
          <a:ext cx="5147198" cy="6957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8" name="Document" r:id="rId4" imgW="5600700" imgH="7569200" progId="Word.Document.12">
                  <p:link updateAutomatic="1"/>
                </p:oleObj>
              </mc:Choice>
              <mc:Fallback>
                <p:oleObj name="Document" r:id="rId4" imgW="5600700" imgH="7569200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369" y="0"/>
                        <a:ext cx="5147198" cy="6957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43" y="0"/>
            <a:ext cx="7498080" cy="1143000"/>
          </a:xfrm>
        </p:spPr>
        <p:txBody>
          <a:bodyPr/>
          <a:lstStyle/>
          <a:p>
            <a:r>
              <a:rPr lang="en-US" sz="2800" dirty="0" smtClean="0"/>
              <a:t>Colombia</a:t>
            </a:r>
            <a:endParaRPr lang="en-US" sz="2800" dirty="0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529595"/>
              </p:ext>
            </p:extLst>
          </p:nvPr>
        </p:nvGraphicFramePr>
        <p:xfrm>
          <a:off x="2935287" y="-25533"/>
          <a:ext cx="5734171" cy="711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3" name="Document" r:id="rId4" imgW="6096000" imgH="7569200" progId="Word.Document.12">
                  <p:link updateAutomatic="1"/>
                </p:oleObj>
              </mc:Choice>
              <mc:Fallback>
                <p:oleObj name="Document" r:id="rId4" imgW="6096000" imgH="75692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7" y="-25533"/>
                        <a:ext cx="5734171" cy="7119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38" y="0"/>
            <a:ext cx="7498080" cy="1143000"/>
          </a:xfrm>
        </p:spPr>
        <p:txBody>
          <a:bodyPr/>
          <a:lstStyle/>
          <a:p>
            <a:r>
              <a:rPr lang="en-US" sz="3200" dirty="0" smtClean="0"/>
              <a:t>Ecuador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657664"/>
              </p:ext>
            </p:extLst>
          </p:nvPr>
        </p:nvGraphicFramePr>
        <p:xfrm>
          <a:off x="2566752" y="0"/>
          <a:ext cx="5690498" cy="7040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7" name="Document" r:id="rId4" imgW="5829300" imgH="7213600" progId="Word.Document.12">
                  <p:link updateAutomatic="1"/>
                </p:oleObj>
              </mc:Choice>
              <mc:Fallback>
                <p:oleObj name="Document" r:id="rId4" imgW="5829300" imgH="72136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752" y="0"/>
                        <a:ext cx="5690498" cy="7040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94" y="0"/>
            <a:ext cx="7498080" cy="1143000"/>
          </a:xfrm>
        </p:spPr>
        <p:txBody>
          <a:bodyPr/>
          <a:lstStyle/>
          <a:p>
            <a:r>
              <a:rPr lang="en-US" sz="3200" dirty="0" smtClean="0"/>
              <a:t>Peru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798777"/>
              </p:ext>
            </p:extLst>
          </p:nvPr>
        </p:nvGraphicFramePr>
        <p:xfrm>
          <a:off x="2936874" y="0"/>
          <a:ext cx="5674100" cy="705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1" name="Document" r:id="rId4" imgW="6362700" imgH="7912100" progId="Word.Document.12">
                  <p:link updateAutomatic="1"/>
                </p:oleObj>
              </mc:Choice>
              <mc:Fallback>
                <p:oleObj name="Document" r:id="rId4" imgW="6362700" imgH="79121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4" y="0"/>
                        <a:ext cx="5674100" cy="7054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963643"/>
              </p:ext>
            </p:extLst>
          </p:nvPr>
        </p:nvGraphicFramePr>
        <p:xfrm>
          <a:off x="457200" y="1143000"/>
          <a:ext cx="7924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3048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Brasil</a:t>
            </a:r>
            <a:r>
              <a:rPr lang="en-US" sz="2000" dirty="0" smtClean="0"/>
              <a:t>: </a:t>
            </a:r>
            <a:r>
              <a:rPr lang="en-US" sz="2000" dirty="0" err="1" smtClean="0"/>
              <a:t>Porcentaje</a:t>
            </a:r>
            <a:r>
              <a:rPr lang="en-US" sz="2000" dirty="0" smtClean="0"/>
              <a:t> de </a:t>
            </a:r>
            <a:r>
              <a:rPr lang="en-US" sz="2000" dirty="0" err="1" smtClean="0"/>
              <a:t>entrevistados</a:t>
            </a:r>
            <a:r>
              <a:rPr lang="en-US" sz="2000" dirty="0" smtClean="0"/>
              <a:t> </a:t>
            </a:r>
            <a:r>
              <a:rPr lang="en-US" sz="2000" dirty="0" err="1" smtClean="0"/>
              <a:t>clasificados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negros</a:t>
            </a:r>
            <a:r>
              <a:rPr lang="en-US" sz="2000" dirty="0" smtClean="0"/>
              <a:t> </a:t>
            </a:r>
            <a:r>
              <a:rPr lang="en-US" sz="2000" dirty="0" err="1" smtClean="0"/>
              <a:t>o</a:t>
            </a:r>
            <a:r>
              <a:rPr lang="en-US" sz="2000" dirty="0" smtClean="0"/>
              <a:t> con </a:t>
            </a:r>
            <a:r>
              <a:rPr lang="en-US" sz="2000" dirty="0" err="1" smtClean="0"/>
              <a:t>antepasados</a:t>
            </a:r>
            <a:r>
              <a:rPr lang="en-US" sz="2000" dirty="0" smtClean="0"/>
              <a:t> </a:t>
            </a:r>
            <a:r>
              <a:rPr lang="en-US" sz="2000" dirty="0" err="1" smtClean="0"/>
              <a:t>negros</a:t>
            </a:r>
            <a:r>
              <a:rPr lang="en-US" sz="2000" dirty="0" smtClean="0"/>
              <a:t>,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diferentes</a:t>
            </a:r>
            <a:r>
              <a:rPr lang="en-US" sz="2000" dirty="0" smtClean="0"/>
              <a:t> </a:t>
            </a:r>
            <a:r>
              <a:rPr lang="en-US" sz="2000" dirty="0" err="1" smtClean="0"/>
              <a:t>indicadores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20812"/>
              </p:ext>
            </p:extLst>
          </p:nvPr>
        </p:nvGraphicFramePr>
        <p:xfrm>
          <a:off x="762000" y="990600"/>
          <a:ext cx="7543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1524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Colombia: </a:t>
            </a:r>
            <a:r>
              <a:rPr lang="en-US" sz="2000" dirty="0" err="1" smtClean="0"/>
              <a:t>Porcentaje</a:t>
            </a:r>
            <a:r>
              <a:rPr lang="en-US" sz="2000" dirty="0" smtClean="0"/>
              <a:t> de </a:t>
            </a:r>
            <a:r>
              <a:rPr lang="en-US" sz="2000" dirty="0" err="1" smtClean="0"/>
              <a:t>entrevistados</a:t>
            </a:r>
            <a:r>
              <a:rPr lang="en-US" sz="2000" dirty="0" smtClean="0"/>
              <a:t> </a:t>
            </a:r>
            <a:r>
              <a:rPr lang="en-US" sz="2000" dirty="0" err="1" smtClean="0"/>
              <a:t>clasificados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negros</a:t>
            </a:r>
            <a:r>
              <a:rPr lang="en-US" sz="2000" dirty="0" smtClean="0"/>
              <a:t> </a:t>
            </a:r>
            <a:r>
              <a:rPr lang="en-US" sz="2000" dirty="0" err="1" smtClean="0"/>
              <a:t>o</a:t>
            </a:r>
            <a:r>
              <a:rPr lang="en-US" sz="2000" dirty="0" smtClean="0"/>
              <a:t> con </a:t>
            </a:r>
            <a:r>
              <a:rPr lang="en-US" sz="2000" dirty="0" err="1" smtClean="0"/>
              <a:t>antepasados</a:t>
            </a:r>
            <a:r>
              <a:rPr lang="en-US" sz="2000" dirty="0" smtClean="0"/>
              <a:t> </a:t>
            </a:r>
            <a:r>
              <a:rPr lang="en-US" sz="2000" dirty="0" err="1" smtClean="0"/>
              <a:t>negros</a:t>
            </a:r>
            <a:r>
              <a:rPr lang="en-US" sz="2000" dirty="0" smtClean="0"/>
              <a:t>,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diferentes</a:t>
            </a:r>
            <a:r>
              <a:rPr lang="en-US" sz="2000" dirty="0" smtClean="0"/>
              <a:t> </a:t>
            </a:r>
            <a:r>
              <a:rPr lang="en-US" sz="2000" dirty="0" err="1" smtClean="0"/>
              <a:t>indicadores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429409"/>
              </p:ext>
            </p:extLst>
          </p:nvPr>
        </p:nvGraphicFramePr>
        <p:xfrm>
          <a:off x="1578820" y="434793"/>
          <a:ext cx="6841554" cy="591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9" name="Document" r:id="rId5" imgW="5638800" imgH="4965700" progId="Word.Document.12">
                  <p:embed/>
                </p:oleObj>
              </mc:Choice>
              <mc:Fallback>
                <p:oleObj name="Document" r:id="rId5" imgW="5638800" imgH="4965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8820" y="434793"/>
                        <a:ext cx="6841554" cy="5915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7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9600" y="1219200"/>
          <a:ext cx="7924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304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México</a:t>
            </a:r>
            <a:r>
              <a:rPr lang="en-US" sz="2000" dirty="0" smtClean="0"/>
              <a:t>: </a:t>
            </a:r>
            <a:r>
              <a:rPr lang="en-US" sz="2000" dirty="0" err="1" smtClean="0"/>
              <a:t>Porcentaje</a:t>
            </a:r>
            <a:r>
              <a:rPr lang="en-US" sz="2000" dirty="0" smtClean="0"/>
              <a:t> de </a:t>
            </a:r>
            <a:r>
              <a:rPr lang="en-US" sz="2000" dirty="0" err="1" smtClean="0"/>
              <a:t>entrevistados</a:t>
            </a:r>
            <a:r>
              <a:rPr lang="en-US" sz="2000" dirty="0" smtClean="0"/>
              <a:t> </a:t>
            </a:r>
            <a:r>
              <a:rPr lang="en-US" sz="2000" dirty="0" err="1" smtClean="0"/>
              <a:t>clasificados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indigenas</a:t>
            </a:r>
            <a:r>
              <a:rPr lang="en-US" sz="2000" dirty="0" smtClean="0"/>
              <a:t> </a:t>
            </a:r>
            <a:r>
              <a:rPr lang="en-US" sz="2000" dirty="0" err="1" smtClean="0"/>
              <a:t>o</a:t>
            </a:r>
            <a:r>
              <a:rPr lang="en-US" sz="2000" dirty="0" smtClean="0"/>
              <a:t> con </a:t>
            </a:r>
            <a:r>
              <a:rPr lang="en-US" sz="2000" dirty="0" err="1" smtClean="0"/>
              <a:t>antepasados</a:t>
            </a:r>
            <a:r>
              <a:rPr lang="en-US" sz="2000" dirty="0" smtClean="0"/>
              <a:t> </a:t>
            </a:r>
            <a:r>
              <a:rPr lang="en-US" sz="2000" dirty="0" err="1" smtClean="0"/>
              <a:t>indigenas</a:t>
            </a:r>
            <a:r>
              <a:rPr lang="en-US" sz="2000" dirty="0" smtClean="0"/>
              <a:t>,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diferentes</a:t>
            </a:r>
            <a:r>
              <a:rPr lang="en-US" sz="2000" dirty="0" smtClean="0"/>
              <a:t> </a:t>
            </a:r>
            <a:r>
              <a:rPr lang="en-US" sz="2000" dirty="0" err="1" smtClean="0"/>
              <a:t>indicadores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12"/>
          <p:cNvGrpSpPr>
            <a:grpSpLocks/>
          </p:cNvGrpSpPr>
          <p:nvPr/>
        </p:nvGrpSpPr>
        <p:grpSpPr bwMode="auto">
          <a:xfrm>
            <a:off x="2209800" y="879475"/>
            <a:ext cx="4421188" cy="4808538"/>
            <a:chOff x="4027" y="4488"/>
            <a:chExt cx="4389" cy="4426"/>
          </a:xfrm>
        </p:grpSpPr>
        <p:grpSp>
          <p:nvGrpSpPr>
            <p:cNvPr id="25609" name="Group 13"/>
            <p:cNvGrpSpPr>
              <a:grpSpLocks/>
            </p:cNvGrpSpPr>
            <p:nvPr/>
          </p:nvGrpSpPr>
          <p:grpSpPr bwMode="auto">
            <a:xfrm>
              <a:off x="4027" y="4488"/>
              <a:ext cx="4389" cy="4426"/>
              <a:chOff x="3667" y="4488"/>
              <a:chExt cx="4389" cy="4426"/>
            </a:xfrm>
          </p:grpSpPr>
          <p:sp>
            <p:nvSpPr>
              <p:cNvPr id="25611" name="AutoShape 14"/>
              <p:cNvSpPr>
                <a:spLocks noChangeArrowheads="1"/>
              </p:cNvSpPr>
              <p:nvPr/>
            </p:nvSpPr>
            <p:spPr bwMode="auto">
              <a:xfrm>
                <a:off x="3667" y="5152"/>
                <a:ext cx="4389" cy="3762"/>
              </a:xfrm>
              <a:prstGeom prst="flowChartExtra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2" name="Oval 21"/>
              <p:cNvSpPr>
                <a:spLocks noChangeArrowheads="1"/>
              </p:cNvSpPr>
              <p:nvPr/>
            </p:nvSpPr>
            <p:spPr bwMode="auto">
              <a:xfrm rot="1982674">
                <a:off x="4664" y="4745"/>
                <a:ext cx="1757" cy="2677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5613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6321" y="4488"/>
                <a:ext cx="1085" cy="7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10" name="Text Box 23"/>
            <p:cNvSpPr txBox="1">
              <a:spLocks noChangeArrowheads="1"/>
            </p:cNvSpPr>
            <p:nvPr/>
          </p:nvSpPr>
          <p:spPr bwMode="auto">
            <a:xfrm>
              <a:off x="5400" y="7560"/>
              <a:ext cx="18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>
                <a:latin typeface="Arial" charset="0"/>
              </a:endParaRPr>
            </a:p>
          </p:txBody>
        </p:sp>
      </p:grpSp>
      <p:sp>
        <p:nvSpPr>
          <p:cNvPr id="25602" name="TextBox 27"/>
          <p:cNvSpPr txBox="1">
            <a:spLocks noChangeArrowheads="1"/>
          </p:cNvSpPr>
          <p:nvPr/>
        </p:nvSpPr>
        <p:spPr bwMode="auto">
          <a:xfrm>
            <a:off x="1676400" y="3276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Mestizo</a:t>
            </a:r>
          </a:p>
        </p:txBody>
      </p:sp>
      <p:sp>
        <p:nvSpPr>
          <p:cNvPr id="25603" name="TextBox 28"/>
          <p:cNvSpPr txBox="1">
            <a:spLocks noChangeArrowheads="1"/>
          </p:cNvSpPr>
          <p:nvPr/>
        </p:nvSpPr>
        <p:spPr bwMode="auto">
          <a:xfrm>
            <a:off x="3962400" y="9144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White</a:t>
            </a:r>
          </a:p>
        </p:txBody>
      </p:sp>
      <p:sp>
        <p:nvSpPr>
          <p:cNvPr id="25604" name="TextBox 29"/>
          <p:cNvSpPr txBox="1">
            <a:spLocks noChangeArrowheads="1"/>
          </p:cNvSpPr>
          <p:nvPr/>
        </p:nvSpPr>
        <p:spPr bwMode="auto">
          <a:xfrm>
            <a:off x="5943600" y="533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Dominant Group</a:t>
            </a:r>
          </a:p>
        </p:txBody>
      </p:sp>
      <p:sp>
        <p:nvSpPr>
          <p:cNvPr id="25605" name="TextBox 30"/>
          <p:cNvSpPr txBox="1">
            <a:spLocks noChangeArrowheads="1"/>
          </p:cNvSpPr>
          <p:nvPr/>
        </p:nvSpPr>
        <p:spPr bwMode="auto">
          <a:xfrm>
            <a:off x="5715000" y="3352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Mulatto</a:t>
            </a:r>
          </a:p>
        </p:txBody>
      </p:sp>
      <p:sp>
        <p:nvSpPr>
          <p:cNvPr id="25606" name="TextBox 31"/>
          <p:cNvSpPr txBox="1">
            <a:spLocks noChangeArrowheads="1"/>
          </p:cNvSpPr>
          <p:nvPr/>
        </p:nvSpPr>
        <p:spPr bwMode="auto">
          <a:xfrm>
            <a:off x="533400" y="5257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Indigenous</a:t>
            </a:r>
          </a:p>
        </p:txBody>
      </p:sp>
      <p:sp>
        <p:nvSpPr>
          <p:cNvPr id="25607" name="TextBox 32"/>
          <p:cNvSpPr txBox="1">
            <a:spLocks noChangeArrowheads="1"/>
          </p:cNvSpPr>
          <p:nvPr/>
        </p:nvSpPr>
        <p:spPr bwMode="auto">
          <a:xfrm>
            <a:off x="6781800" y="53340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Black</a:t>
            </a:r>
          </a:p>
        </p:txBody>
      </p:sp>
      <p:sp>
        <p:nvSpPr>
          <p:cNvPr id="25608" name="TextBox 33"/>
          <p:cNvSpPr txBox="1">
            <a:spLocks noChangeArrowheads="1"/>
          </p:cNvSpPr>
          <p:nvPr/>
        </p:nvSpPr>
        <p:spPr bwMode="auto">
          <a:xfrm>
            <a:off x="3581400" y="42672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Mestizaje</a:t>
            </a:r>
          </a:p>
        </p:txBody>
      </p:sp>
    </p:spTree>
    <p:extLst>
      <p:ext uri="{BB962C8B-B14F-4D97-AF65-F5344CB8AC3E}">
        <p14:creationId xmlns:p14="http://schemas.microsoft.com/office/powerpoint/2010/main" val="35444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01941254"/>
              </p:ext>
            </p:extLst>
          </p:nvPr>
        </p:nvGraphicFramePr>
        <p:xfrm>
          <a:off x="609600" y="1143000"/>
          <a:ext cx="7924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3048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Perú</a:t>
            </a:r>
            <a:r>
              <a:rPr lang="en-US" sz="2000" dirty="0" smtClean="0"/>
              <a:t>: </a:t>
            </a:r>
            <a:r>
              <a:rPr lang="en-US" sz="2000" dirty="0" err="1" smtClean="0"/>
              <a:t>Porcentaje</a:t>
            </a:r>
            <a:r>
              <a:rPr lang="en-US" sz="2000" dirty="0" smtClean="0"/>
              <a:t> de </a:t>
            </a:r>
            <a:r>
              <a:rPr lang="en-US" sz="2000" dirty="0" err="1" smtClean="0"/>
              <a:t>entrevistados</a:t>
            </a:r>
            <a:r>
              <a:rPr lang="en-US" sz="2000" dirty="0" smtClean="0"/>
              <a:t> </a:t>
            </a:r>
            <a:r>
              <a:rPr lang="en-US" sz="2000" dirty="0" err="1" smtClean="0"/>
              <a:t>clasificados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indigenas</a:t>
            </a:r>
            <a:r>
              <a:rPr lang="en-US" sz="2000" dirty="0" smtClean="0"/>
              <a:t> </a:t>
            </a:r>
            <a:r>
              <a:rPr lang="en-US" sz="2000" dirty="0" err="1" smtClean="0"/>
              <a:t>o</a:t>
            </a:r>
            <a:r>
              <a:rPr lang="en-US" sz="2000" dirty="0" smtClean="0"/>
              <a:t> con </a:t>
            </a:r>
            <a:r>
              <a:rPr lang="en-US" sz="2000" dirty="0" err="1" smtClean="0"/>
              <a:t>antepasados</a:t>
            </a:r>
            <a:r>
              <a:rPr lang="en-US" sz="2000" dirty="0" smtClean="0"/>
              <a:t> </a:t>
            </a:r>
            <a:r>
              <a:rPr lang="en-US" sz="2000" dirty="0" err="1" smtClean="0"/>
              <a:t>indigenas</a:t>
            </a:r>
            <a:r>
              <a:rPr lang="en-US" sz="2000" dirty="0" smtClean="0"/>
              <a:t>,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diferentes</a:t>
            </a:r>
            <a:r>
              <a:rPr lang="en-US" sz="2000" dirty="0" smtClean="0"/>
              <a:t> </a:t>
            </a:r>
            <a:r>
              <a:rPr lang="en-US" sz="2000" dirty="0" err="1" smtClean="0"/>
              <a:t>indicadores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946156"/>
              </p:ext>
            </p:extLst>
          </p:nvPr>
        </p:nvGraphicFramePr>
        <p:xfrm>
          <a:off x="495300" y="1295400"/>
          <a:ext cx="800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1143000" y="3048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Perú</a:t>
            </a:r>
            <a:r>
              <a:rPr lang="en-US" dirty="0"/>
              <a:t>: </a:t>
            </a:r>
            <a:r>
              <a:rPr lang="en-US" dirty="0" err="1"/>
              <a:t>Porcentaje</a:t>
            </a:r>
            <a:r>
              <a:rPr lang="en-US" dirty="0"/>
              <a:t> de </a:t>
            </a:r>
            <a:r>
              <a:rPr lang="en-US" dirty="0" err="1"/>
              <a:t>entrevistados</a:t>
            </a:r>
            <a:r>
              <a:rPr lang="en-US" dirty="0"/>
              <a:t> </a:t>
            </a:r>
            <a:r>
              <a:rPr lang="en-US" dirty="0" err="1"/>
              <a:t>clasificados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 smtClean="0"/>
              <a:t>negros</a:t>
            </a:r>
            <a:r>
              <a:rPr lang="en-US" dirty="0" smtClean="0"/>
              <a:t>/</a:t>
            </a:r>
            <a:r>
              <a:rPr lang="en-US" dirty="0" err="1" smtClean="0"/>
              <a:t>mulatos</a:t>
            </a:r>
            <a:r>
              <a:rPr lang="en-US" dirty="0" smtClean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indicadores</a:t>
            </a:r>
            <a:r>
              <a:rPr lang="en-US" dirty="0"/>
              <a:t> </a:t>
            </a:r>
          </a:p>
        </p:txBody>
      </p:sp>
      <p:sp>
        <p:nvSpPr>
          <p:cNvPr id="6" name="5 Rectángulo"/>
          <p:cNvSpPr/>
          <p:nvPr/>
        </p:nvSpPr>
        <p:spPr>
          <a:xfrm rot="16200000">
            <a:off x="27172" y="3305890"/>
            <a:ext cx="12586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srgbClr val="000514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514"/>
                </a:solidFill>
              </a:rPr>
              <a:t>% of respondents</a:t>
            </a:r>
          </a:p>
        </p:txBody>
      </p:sp>
    </p:spTree>
    <p:extLst>
      <p:ext uri="{BB962C8B-B14F-4D97-AF65-F5344CB8AC3E}">
        <p14:creationId xmlns:p14="http://schemas.microsoft.com/office/powerpoint/2010/main" val="1599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0" y="18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0" y="18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Ejemplos</a:t>
            </a:r>
            <a:r>
              <a:rPr lang="en-US" sz="3200" dirty="0" smtClean="0"/>
              <a:t> de </a:t>
            </a:r>
            <a:r>
              <a:rPr lang="en-US" sz="3200" dirty="0" err="1" smtClean="0"/>
              <a:t>Preguntas</a:t>
            </a:r>
            <a:r>
              <a:rPr lang="en-US" sz="3200" dirty="0" smtClean="0"/>
              <a:t> de </a:t>
            </a:r>
            <a:r>
              <a:rPr lang="en-US" sz="3200" dirty="0" err="1" smtClean="0"/>
              <a:t>Censos</a:t>
            </a:r>
            <a:r>
              <a:rPr lang="en-US" sz="3200" dirty="0" smtClean="0"/>
              <a:t> y </a:t>
            </a:r>
            <a:r>
              <a:rPr lang="en-US" sz="3200" dirty="0" err="1" smtClean="0"/>
              <a:t>Categorias</a:t>
            </a:r>
            <a:r>
              <a:rPr lang="en-US" sz="3200" dirty="0" smtClean="0"/>
              <a:t> de </a:t>
            </a:r>
            <a:r>
              <a:rPr lang="en-US" sz="3200" dirty="0" err="1" smtClean="0"/>
              <a:t>Respuestas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86982"/>
            <a:ext cx="7498080" cy="516141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Preguntas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</a:t>
            </a:r>
            <a:r>
              <a:rPr lang="en-US" i="1" dirty="0" smtClean="0"/>
              <a:t>Su Color o </a:t>
            </a:r>
            <a:r>
              <a:rPr lang="en-US" i="1" dirty="0" err="1" smtClean="0"/>
              <a:t>Raza</a:t>
            </a:r>
            <a:r>
              <a:rPr lang="en-US" i="1" dirty="0" smtClean="0"/>
              <a:t> </a:t>
            </a:r>
            <a:r>
              <a:rPr lang="en-US" i="1" dirty="0" err="1" smtClean="0"/>
              <a:t>es</a:t>
            </a:r>
            <a:r>
              <a:rPr lang="en-US" i="1" dirty="0" smtClean="0"/>
              <a:t>…</a:t>
            </a:r>
            <a:r>
              <a:rPr lang="en-US" dirty="0" smtClean="0"/>
              <a:t>.?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Brasil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</a:t>
            </a:r>
            <a:r>
              <a:rPr lang="en-US" i="1" dirty="0" smtClean="0"/>
              <a:t>Como </a:t>
            </a:r>
            <a:r>
              <a:rPr lang="en-US" i="1" dirty="0" err="1" smtClean="0"/>
              <a:t>Ud</a:t>
            </a:r>
            <a:r>
              <a:rPr lang="en-US" i="1" dirty="0" smtClean="0"/>
              <a:t>. Se </a:t>
            </a:r>
            <a:r>
              <a:rPr lang="en-US" i="1" dirty="0" err="1" smtClean="0"/>
              <a:t>Considera</a:t>
            </a:r>
            <a:r>
              <a:rPr lang="en-US" i="1" dirty="0" smtClean="0"/>
              <a:t>…?</a:t>
            </a:r>
            <a:r>
              <a:rPr lang="en-US" dirty="0" smtClean="0"/>
              <a:t> (Ecuador)</a:t>
            </a:r>
          </a:p>
          <a:p>
            <a:r>
              <a:rPr lang="en-US" dirty="0" smtClean="0"/>
              <a:t>   A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grupo</a:t>
            </a:r>
            <a:r>
              <a:rPr lang="en-US" i="1" dirty="0" smtClean="0"/>
              <a:t> </a:t>
            </a:r>
            <a:r>
              <a:rPr lang="en-US" i="1" dirty="0" err="1" smtClean="0"/>
              <a:t>etnico</a:t>
            </a:r>
            <a:r>
              <a:rPr lang="en-US" i="1" dirty="0" smtClean="0"/>
              <a:t> (pueblo) </a:t>
            </a:r>
            <a:r>
              <a:rPr lang="en-US" i="1" dirty="0" err="1" smtClean="0"/>
              <a:t>pertenece</a:t>
            </a:r>
            <a:r>
              <a:rPr lang="en-US" dirty="0" smtClean="0"/>
              <a:t>? (Guatemala)</a:t>
            </a:r>
          </a:p>
          <a:p>
            <a:r>
              <a:rPr lang="en-US" dirty="0" smtClean="0"/>
              <a:t>   </a:t>
            </a:r>
            <a:r>
              <a:rPr lang="en-US" i="1" dirty="0" err="1" smtClean="0"/>
              <a:t>Segun</a:t>
            </a:r>
            <a:r>
              <a:rPr lang="en-US" i="1" dirty="0" smtClean="0"/>
              <a:t> </a:t>
            </a:r>
            <a:r>
              <a:rPr lang="en-US" i="1" dirty="0" err="1" smtClean="0"/>
              <a:t>su</a:t>
            </a:r>
            <a:r>
              <a:rPr lang="en-US" i="1" dirty="0" smtClean="0"/>
              <a:t> </a:t>
            </a:r>
            <a:r>
              <a:rPr lang="en-US" i="1" dirty="0" err="1" smtClean="0"/>
              <a:t>cultura</a:t>
            </a:r>
            <a:r>
              <a:rPr lang="en-US" i="1" dirty="0" smtClean="0"/>
              <a:t>, pueblo or </a:t>
            </a:r>
            <a:r>
              <a:rPr lang="en-US" i="1" dirty="0" err="1" smtClean="0"/>
              <a:t>razgos</a:t>
            </a:r>
            <a:r>
              <a:rPr lang="en-US" i="1" dirty="0" smtClean="0"/>
              <a:t> </a:t>
            </a:r>
            <a:r>
              <a:rPr lang="en-US" i="1" dirty="0" err="1" smtClean="0"/>
              <a:t>fisicos</a:t>
            </a:r>
            <a:r>
              <a:rPr lang="en-US" i="1" dirty="0" smtClean="0"/>
              <a:t>, </a:t>
            </a:r>
            <a:r>
              <a:rPr lang="en-US" i="1" dirty="0" err="1" smtClean="0"/>
              <a:t>Ud</a:t>
            </a:r>
            <a:r>
              <a:rPr lang="en-US" i="1" dirty="0" smtClean="0"/>
              <a:t>. </a:t>
            </a:r>
            <a:r>
              <a:rPr lang="en-US" i="1" dirty="0" err="1" smtClean="0"/>
              <a:t>es</a:t>
            </a:r>
            <a:r>
              <a:rPr lang="en-US" i="1" dirty="0" smtClean="0"/>
              <a:t> o se </a:t>
            </a:r>
            <a:br>
              <a:rPr lang="en-US" i="1" dirty="0" smtClean="0"/>
            </a:br>
            <a:r>
              <a:rPr lang="en-US" i="1" dirty="0" smtClean="0"/>
              <a:t>    </a:t>
            </a:r>
            <a:r>
              <a:rPr lang="en-US" i="1" dirty="0" err="1" smtClean="0"/>
              <a:t>considera</a:t>
            </a:r>
            <a:r>
              <a:rPr lang="en-US" i="1" dirty="0" smtClean="0"/>
              <a:t>?….</a:t>
            </a:r>
            <a:r>
              <a:rPr lang="en-US" dirty="0" smtClean="0"/>
              <a:t>(Colombia)</a:t>
            </a:r>
          </a:p>
          <a:p>
            <a:r>
              <a:rPr lang="en-US" dirty="0" smtClean="0"/>
              <a:t>   </a:t>
            </a:r>
            <a:r>
              <a:rPr lang="en-US" i="1" dirty="0" err="1" smtClean="0"/>
              <a:t>Ud</a:t>
            </a:r>
            <a:r>
              <a:rPr lang="en-US" i="1" dirty="0" smtClean="0"/>
              <a:t>. </a:t>
            </a:r>
            <a:r>
              <a:rPr lang="en-US" i="1" dirty="0" err="1" smtClean="0"/>
              <a:t>Pertenence</a:t>
            </a:r>
            <a:r>
              <a:rPr lang="en-US" i="1" dirty="0" smtClean="0"/>
              <a:t> a la…. </a:t>
            </a:r>
            <a:r>
              <a:rPr lang="en-US" i="1" dirty="0" err="1" smtClean="0"/>
              <a:t>Cultura</a:t>
            </a:r>
            <a:r>
              <a:rPr lang="en-US" i="1" dirty="0" smtClean="0"/>
              <a:t>? </a:t>
            </a:r>
            <a:r>
              <a:rPr lang="en-US" dirty="0" smtClean="0"/>
              <a:t>(Costa Rica)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i="1" dirty="0" err="1" smtClean="0"/>
              <a:t>Ud</a:t>
            </a:r>
            <a:r>
              <a:rPr lang="en-US" i="1" dirty="0" smtClean="0"/>
              <a:t>. O </a:t>
            </a:r>
            <a:r>
              <a:rPr lang="en-US" i="1" dirty="0" err="1" smtClean="0"/>
              <a:t>Alguno</a:t>
            </a:r>
            <a:r>
              <a:rPr lang="en-US" i="1" dirty="0" smtClean="0"/>
              <a:t> de </a:t>
            </a:r>
            <a:r>
              <a:rPr lang="en-US" i="1" dirty="0" err="1" smtClean="0"/>
              <a:t>sus</a:t>
            </a:r>
            <a:r>
              <a:rPr lang="en-US" i="1" dirty="0" smtClean="0"/>
              <a:t> </a:t>
            </a:r>
            <a:r>
              <a:rPr lang="en-US" i="1" dirty="0" err="1" smtClean="0"/>
              <a:t>antepasados</a:t>
            </a:r>
            <a:r>
              <a:rPr lang="en-US" i="1" dirty="0" smtClean="0"/>
              <a:t> </a:t>
            </a:r>
            <a:r>
              <a:rPr lang="en-US" i="1" dirty="0" err="1" smtClean="0"/>
              <a:t>es</a:t>
            </a:r>
            <a:r>
              <a:rPr lang="en-US" i="1" dirty="0" smtClean="0"/>
              <a:t>…? </a:t>
            </a:r>
            <a:r>
              <a:rPr lang="en-US" dirty="0"/>
              <a:t>(Uruguay, </a:t>
            </a:r>
            <a:r>
              <a:rPr lang="en-US" dirty="0" smtClean="0"/>
              <a:t>Argentina)</a:t>
            </a:r>
          </a:p>
          <a:p>
            <a:r>
              <a:rPr lang="en-US" i="1" dirty="0" smtClean="0"/>
              <a:t>    </a:t>
            </a:r>
            <a:r>
              <a:rPr lang="en-US" i="1" dirty="0" err="1" smtClean="0"/>
              <a:t>Cual</a:t>
            </a:r>
            <a:r>
              <a:rPr lang="en-US" i="1" dirty="0" smtClean="0"/>
              <a:t> </a:t>
            </a:r>
            <a:r>
              <a:rPr lang="en-US" i="1" dirty="0" err="1" smtClean="0"/>
              <a:t>es</a:t>
            </a:r>
            <a:r>
              <a:rPr lang="en-US" i="1" dirty="0" smtClean="0"/>
              <a:t> </a:t>
            </a:r>
            <a:r>
              <a:rPr lang="en-US" i="1" dirty="0" err="1" smtClean="0"/>
              <a:t>su</a:t>
            </a:r>
            <a:r>
              <a:rPr lang="en-US" i="1" dirty="0" smtClean="0"/>
              <a:t> color de </a:t>
            </a:r>
            <a:r>
              <a:rPr lang="en-US" i="1" dirty="0" err="1" smtClean="0"/>
              <a:t>Piel</a:t>
            </a:r>
            <a:r>
              <a:rPr lang="en-US" i="1" dirty="0" smtClean="0"/>
              <a:t>? </a:t>
            </a:r>
            <a:r>
              <a:rPr lang="en-US" dirty="0" smtClean="0"/>
              <a:t>(Cuba)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Categorias</a:t>
            </a:r>
            <a:r>
              <a:rPr lang="en-US" dirty="0" smtClean="0"/>
              <a:t> de </a:t>
            </a:r>
            <a:r>
              <a:rPr lang="en-US" dirty="0" err="1" smtClean="0"/>
              <a:t>Respuesta</a:t>
            </a:r>
            <a:r>
              <a:rPr lang="en-US" dirty="0" smtClean="0"/>
              <a:t>: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indigenas</a:t>
            </a:r>
            <a:r>
              <a:rPr lang="en-US" dirty="0" smtClean="0"/>
              <a:t>, </a:t>
            </a:r>
            <a:r>
              <a:rPr lang="en-US" i="1" dirty="0" err="1" smtClean="0"/>
              <a:t>indigena</a:t>
            </a:r>
            <a:r>
              <a:rPr lang="en-US" dirty="0" smtClean="0"/>
              <a:t> o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etnico</a:t>
            </a:r>
            <a:r>
              <a:rPr lang="en-US" dirty="0" smtClean="0"/>
              <a:t> o </a:t>
            </a:r>
            <a:r>
              <a:rPr lang="en-US" dirty="0" err="1" smtClean="0"/>
              <a:t>idioma</a:t>
            </a:r>
            <a:r>
              <a:rPr lang="en-US" dirty="0" smtClean="0"/>
              <a:t> </a:t>
            </a:r>
            <a:r>
              <a:rPr lang="en-US" dirty="0" err="1" smtClean="0"/>
              <a:t>hablado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Afrodescendientes</a:t>
            </a:r>
            <a:r>
              <a:rPr lang="en-US" dirty="0" smtClean="0"/>
              <a:t>: </a:t>
            </a:r>
            <a:r>
              <a:rPr lang="en-US" i="1" dirty="0" smtClean="0"/>
              <a:t>negro, </a:t>
            </a:r>
            <a:r>
              <a:rPr lang="en-US" i="1" dirty="0" err="1" smtClean="0"/>
              <a:t>mulato</a:t>
            </a:r>
            <a:r>
              <a:rPr lang="en-US" i="1" dirty="0" smtClean="0"/>
              <a:t>, </a:t>
            </a:r>
            <a:r>
              <a:rPr lang="en-US" i="1" dirty="0" err="1" smtClean="0"/>
              <a:t>pardo</a:t>
            </a:r>
            <a:r>
              <a:rPr lang="en-US" i="1" dirty="0" smtClean="0"/>
              <a:t> </a:t>
            </a:r>
            <a:r>
              <a:rPr lang="en-US" i="1" dirty="0" err="1" smtClean="0"/>
              <a:t>afrodescendiente</a:t>
            </a:r>
            <a:r>
              <a:rPr lang="en-US" i="1" dirty="0" smtClean="0"/>
              <a:t>, Afro-(</a:t>
            </a:r>
            <a:r>
              <a:rPr lang="en-US" i="1" dirty="0" err="1" smtClean="0"/>
              <a:t>Pais</a:t>
            </a:r>
            <a:r>
              <a:rPr lang="en-US" i="1" dirty="0" smtClean="0"/>
              <a:t>),, </a:t>
            </a:r>
            <a:r>
              <a:rPr lang="en-US" i="1" dirty="0" err="1" smtClean="0"/>
              <a:t>preto</a:t>
            </a:r>
            <a:r>
              <a:rPr lang="en-US" i="1" dirty="0" smtClean="0"/>
              <a:t>, </a:t>
            </a:r>
            <a:r>
              <a:rPr lang="en-US" i="1" dirty="0" err="1" smtClean="0"/>
              <a:t>raizal</a:t>
            </a:r>
            <a:r>
              <a:rPr lang="en-US" dirty="0" smtClean="0"/>
              <a:t>, </a:t>
            </a:r>
            <a:r>
              <a:rPr lang="en-US" i="1" dirty="0" err="1" smtClean="0"/>
              <a:t>moreno</a:t>
            </a:r>
            <a:r>
              <a:rPr lang="en-US" i="1" dirty="0" smtClean="0"/>
              <a:t>?  Indio?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239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8320</TotalTime>
  <Words>2370</Words>
  <Application>Microsoft Office PowerPoint</Application>
  <PresentationFormat>On-screen Show (4:3)</PresentationFormat>
  <Paragraphs>443</Paragraphs>
  <Slides>84</Slides>
  <Notes>84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6" baseType="lpstr">
      <vt:lpstr>Solstice</vt:lpstr>
      <vt:lpstr>???</vt:lpstr>
      <vt:lpstr>???</vt:lpstr>
      <vt:lpstr>???</vt:lpstr>
      <vt:lpstr>???</vt:lpstr>
      <vt:lpstr>???</vt:lpstr>
      <vt:lpstr>Macintosh HD:Users:reneflores:Documents:Research:Article Pigmentocracy in Latin America:Versions:Round 1:Pigmentocracy Demography.docx!OLE_LINK1</vt:lpstr>
      <vt:lpstr>Macintosh HD:Users:reneflores:Documents:Research:Article Pigmentocracy in Latin America:Versions:Round 1:Pigmentocracy Demography.docx!OLE_LINK3</vt:lpstr>
      <vt:lpstr>Macintosh HD:Users:reneflores:Documents:Research:Article Pigmentocracy in Latin America:Versions:Round 1:Pigmentocracy Demography.docx!OLE_LINK4</vt:lpstr>
      <vt:lpstr>Macintosh HD:Users:reneflores:Documents:Research:Article Pigmentocracy in Latin America:Versions:Round 1:Pigmentocracy Demography.docx!OLE_LINK5</vt:lpstr>
      <vt:lpstr>Macintosh HD:Users:reneflores:Documents:Research:Article Pigmentocracy in Latin America:Versions:Round 1:Pigmentocracy Demography.docx!OLE_LINK6</vt:lpstr>
      <vt:lpstr>Document</vt:lpstr>
      <vt:lpstr>PowerPoint Presentation</vt:lpstr>
      <vt:lpstr>2014</vt:lpstr>
      <vt:lpstr>PERLA</vt:lpstr>
      <vt:lpstr>Temas de las Encuestas</vt:lpstr>
      <vt:lpstr>Preocupaciones</vt:lpstr>
      <vt:lpstr>Color Palette</vt:lpstr>
      <vt:lpstr>Inconsistencias en la Mediación Etnoracial</vt:lpstr>
      <vt:lpstr>PowerPoint Presentation</vt:lpstr>
      <vt:lpstr>Ejemplos de Preguntas de Censos y Categorias de Respuestas </vt:lpstr>
      <vt:lpstr>1. La Mediación de Raza tiene Implicaciones para La Proporción Indígena y Afro descendiente</vt:lpstr>
      <vt:lpstr>Indígenas en México</vt:lpstr>
      <vt:lpstr>Quantos Negros no Brasil?</vt:lpstr>
      <vt:lpstr>¿Cuántos indígenas en Perú?: depende…</vt:lpstr>
      <vt:lpstr>Comparación entre Peru y Mexico y Entre Pueblos Indigenas</vt:lpstr>
      <vt:lpstr>2. La Desigualdad Medida Por Categorías Etnoraciales de  Tipo Censos son Inconsistentes e a veces, No Como Esperado</vt:lpstr>
      <vt:lpstr>Educational attainment and Identity</vt:lpstr>
      <vt:lpstr>Educational attainment and Identity</vt:lpstr>
      <vt:lpstr>3. La Desigualdad Por Color de Piel es Mas Consistente y en la Dirección Esperada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Skin color and educational attainment</vt:lpstr>
      <vt:lpstr>Skin color and educational attainment</vt:lpstr>
      <vt:lpstr>Skin color and educational attainment</vt:lpstr>
      <vt:lpstr>Skin color and educational attainment</vt:lpstr>
      <vt:lpstr>PowerPoint Presentation</vt:lpstr>
      <vt:lpstr>PowerPoint Presentation</vt:lpstr>
      <vt:lpstr>PowerPoint Presentation</vt:lpstr>
      <vt:lpstr>PowerPoint Presentation</vt:lpstr>
      <vt:lpstr>Auto IdenRacial Self-Identification is Loosely Related to Actual Skin Color</vt:lpstr>
      <vt:lpstr>PowerPoint Presentation</vt:lpstr>
      <vt:lpstr>PowerPoint Presentation</vt:lpstr>
      <vt:lpstr>La Desigualdad Medida Por Categoría Tipo Censos son Inconsistentes e a veces, No Como Esperado</vt:lpstr>
      <vt:lpstr>Educational attainment and Identity</vt:lpstr>
      <vt:lpstr>Educational attainment and Identity</vt:lpstr>
      <vt:lpstr>La Desigualdad Por Color de Piel es Mas Consistente y en la Dirección Esperada</vt:lpstr>
      <vt:lpstr>Skin Color and Educational Attainment</vt:lpstr>
      <vt:lpstr>PowerPoint Presentation</vt:lpstr>
      <vt:lpstr>PowerPoint Presentation</vt:lpstr>
      <vt:lpstr>PowerPoint Presentation</vt:lpstr>
      <vt:lpstr>6. Race is Sui Generis throughout Latin America</vt:lpstr>
      <vt:lpstr>Table for 23 Countries</vt:lpstr>
      <vt:lpstr>National Differences in the Effect of Skin Color on Educational Attainment</vt:lpstr>
      <vt:lpstr>7. Latin Americans Recognize Discrimination against Blacks and Indgenous</vt:lpstr>
      <vt:lpstr>8. Perceived Discrimination</vt:lpstr>
      <vt:lpstr>Recent Publications</vt:lpstr>
      <vt:lpstr>FIN/FI/FIM/END</vt:lpstr>
      <vt:lpstr>Various Census Questions and Categories: Mostly Self Identification  </vt:lpstr>
      <vt:lpstr>Ethnoracial Inequality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Pigmentocracy</vt:lpstr>
      <vt:lpstr>Color Palette</vt:lpstr>
      <vt:lpstr>Take Away Points </vt:lpstr>
      <vt:lpstr>PowerPoint Presentation</vt:lpstr>
      <vt:lpstr>OLS Models predicting SES in Ecuador</vt:lpstr>
      <vt:lpstr>OLS Models predicting SES in Brazil </vt:lpstr>
      <vt:lpstr>OLS Models predicting SES in Mexico </vt:lpstr>
      <vt:lpstr>OLS Models predicting SES in Colombia </vt:lpstr>
      <vt:lpstr>PowerPoint Presentation</vt:lpstr>
      <vt:lpstr>PowerPoint Presentation</vt:lpstr>
      <vt:lpstr>Brazil</vt:lpstr>
      <vt:lpstr>Mexico</vt:lpstr>
      <vt:lpstr>Colombia</vt:lpstr>
      <vt:lpstr>Ecuador</vt:lpstr>
      <vt:lpstr>Peru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Rene</dc:creator>
  <cp:lastModifiedBy>Nancy Doolan</cp:lastModifiedBy>
  <cp:revision>109</cp:revision>
  <cp:lastPrinted>2015-03-23T19:54:08Z</cp:lastPrinted>
  <dcterms:created xsi:type="dcterms:W3CDTF">2012-03-06T18:48:57Z</dcterms:created>
  <dcterms:modified xsi:type="dcterms:W3CDTF">2015-03-23T20:36:39Z</dcterms:modified>
</cp:coreProperties>
</file>